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Century Gothic"/>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iB2dlMRsJ9bFob3zsRpwyND/jN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enturyGothic-bold.fntdata"/><Relationship Id="rId11" Type="http://schemas.openxmlformats.org/officeDocument/2006/relationships/slide" Target="slides/slide7.xml"/><Relationship Id="rId22" Type="http://schemas.openxmlformats.org/officeDocument/2006/relationships/font" Target="fonts/CenturyGothic-boldItalic.fntdata"/><Relationship Id="rId10" Type="http://schemas.openxmlformats.org/officeDocument/2006/relationships/slide" Target="slides/slide6.xml"/><Relationship Id="rId21" Type="http://schemas.openxmlformats.org/officeDocument/2006/relationships/font" Target="fonts/CenturyGothic-italic.fntdata"/><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CenturyGothic-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a:t>3 carteles, 3 jardineras, 1 visita </a:t>
            </a:r>
            <a:endParaRPr/>
          </a:p>
        </p:txBody>
      </p:sp>
      <p:sp>
        <p:nvSpPr>
          <p:cNvPr id="262" name="Google Shape;26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a1507973dc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ga1507973dc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 name="Google Shape;13;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0" name="Google Shape;70;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6" name="Google Shape;76;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7" name="Shape 17"/>
        <p:cNvGrpSpPr/>
        <p:nvPr/>
      </p:nvGrpSpPr>
      <p:grpSpPr>
        <a:xfrm>
          <a:off x="0" y="0"/>
          <a:ext cx="0" cy="0"/>
          <a:chOff x="0" y="0"/>
          <a:chExt cx="0" cy="0"/>
        </a:xfrm>
      </p:grpSpPr>
      <p:sp>
        <p:nvSpPr>
          <p:cNvPr id="18" name="Google Shape;1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3" name="Google Shape;23;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9" name="Google Shape;29;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5" name="Google Shape;35;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2" name="Google Shape;42;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9" name="Shape 49"/>
        <p:cNvGrpSpPr/>
        <p:nvPr/>
      </p:nvGrpSpPr>
      <p:grpSpPr>
        <a:xfrm>
          <a:off x="0" y="0"/>
          <a:ext cx="0" cy="0"/>
          <a:chOff x="0" y="0"/>
          <a:chExt cx="0" cy="0"/>
        </a:xfrm>
      </p:grpSpPr>
      <p:sp>
        <p:nvSpPr>
          <p:cNvPr id="50" name="Google Shape;5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1" name="Google Shape;5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 name="Google Shape;56;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3" name="Google Shape;63;p24"/>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7" name="Google Shape;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7.gif"/><Relationship Id="rId7"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 Id="rId7"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png"/><Relationship Id="rId9" Type="http://schemas.openxmlformats.org/officeDocument/2006/relationships/image" Target="../media/image17.jpg"/><Relationship Id="rId5" Type="http://schemas.openxmlformats.org/officeDocument/2006/relationships/image" Target="../media/image4.png"/><Relationship Id="rId6" Type="http://schemas.openxmlformats.org/officeDocument/2006/relationships/image" Target="../media/image2.jpg"/><Relationship Id="rId7" Type="http://schemas.openxmlformats.org/officeDocument/2006/relationships/image" Target="../media/image8.jpg"/><Relationship Id="rId8"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13.jpg"/><Relationship Id="rId5" Type="http://schemas.openxmlformats.org/officeDocument/2006/relationships/image" Target="../media/image21.jpg"/><Relationship Id="rId6" Type="http://schemas.openxmlformats.org/officeDocument/2006/relationships/image" Target="../media/image16.jpg"/><Relationship Id="rId7"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9.jp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3.png"/><Relationship Id="rId11" Type="http://schemas.openxmlformats.org/officeDocument/2006/relationships/image" Target="../media/image14.png"/><Relationship Id="rId10" Type="http://schemas.openxmlformats.org/officeDocument/2006/relationships/image" Target="../media/image23.png"/><Relationship Id="rId9"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2.jpg"/><Relationship Id="rId7" Type="http://schemas.openxmlformats.org/officeDocument/2006/relationships/image" Target="../media/image19.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86" name="Google Shape;86;p1"/>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87" name="Google Shape;87;p1"/>
          <p:cNvSpPr txBox="1"/>
          <p:nvPr/>
        </p:nvSpPr>
        <p:spPr>
          <a:xfrm>
            <a:off x="4947295" y="21650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88" name="Google Shape;88;p1"/>
          <p:cNvSpPr/>
          <p:nvPr/>
        </p:nvSpPr>
        <p:spPr>
          <a:xfrm>
            <a:off x="4266172" y="4111109"/>
            <a:ext cx="3429144" cy="46166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2400"/>
              <a:buFont typeface="Arial"/>
              <a:buNone/>
            </a:pPr>
            <a:r>
              <a:rPr b="1" i="0" lang="es-MX" sz="2400" u="sng" cap="none" strike="noStrike">
                <a:solidFill>
                  <a:srgbClr val="0A4C86"/>
                </a:solidFill>
                <a:latin typeface="Century Gothic"/>
                <a:ea typeface="Century Gothic"/>
                <a:cs typeface="Century Gothic"/>
                <a:sym typeface="Century Gothic"/>
              </a:rPr>
              <a:t>Tunéame la Jardinera</a:t>
            </a:r>
            <a:endParaRPr b="0" i="0" sz="1400" u="none" cap="none" strike="noStrike">
              <a:solidFill>
                <a:srgbClr val="000000"/>
              </a:solidFill>
              <a:latin typeface="Arial"/>
              <a:ea typeface="Arial"/>
              <a:cs typeface="Arial"/>
              <a:sym typeface="Arial"/>
            </a:endParaRPr>
          </a:p>
        </p:txBody>
      </p:sp>
      <p:pic>
        <p:nvPicPr>
          <p:cNvPr descr="Resultado de imagen para universidad ICEL" id="89" name="Google Shape;89;p1"/>
          <p:cNvPicPr preferRelativeResize="0"/>
          <p:nvPr/>
        </p:nvPicPr>
        <p:blipFill rotWithShape="1">
          <a:blip r:embed="rId6">
            <a:alphaModFix/>
          </a:blip>
          <a:srcRect b="30459" l="0" r="0" t="32233"/>
          <a:stretch/>
        </p:blipFill>
        <p:spPr>
          <a:xfrm>
            <a:off x="4733500" y="2069000"/>
            <a:ext cx="2143125" cy="1496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0"/>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202" name="Google Shape;202;p10"/>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203" name="Google Shape;203;p10"/>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204" name="Google Shape;204;p10"/>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205" name="Google Shape;205;p10"/>
          <p:cNvSpPr/>
          <p:nvPr/>
        </p:nvSpPr>
        <p:spPr>
          <a:xfrm>
            <a:off x="183080" y="945892"/>
            <a:ext cx="2432077" cy="57490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DESTINATARIOS</a:t>
            </a:r>
            <a:endParaRPr b="0" i="0" sz="1400" u="none" cap="none" strike="noStrike">
              <a:solidFill>
                <a:srgbClr val="000000"/>
              </a:solidFill>
              <a:latin typeface="Arial"/>
              <a:ea typeface="Arial"/>
              <a:cs typeface="Arial"/>
              <a:sym typeface="Arial"/>
            </a:endParaRPr>
          </a:p>
        </p:txBody>
      </p:sp>
      <p:sp>
        <p:nvSpPr>
          <p:cNvPr id="206" name="Google Shape;206;p10"/>
          <p:cNvSpPr/>
          <p:nvPr/>
        </p:nvSpPr>
        <p:spPr>
          <a:xfrm>
            <a:off x="183080" y="1607611"/>
            <a:ext cx="4338047" cy="55399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¿A quién beneficia tu proyecto?</a:t>
            </a:r>
            <a:endParaRPr b="1" i="0" sz="2000" u="none" cap="none" strike="noStrike">
              <a:solidFill>
                <a:schemeClr val="dk1"/>
              </a:solidFill>
              <a:latin typeface="Century Gothic"/>
              <a:ea typeface="Century Gothic"/>
              <a:cs typeface="Century Gothic"/>
              <a:sym typeface="Century Gothic"/>
            </a:endParaRPr>
          </a:p>
        </p:txBody>
      </p:sp>
      <p:pic>
        <p:nvPicPr>
          <p:cNvPr descr="Resultado de imagen para universidad ICEL" id="207" name="Google Shape;207;p10"/>
          <p:cNvPicPr preferRelativeResize="0"/>
          <p:nvPr/>
        </p:nvPicPr>
        <p:blipFill rotWithShape="1">
          <a:blip r:embed="rId6">
            <a:alphaModFix/>
          </a:blip>
          <a:srcRect b="30459" l="0" r="0" t="32233"/>
          <a:stretch/>
        </p:blipFill>
        <p:spPr>
          <a:xfrm>
            <a:off x="10126030" y="945892"/>
            <a:ext cx="1906266" cy="1331376"/>
          </a:xfrm>
          <a:prstGeom prst="rect">
            <a:avLst/>
          </a:prstGeom>
          <a:noFill/>
          <a:ln>
            <a:noFill/>
          </a:ln>
        </p:spPr>
      </p:pic>
      <p:sp>
        <p:nvSpPr>
          <p:cNvPr id="208" name="Google Shape;208;p10"/>
          <p:cNvSpPr txBox="1"/>
          <p:nvPr/>
        </p:nvSpPr>
        <p:spPr>
          <a:xfrm>
            <a:off x="183075" y="2674615"/>
            <a:ext cx="9104400" cy="11397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0"/>
              </a:spcBef>
              <a:spcAft>
                <a:spcPts val="0"/>
              </a:spcAft>
              <a:buClr>
                <a:schemeClr val="dk1"/>
              </a:buClr>
              <a:buSzPts val="2000"/>
              <a:buFont typeface="Century Gothic"/>
              <a:buChar char="●"/>
            </a:pPr>
            <a:r>
              <a:rPr b="0" i="0" lang="es-MX" sz="2000" u="none" cap="none" strike="noStrike">
                <a:solidFill>
                  <a:schemeClr val="dk1"/>
                </a:solidFill>
                <a:latin typeface="Century Gothic"/>
                <a:ea typeface="Century Gothic"/>
                <a:cs typeface="Century Gothic"/>
                <a:sym typeface="Century Gothic"/>
              </a:rPr>
              <a:t>668 estudiantes de la universidad ICEL.</a:t>
            </a:r>
            <a:endParaRPr b="0" i="0" sz="2000" u="none" cap="none" strike="noStrike">
              <a:solidFill>
                <a:schemeClr val="dk1"/>
              </a:solidFill>
              <a:latin typeface="Century Gothic"/>
              <a:ea typeface="Century Gothic"/>
              <a:cs typeface="Century Gothic"/>
              <a:sym typeface="Century Gothic"/>
            </a:endParaRPr>
          </a:p>
          <a:p>
            <a:pPr indent="-355600" lvl="0" marL="457200" marR="0" rtl="0" algn="l">
              <a:lnSpc>
                <a:spcPct val="100000"/>
              </a:lnSpc>
              <a:spcBef>
                <a:spcPts val="0"/>
              </a:spcBef>
              <a:spcAft>
                <a:spcPts val="0"/>
              </a:spcAft>
              <a:buClr>
                <a:schemeClr val="dk1"/>
              </a:buClr>
              <a:buSzPts val="2000"/>
              <a:buFont typeface="Century Gothic"/>
              <a:buChar char="●"/>
            </a:pPr>
            <a:r>
              <a:rPr b="0" i="0" lang="es-MX" sz="2000" u="none" cap="none" strike="noStrike">
                <a:solidFill>
                  <a:schemeClr val="dk1"/>
                </a:solidFill>
                <a:latin typeface="Century Gothic"/>
                <a:ea typeface="Century Gothic"/>
                <a:cs typeface="Century Gothic"/>
                <a:sym typeface="Century Gothic"/>
              </a:rPr>
              <a:t>92 vecinos.</a:t>
            </a:r>
            <a:endParaRPr b="0" i="0" sz="2000" u="none" cap="none" strike="noStrike">
              <a:solidFill>
                <a:schemeClr val="dk1"/>
              </a:solidFill>
              <a:latin typeface="Century Gothic"/>
              <a:ea typeface="Century Gothic"/>
              <a:cs typeface="Century Gothic"/>
              <a:sym typeface="Century Gothic"/>
            </a:endParaRPr>
          </a:p>
          <a:p>
            <a:pPr indent="-355600" lvl="0" marL="457200" marR="0" rtl="0" algn="l">
              <a:lnSpc>
                <a:spcPct val="100000"/>
              </a:lnSpc>
              <a:spcBef>
                <a:spcPts val="0"/>
              </a:spcBef>
              <a:spcAft>
                <a:spcPts val="0"/>
              </a:spcAft>
              <a:buClr>
                <a:schemeClr val="dk1"/>
              </a:buClr>
              <a:buSzPts val="2000"/>
              <a:buFont typeface="Century Gothic"/>
              <a:buChar char="●"/>
            </a:pPr>
            <a:r>
              <a:rPr b="0" i="0" lang="es-MX" sz="2000" u="none" cap="none" strike="noStrike">
                <a:solidFill>
                  <a:schemeClr val="dk1"/>
                </a:solidFill>
                <a:latin typeface="Century Gothic"/>
                <a:ea typeface="Century Gothic"/>
                <a:cs typeface="Century Gothic"/>
                <a:sym typeface="Century Gothic"/>
              </a:rPr>
              <a:t>360 transeúntes.</a:t>
            </a:r>
            <a:endParaRPr b="0" i="0" sz="20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1"/>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214" name="Google Shape;214;p11"/>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215" name="Google Shape;215;p11"/>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216" name="Google Shape;216;p11"/>
          <p:cNvSpPr txBox="1"/>
          <p:nvPr/>
        </p:nvSpPr>
        <p:spPr>
          <a:xfrm>
            <a:off x="10391788" y="-8"/>
            <a:ext cx="1800300" cy="1323300"/>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217" name="Google Shape;217;p11"/>
          <p:cNvSpPr/>
          <p:nvPr/>
        </p:nvSpPr>
        <p:spPr>
          <a:xfrm>
            <a:off x="324946" y="945892"/>
            <a:ext cx="2148345" cy="57490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ACTIVIDADES</a:t>
            </a:r>
            <a:endParaRPr b="0" i="0" sz="1400" u="none" cap="none" strike="noStrike">
              <a:solidFill>
                <a:srgbClr val="000000"/>
              </a:solidFill>
              <a:latin typeface="Arial"/>
              <a:ea typeface="Arial"/>
              <a:cs typeface="Arial"/>
              <a:sym typeface="Arial"/>
            </a:endParaRPr>
          </a:p>
        </p:txBody>
      </p:sp>
      <p:grpSp>
        <p:nvGrpSpPr>
          <p:cNvPr id="218" name="Google Shape;218;p11"/>
          <p:cNvGrpSpPr/>
          <p:nvPr/>
        </p:nvGrpSpPr>
        <p:grpSpPr>
          <a:xfrm>
            <a:off x="328032" y="1656200"/>
            <a:ext cx="11393850" cy="4293848"/>
            <a:chOff x="1019" y="-7"/>
            <a:chExt cx="9945749" cy="2781350"/>
          </a:xfrm>
        </p:grpSpPr>
        <p:sp>
          <p:nvSpPr>
            <p:cNvPr id="219" name="Google Shape;219;p11"/>
            <p:cNvSpPr/>
            <p:nvPr/>
          </p:nvSpPr>
          <p:spPr>
            <a:xfrm>
              <a:off x="1019" y="659286"/>
              <a:ext cx="3119502" cy="367000"/>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1"/>
            <p:cNvSpPr/>
            <p:nvPr/>
          </p:nvSpPr>
          <p:spPr>
            <a:xfrm>
              <a:off x="1019" y="797117"/>
              <a:ext cx="229169" cy="229169"/>
            </a:xfrm>
            <a:prstGeom prst="rect">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1"/>
            <p:cNvSpPr/>
            <p:nvPr/>
          </p:nvSpPr>
          <p:spPr>
            <a:xfrm>
              <a:off x="1019" y="0"/>
              <a:ext cx="3119502" cy="6592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1"/>
            <p:cNvSpPr txBox="1"/>
            <p:nvPr/>
          </p:nvSpPr>
          <p:spPr>
            <a:xfrm>
              <a:off x="1019" y="0"/>
              <a:ext cx="3119502" cy="659286"/>
            </a:xfrm>
            <a:prstGeom prst="rect">
              <a:avLst/>
            </a:prstGeom>
            <a:noFill/>
            <a:ln>
              <a:noFill/>
            </a:ln>
          </p:spPr>
          <p:txBody>
            <a:bodyPr anchorCtr="0" anchor="ctr" bIns="49525" lIns="74275" spcFirstLastPara="1" rIns="74275" wrap="square" tIns="49525">
              <a:noAutofit/>
            </a:bodyPr>
            <a:lstStyle/>
            <a:p>
              <a:pPr indent="-317500" lvl="0" marL="457200" marR="0" rtl="0" algn="just">
                <a:lnSpc>
                  <a:spcPct val="100000"/>
                </a:lnSpc>
                <a:spcBef>
                  <a:spcPts val="0"/>
                </a:spcBef>
                <a:spcAft>
                  <a:spcPts val="0"/>
                </a:spcAft>
                <a:buClr>
                  <a:schemeClr val="dk1"/>
                </a:buClr>
                <a:buSzPts val="1400"/>
                <a:buFont typeface="Century Gothic"/>
                <a:buChar char="•"/>
              </a:pPr>
              <a:r>
                <a:rPr b="0" i="0" lang="es-MX" sz="1400" u="none" cap="none" strike="noStrike">
                  <a:solidFill>
                    <a:schemeClr val="dk1"/>
                  </a:solidFill>
                  <a:latin typeface="Century Gothic"/>
                  <a:ea typeface="Century Gothic"/>
                  <a:cs typeface="Century Gothic"/>
                  <a:sym typeface="Century Gothic"/>
                </a:rPr>
                <a:t>Objetivo 1: Informar a los estudiantes sobre las faltas administrativas del medio ambiente a través de anuncios y carteles.</a:t>
              </a:r>
              <a:endParaRPr b="0" i="0" sz="3900" u="none" cap="none" strike="noStrike">
                <a:solidFill>
                  <a:schemeClr val="dk1"/>
                </a:solidFill>
                <a:latin typeface="Century Gothic"/>
                <a:ea typeface="Century Gothic"/>
                <a:cs typeface="Century Gothic"/>
                <a:sym typeface="Century Gothic"/>
              </a:endParaRPr>
            </a:p>
          </p:txBody>
        </p:sp>
        <p:sp>
          <p:nvSpPr>
            <p:cNvPr id="223" name="Google Shape;223;p11"/>
            <p:cNvSpPr/>
            <p:nvPr/>
          </p:nvSpPr>
          <p:spPr>
            <a:xfrm>
              <a:off x="1019" y="1331305"/>
              <a:ext cx="229164" cy="229164"/>
            </a:xfrm>
            <a:prstGeom prst="re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1"/>
            <p:cNvSpPr/>
            <p:nvPr/>
          </p:nvSpPr>
          <p:spPr>
            <a:xfrm>
              <a:off x="219384" y="1178796"/>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11"/>
            <p:cNvSpPr txBox="1"/>
            <p:nvPr/>
          </p:nvSpPr>
          <p:spPr>
            <a:xfrm>
              <a:off x="219384" y="1178796"/>
              <a:ext cx="2901137" cy="534182"/>
            </a:xfrm>
            <a:prstGeom prst="rect">
              <a:avLst/>
            </a:prstGeom>
            <a:noFill/>
            <a:ln>
              <a:noFill/>
            </a:ln>
          </p:spPr>
          <p:txBody>
            <a:bodyPr anchorCtr="0" anchor="ctr" bIns="99550" lIns="99550" spcFirstLastPara="1" rIns="99550" wrap="square" tIns="99550">
              <a:noAutofit/>
            </a:bodyPr>
            <a:lstStyle/>
            <a:p>
              <a:pPr indent="0" lvl="0" marL="0" marR="0" rtl="0" algn="just">
                <a:lnSpc>
                  <a:spcPct val="90000"/>
                </a:lnSpc>
                <a:spcBef>
                  <a:spcPts val="0"/>
                </a:spcBef>
                <a:spcAft>
                  <a:spcPts val="0"/>
                </a:spcAft>
                <a:buClr>
                  <a:schemeClr val="dk1"/>
                </a:buClr>
                <a:buSzPts val="1400"/>
                <a:buFont typeface="Century Gothic"/>
                <a:buNone/>
              </a:pPr>
              <a:r>
                <a:rPr b="1" i="0" lang="es-MX" sz="1400" u="none" cap="none" strike="noStrike">
                  <a:solidFill>
                    <a:schemeClr val="dk1"/>
                  </a:solidFill>
                  <a:latin typeface="Century Gothic"/>
                  <a:ea typeface="Century Gothic"/>
                  <a:cs typeface="Century Gothic"/>
                  <a:sym typeface="Century Gothic"/>
                </a:rPr>
                <a:t>Actividad 1. Hacer carteles y anuncios (digitales e impresos) de las faltas administrativas del medio ambiente y sus consecuencias para divulgarlos con la comunidad</a:t>
              </a:r>
              <a:endParaRPr b="0" i="0" sz="1400" u="none" cap="none" strike="noStrike">
                <a:solidFill>
                  <a:srgbClr val="000000"/>
                </a:solidFill>
                <a:latin typeface="Arial"/>
                <a:ea typeface="Arial"/>
                <a:cs typeface="Arial"/>
                <a:sym typeface="Arial"/>
              </a:endParaRPr>
            </a:p>
          </p:txBody>
        </p:sp>
        <p:sp>
          <p:nvSpPr>
            <p:cNvPr id="226" name="Google Shape;226;p11"/>
            <p:cNvSpPr/>
            <p:nvPr/>
          </p:nvSpPr>
          <p:spPr>
            <a:xfrm>
              <a:off x="1019" y="1865487"/>
              <a:ext cx="229164" cy="229164"/>
            </a:xfrm>
            <a:prstGeom prst="rect">
              <a:avLst/>
            </a:prstGeom>
            <a:solidFill>
              <a:schemeClr val="lt1"/>
            </a:solidFill>
            <a:ln cap="flat" cmpd="sng" w="12700">
              <a:solidFill>
                <a:srgbClr val="438FC0"/>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1"/>
            <p:cNvSpPr/>
            <p:nvPr/>
          </p:nvSpPr>
          <p:spPr>
            <a:xfrm>
              <a:off x="219384" y="1712978"/>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1"/>
            <p:cNvSpPr txBox="1"/>
            <p:nvPr/>
          </p:nvSpPr>
          <p:spPr>
            <a:xfrm>
              <a:off x="219384" y="1712978"/>
              <a:ext cx="2901137" cy="534182"/>
            </a:xfrm>
            <a:prstGeom prst="rect">
              <a:avLst/>
            </a:prstGeom>
            <a:noFill/>
            <a:ln>
              <a:noFill/>
            </a:ln>
          </p:spPr>
          <p:txBody>
            <a:bodyPr anchorCtr="0" anchor="ctr" bIns="128000" lIns="128000" spcFirstLastPara="1" rIns="128000" wrap="square" tIns="128000">
              <a:noAutofit/>
            </a:bodyPr>
            <a:lstStyle/>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Fecha: 20/04/2020-25/04/2020</a:t>
              </a:r>
              <a:endParaRPr b="0" i="0" sz="1400" u="none" cap="none" strike="noStrike">
                <a:solidFill>
                  <a:srgbClr val="000000"/>
                </a:solidFill>
                <a:latin typeface="Arial"/>
                <a:ea typeface="Arial"/>
                <a:cs typeface="Arial"/>
                <a:sym typeface="Arial"/>
              </a:endParaRPr>
            </a:p>
          </p:txBody>
        </p:sp>
        <p:sp>
          <p:nvSpPr>
            <p:cNvPr id="229" name="Google Shape;229;p11"/>
            <p:cNvSpPr/>
            <p:nvPr/>
          </p:nvSpPr>
          <p:spPr>
            <a:xfrm>
              <a:off x="1019" y="2399670"/>
              <a:ext cx="229164" cy="229164"/>
            </a:xfrm>
            <a:prstGeom prst="rect">
              <a:avLst/>
            </a:prstGeom>
            <a:solidFill>
              <a:schemeClr val="lt1"/>
            </a:solidFill>
            <a:ln cap="flat" cmpd="sng" w="12700">
              <a:solidFill>
                <a:srgbClr val="43AE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1"/>
            <p:cNvSpPr/>
            <p:nvPr/>
          </p:nvSpPr>
          <p:spPr>
            <a:xfrm>
              <a:off x="219384" y="2247161"/>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1"/>
            <p:cNvSpPr txBox="1"/>
            <p:nvPr/>
          </p:nvSpPr>
          <p:spPr>
            <a:xfrm>
              <a:off x="219384" y="2247161"/>
              <a:ext cx="2901137" cy="534182"/>
            </a:xfrm>
            <a:prstGeom prst="rect">
              <a:avLst/>
            </a:prstGeom>
            <a:noFill/>
            <a:ln>
              <a:noFill/>
            </a:ln>
          </p:spPr>
          <p:txBody>
            <a:bodyPr anchorCtr="0" anchor="ctr" bIns="128000" lIns="128000" spcFirstLastPara="1" rIns="128000" wrap="square" tIns="128000">
              <a:noAutofit/>
            </a:bodyPr>
            <a:lstStyle/>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Alex, Valeria y Lupita</a:t>
              </a:r>
              <a:endParaRPr b="0" i="0" sz="1400" u="none" cap="none" strike="noStrike">
                <a:solidFill>
                  <a:srgbClr val="000000"/>
                </a:solidFill>
                <a:latin typeface="Arial"/>
                <a:ea typeface="Arial"/>
                <a:cs typeface="Arial"/>
                <a:sym typeface="Arial"/>
              </a:endParaRPr>
            </a:p>
          </p:txBody>
        </p:sp>
        <p:sp>
          <p:nvSpPr>
            <p:cNvPr id="232" name="Google Shape;232;p11"/>
            <p:cNvSpPr/>
            <p:nvPr/>
          </p:nvSpPr>
          <p:spPr>
            <a:xfrm>
              <a:off x="3276496" y="659286"/>
              <a:ext cx="3119502" cy="367000"/>
            </a:xfrm>
            <a:prstGeom prst="rect">
              <a:avLst/>
            </a:prstGeom>
            <a:solidFill>
              <a:srgbClr val="44B78C"/>
            </a:solidFill>
            <a:ln cap="flat" cmpd="sng" w="12700">
              <a:solidFill>
                <a:srgbClr val="44B78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1"/>
            <p:cNvSpPr/>
            <p:nvPr/>
          </p:nvSpPr>
          <p:spPr>
            <a:xfrm>
              <a:off x="3276496" y="797117"/>
              <a:ext cx="229169" cy="229169"/>
            </a:xfrm>
            <a:prstGeom prst="rect">
              <a:avLst/>
            </a:prstGeom>
            <a:solidFill>
              <a:schemeClr val="lt1">
                <a:alpha val="89411"/>
              </a:schemeClr>
            </a:solidFill>
            <a:ln cap="flat" cmpd="sng" w="12700">
              <a:solidFill>
                <a:srgbClr val="44B78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1"/>
            <p:cNvSpPr/>
            <p:nvPr/>
          </p:nvSpPr>
          <p:spPr>
            <a:xfrm>
              <a:off x="3276496" y="0"/>
              <a:ext cx="3119502" cy="6592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1"/>
            <p:cNvSpPr txBox="1"/>
            <p:nvPr/>
          </p:nvSpPr>
          <p:spPr>
            <a:xfrm>
              <a:off x="3276496" y="0"/>
              <a:ext cx="3119502" cy="659286"/>
            </a:xfrm>
            <a:prstGeom prst="rect">
              <a:avLst/>
            </a:prstGeom>
            <a:noFill/>
            <a:ln>
              <a:noFill/>
            </a:ln>
          </p:spPr>
          <p:txBody>
            <a:bodyPr anchorCtr="0" anchor="ctr" bIns="49525" lIns="74275" spcFirstLastPara="1" rIns="74275" wrap="square" tIns="49525">
              <a:noAutofit/>
            </a:bodyPr>
            <a:lstStyle/>
            <a:p>
              <a:pPr indent="-317500" lvl="0" marL="457200" marR="0" rtl="0" algn="just">
                <a:lnSpc>
                  <a:spcPct val="100000"/>
                </a:lnSpc>
                <a:spcBef>
                  <a:spcPts val="0"/>
                </a:spcBef>
                <a:spcAft>
                  <a:spcPts val="0"/>
                </a:spcAft>
                <a:buClr>
                  <a:schemeClr val="dk1"/>
                </a:buClr>
                <a:buSzPts val="1400"/>
                <a:buFont typeface="Century Gothic"/>
                <a:buChar char="•"/>
              </a:pPr>
              <a:r>
                <a:rPr b="0" i="0" lang="es-MX" sz="1400" u="none" cap="none" strike="noStrike">
                  <a:solidFill>
                    <a:schemeClr val="dk1"/>
                  </a:solidFill>
                  <a:latin typeface="Century Gothic"/>
                  <a:ea typeface="Century Gothic"/>
                  <a:cs typeface="Century Gothic"/>
                  <a:sym typeface="Century Gothic"/>
                </a:rPr>
                <a:t>Objetivo 2: Concientizar a los jóvenes sobre el cuidado del medio ambiente a través de la limpieza y adopción de un área verde de uso común.</a:t>
              </a:r>
              <a:endParaRPr b="0" i="0" sz="1400" u="none" cap="none" strike="noStrike">
                <a:solidFill>
                  <a:srgbClr val="000000"/>
                </a:solidFill>
                <a:latin typeface="Arial"/>
                <a:ea typeface="Arial"/>
                <a:cs typeface="Arial"/>
                <a:sym typeface="Arial"/>
              </a:endParaRPr>
            </a:p>
          </p:txBody>
        </p:sp>
        <p:sp>
          <p:nvSpPr>
            <p:cNvPr id="236" name="Google Shape;236;p11"/>
            <p:cNvSpPr/>
            <p:nvPr/>
          </p:nvSpPr>
          <p:spPr>
            <a:xfrm>
              <a:off x="3276496" y="1331305"/>
              <a:ext cx="229164" cy="229164"/>
            </a:xfrm>
            <a:prstGeom prst="rect">
              <a:avLst/>
            </a:prstGeom>
            <a:solidFill>
              <a:schemeClr val="lt1"/>
            </a:solidFill>
            <a:ln cap="flat" cmpd="sng" w="12700">
              <a:solidFill>
                <a:srgbClr val="42BBA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1"/>
            <p:cNvSpPr/>
            <p:nvPr/>
          </p:nvSpPr>
          <p:spPr>
            <a:xfrm>
              <a:off x="3494861" y="1178796"/>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1"/>
            <p:cNvSpPr txBox="1"/>
            <p:nvPr/>
          </p:nvSpPr>
          <p:spPr>
            <a:xfrm>
              <a:off x="3494861" y="1178796"/>
              <a:ext cx="2901137" cy="534182"/>
            </a:xfrm>
            <a:prstGeom prst="rect">
              <a:avLst/>
            </a:prstGeom>
            <a:noFill/>
            <a:ln>
              <a:noFill/>
            </a:ln>
          </p:spPr>
          <p:txBody>
            <a:bodyPr anchorCtr="0" anchor="ctr" bIns="99550" lIns="99550" spcFirstLastPara="1" rIns="99550" wrap="square" tIns="99550">
              <a:noAutofit/>
            </a:bodyPr>
            <a:lstStyle/>
            <a:p>
              <a:pPr indent="0" lvl="0" marL="0" marR="0" rtl="0" algn="just">
                <a:lnSpc>
                  <a:spcPct val="90000"/>
                </a:lnSpc>
                <a:spcBef>
                  <a:spcPts val="0"/>
                </a:spcBef>
                <a:spcAft>
                  <a:spcPts val="0"/>
                </a:spcAft>
                <a:buClr>
                  <a:schemeClr val="dk1"/>
                </a:buClr>
                <a:buSzPts val="1400"/>
                <a:buFont typeface="Century Gothic"/>
                <a:buNone/>
              </a:pPr>
              <a:r>
                <a:rPr b="1" i="0" lang="es-MX" sz="1400" u="none" cap="none" strike="noStrike">
                  <a:solidFill>
                    <a:schemeClr val="dk1"/>
                  </a:solidFill>
                  <a:latin typeface="Century Gothic"/>
                  <a:ea typeface="Century Gothic"/>
                  <a:cs typeface="Century Gothic"/>
                  <a:sym typeface="Century Gothic"/>
                </a:rPr>
                <a:t>Actividad 2. Los estudiantes de la Universidad ICEL, limpiarán las jardineras de la calle Liverpool entre Berlín y Bruselas</a:t>
              </a:r>
              <a:endParaRPr b="0" i="0" sz="1400" u="none" cap="none" strike="noStrike">
                <a:solidFill>
                  <a:srgbClr val="000000"/>
                </a:solidFill>
                <a:latin typeface="Arial"/>
                <a:ea typeface="Arial"/>
                <a:cs typeface="Arial"/>
                <a:sym typeface="Arial"/>
              </a:endParaRPr>
            </a:p>
          </p:txBody>
        </p:sp>
        <p:sp>
          <p:nvSpPr>
            <p:cNvPr id="239" name="Google Shape;239;p11"/>
            <p:cNvSpPr/>
            <p:nvPr/>
          </p:nvSpPr>
          <p:spPr>
            <a:xfrm>
              <a:off x="3276496" y="1865487"/>
              <a:ext cx="229164" cy="229164"/>
            </a:xfrm>
            <a:prstGeom prst="rect">
              <a:avLst/>
            </a:prstGeom>
            <a:solidFill>
              <a:schemeClr val="lt1"/>
            </a:solidFill>
            <a:ln cap="flat" cmpd="sng" w="12700">
              <a:solidFill>
                <a:srgbClr val="44B78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1"/>
            <p:cNvSpPr/>
            <p:nvPr/>
          </p:nvSpPr>
          <p:spPr>
            <a:xfrm>
              <a:off x="3494861" y="1712978"/>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1"/>
            <p:cNvSpPr txBox="1"/>
            <p:nvPr/>
          </p:nvSpPr>
          <p:spPr>
            <a:xfrm>
              <a:off x="3494861" y="1712978"/>
              <a:ext cx="2901137" cy="534182"/>
            </a:xfrm>
            <a:prstGeom prst="rect">
              <a:avLst/>
            </a:prstGeom>
            <a:noFill/>
            <a:ln>
              <a:noFill/>
            </a:ln>
          </p:spPr>
          <p:txBody>
            <a:bodyPr anchorCtr="0" anchor="ctr" bIns="128000" lIns="128000" spcFirstLastPara="1" rIns="128000" wrap="square" tIns="128000">
              <a:noAutofit/>
            </a:bodyPr>
            <a:lstStyle/>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Fecha:</a:t>
              </a:r>
              <a:endParaRPr b="0" i="0" sz="1400" u="none" cap="none" strike="noStrike">
                <a:solidFill>
                  <a:srgbClr val="000000"/>
                </a:solidFill>
                <a:latin typeface="Arial"/>
                <a:ea typeface="Arial"/>
                <a:cs typeface="Arial"/>
                <a:sym typeface="Arial"/>
              </a:endParaRPr>
            </a:p>
          </p:txBody>
        </p:sp>
        <p:sp>
          <p:nvSpPr>
            <p:cNvPr id="242" name="Google Shape;242;p11"/>
            <p:cNvSpPr/>
            <p:nvPr/>
          </p:nvSpPr>
          <p:spPr>
            <a:xfrm>
              <a:off x="3276496" y="2399670"/>
              <a:ext cx="229164" cy="229164"/>
            </a:xfrm>
            <a:prstGeom prst="rect">
              <a:avLst/>
            </a:prstGeom>
            <a:solidFill>
              <a:schemeClr val="lt1"/>
            </a:solidFill>
            <a:ln cap="flat" cmpd="sng" w="12700">
              <a:solidFill>
                <a:srgbClr val="44B56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1"/>
            <p:cNvSpPr/>
            <p:nvPr/>
          </p:nvSpPr>
          <p:spPr>
            <a:xfrm>
              <a:off x="3494861" y="2247161"/>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1"/>
            <p:cNvSpPr txBox="1"/>
            <p:nvPr/>
          </p:nvSpPr>
          <p:spPr>
            <a:xfrm>
              <a:off x="3494861" y="2247161"/>
              <a:ext cx="2901137" cy="534182"/>
            </a:xfrm>
            <a:prstGeom prst="rect">
              <a:avLst/>
            </a:prstGeom>
            <a:noFill/>
            <a:ln>
              <a:noFill/>
            </a:ln>
          </p:spPr>
          <p:txBody>
            <a:bodyPr anchorCtr="0" anchor="ctr" bIns="128000" lIns="128000" spcFirstLastPara="1" rIns="128000" wrap="square" tIns="128000">
              <a:noAutofit/>
            </a:bodyPr>
            <a:lstStyle/>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Alex, Valeria y Lupita</a:t>
              </a:r>
              <a:endParaRPr b="0" i="0" sz="1400" u="none" cap="none" strike="noStrike">
                <a:solidFill>
                  <a:srgbClr val="000000"/>
                </a:solidFill>
                <a:latin typeface="Arial"/>
                <a:ea typeface="Arial"/>
                <a:cs typeface="Arial"/>
                <a:sym typeface="Arial"/>
              </a:endParaRPr>
            </a:p>
          </p:txBody>
        </p:sp>
        <p:sp>
          <p:nvSpPr>
            <p:cNvPr id="245" name="Google Shape;245;p11"/>
            <p:cNvSpPr/>
            <p:nvPr/>
          </p:nvSpPr>
          <p:spPr>
            <a:xfrm>
              <a:off x="6551974" y="659286"/>
              <a:ext cx="3119502" cy="367000"/>
            </a:xfrm>
            <a:prstGeom prst="rect">
              <a:avLst/>
            </a:prstGeom>
            <a:solidFill>
              <a:srgbClr val="6FAA47"/>
            </a:solidFill>
            <a:ln cap="flat" cmpd="sng" w="12700">
              <a:solidFill>
                <a:srgbClr val="6FAA4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11"/>
            <p:cNvSpPr/>
            <p:nvPr/>
          </p:nvSpPr>
          <p:spPr>
            <a:xfrm>
              <a:off x="6551974" y="797117"/>
              <a:ext cx="229169" cy="229169"/>
            </a:xfrm>
            <a:prstGeom prst="rect">
              <a:avLst/>
            </a:prstGeom>
            <a:solidFill>
              <a:schemeClr val="lt1">
                <a:alpha val="89411"/>
              </a:schemeClr>
            </a:solidFill>
            <a:ln cap="flat" cmpd="sng" w="12700">
              <a:solidFill>
                <a:srgbClr val="6FAA4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1"/>
            <p:cNvSpPr/>
            <p:nvPr/>
          </p:nvSpPr>
          <p:spPr>
            <a:xfrm>
              <a:off x="6551974" y="0"/>
              <a:ext cx="3119502" cy="6592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1"/>
            <p:cNvSpPr txBox="1"/>
            <p:nvPr/>
          </p:nvSpPr>
          <p:spPr>
            <a:xfrm>
              <a:off x="6551968" y="-7"/>
              <a:ext cx="3394800" cy="659400"/>
            </a:xfrm>
            <a:prstGeom prst="rect">
              <a:avLst/>
            </a:prstGeom>
            <a:noFill/>
            <a:ln>
              <a:noFill/>
            </a:ln>
          </p:spPr>
          <p:txBody>
            <a:bodyPr anchorCtr="0" anchor="ctr" bIns="49525" lIns="74275" spcFirstLastPara="1" rIns="74275" wrap="square" tIns="49525">
              <a:noAutofit/>
            </a:bodyPr>
            <a:lstStyle/>
            <a:p>
              <a:pPr indent="-317500" lvl="0" marL="457200" marR="0" rtl="0" algn="just">
                <a:lnSpc>
                  <a:spcPct val="100000"/>
                </a:lnSpc>
                <a:spcBef>
                  <a:spcPts val="0"/>
                </a:spcBef>
                <a:spcAft>
                  <a:spcPts val="0"/>
                </a:spcAft>
                <a:buClr>
                  <a:schemeClr val="dk1"/>
                </a:buClr>
                <a:buSzPts val="1400"/>
                <a:buFont typeface="Century Gothic"/>
                <a:buChar char="•"/>
              </a:pPr>
              <a:r>
                <a:rPr b="0" i="0" lang="es-MX" sz="1400" u="none" cap="none" strike="noStrike">
                  <a:solidFill>
                    <a:schemeClr val="dk1"/>
                  </a:solidFill>
                  <a:latin typeface="Century Gothic"/>
                  <a:ea typeface="Century Gothic"/>
                  <a:cs typeface="Century Gothic"/>
                  <a:sym typeface="Century Gothic"/>
                </a:rPr>
                <a:t>Objetivo 3: Solicitar la presencia de Seguridad Ciudadana de la alcaldía Cuauhtémoc para que promuevan herramientas y acciones para el cuidado de áreas verdes en espacios públicos de la calle Liverpool, Berlín y Bruselas.</a:t>
              </a:r>
              <a:endParaRPr b="0" i="0" sz="1400" u="none" cap="none" strike="noStrike">
                <a:solidFill>
                  <a:srgbClr val="000000"/>
                </a:solidFill>
                <a:latin typeface="Arial"/>
                <a:ea typeface="Arial"/>
                <a:cs typeface="Arial"/>
                <a:sym typeface="Arial"/>
              </a:endParaRPr>
            </a:p>
          </p:txBody>
        </p:sp>
        <p:sp>
          <p:nvSpPr>
            <p:cNvPr id="249" name="Google Shape;249;p11"/>
            <p:cNvSpPr/>
            <p:nvPr/>
          </p:nvSpPr>
          <p:spPr>
            <a:xfrm>
              <a:off x="6551974" y="1331305"/>
              <a:ext cx="229164" cy="229164"/>
            </a:xfrm>
            <a:prstGeom prst="rect">
              <a:avLst/>
            </a:prstGeom>
            <a:solidFill>
              <a:schemeClr val="lt1"/>
            </a:solidFill>
            <a:ln cap="flat" cmpd="sng" w="12700">
              <a:solidFill>
                <a:srgbClr val="45B150"/>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1"/>
            <p:cNvSpPr/>
            <p:nvPr/>
          </p:nvSpPr>
          <p:spPr>
            <a:xfrm>
              <a:off x="6770339" y="1178796"/>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1"/>
            <p:cNvSpPr txBox="1"/>
            <p:nvPr/>
          </p:nvSpPr>
          <p:spPr>
            <a:xfrm>
              <a:off x="6770339" y="1178796"/>
              <a:ext cx="2901137" cy="534182"/>
            </a:xfrm>
            <a:prstGeom prst="rect">
              <a:avLst/>
            </a:prstGeom>
            <a:noFill/>
            <a:ln>
              <a:noFill/>
            </a:ln>
          </p:spPr>
          <p:txBody>
            <a:bodyPr anchorCtr="0" anchor="ctr" bIns="99550" lIns="99550" spcFirstLastPara="1" rIns="99550" wrap="square" tIns="99550">
              <a:noAutofit/>
            </a:bodyPr>
            <a:lstStyle/>
            <a:p>
              <a:pPr indent="0" lvl="0" marL="0" marR="0" rtl="0" algn="just">
                <a:lnSpc>
                  <a:spcPct val="90000"/>
                </a:lnSpc>
                <a:spcBef>
                  <a:spcPts val="0"/>
                </a:spcBef>
                <a:spcAft>
                  <a:spcPts val="0"/>
                </a:spcAft>
                <a:buClr>
                  <a:schemeClr val="dk1"/>
                </a:buClr>
                <a:buSzPts val="1400"/>
                <a:buFont typeface="Century Gothic"/>
                <a:buNone/>
              </a:pPr>
              <a:r>
                <a:rPr b="1" i="0" lang="es-MX" sz="1400" u="none" cap="none" strike="noStrike">
                  <a:solidFill>
                    <a:schemeClr val="dk1"/>
                  </a:solidFill>
                  <a:latin typeface="Century Gothic"/>
                  <a:ea typeface="Century Gothic"/>
                  <a:cs typeface="Century Gothic"/>
                  <a:sym typeface="Century Gothic"/>
                </a:rPr>
                <a:t>Actividad 3. Gestionar la visita de Seguridad Ciudadana de la Alcaldía Cuauhtémoc a la Universidad ICEL.</a:t>
              </a:r>
              <a:endParaRPr b="0" i="0" sz="1400" u="none" cap="none" strike="noStrike">
                <a:solidFill>
                  <a:srgbClr val="000000"/>
                </a:solidFill>
                <a:latin typeface="Arial"/>
                <a:ea typeface="Arial"/>
                <a:cs typeface="Arial"/>
                <a:sym typeface="Arial"/>
              </a:endParaRPr>
            </a:p>
          </p:txBody>
        </p:sp>
        <p:sp>
          <p:nvSpPr>
            <p:cNvPr id="252" name="Google Shape;252;p11"/>
            <p:cNvSpPr/>
            <p:nvPr/>
          </p:nvSpPr>
          <p:spPr>
            <a:xfrm>
              <a:off x="6551974" y="1865487"/>
              <a:ext cx="229164" cy="229164"/>
            </a:xfrm>
            <a:prstGeom prst="rect">
              <a:avLst/>
            </a:prstGeom>
            <a:solidFill>
              <a:schemeClr val="lt1"/>
            </a:solidFill>
            <a:ln cap="flat" cmpd="sng" w="12700">
              <a:solidFill>
                <a:srgbClr val="54AD4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1"/>
            <p:cNvSpPr/>
            <p:nvPr/>
          </p:nvSpPr>
          <p:spPr>
            <a:xfrm>
              <a:off x="6770339" y="1712978"/>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1"/>
            <p:cNvSpPr txBox="1"/>
            <p:nvPr/>
          </p:nvSpPr>
          <p:spPr>
            <a:xfrm>
              <a:off x="6770339" y="1712978"/>
              <a:ext cx="2901137" cy="534182"/>
            </a:xfrm>
            <a:prstGeom prst="rect">
              <a:avLst/>
            </a:prstGeom>
            <a:noFill/>
            <a:ln>
              <a:noFill/>
            </a:ln>
          </p:spPr>
          <p:txBody>
            <a:bodyPr anchorCtr="0" anchor="ctr" bIns="128000" lIns="128000" spcFirstLastPara="1" rIns="128000" wrap="square" tIns="128000">
              <a:noAutofit/>
            </a:bodyPr>
            <a:lstStyle/>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Fecha: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25/05/2020 - 29/05/2020</a:t>
              </a:r>
              <a:endParaRPr b="0" i="0" sz="1400" u="none" cap="none" strike="noStrike">
                <a:solidFill>
                  <a:srgbClr val="000000"/>
                </a:solidFill>
                <a:latin typeface="Arial"/>
                <a:ea typeface="Arial"/>
                <a:cs typeface="Arial"/>
                <a:sym typeface="Arial"/>
              </a:endParaRPr>
            </a:p>
          </p:txBody>
        </p:sp>
        <p:sp>
          <p:nvSpPr>
            <p:cNvPr id="255" name="Google Shape;255;p11"/>
            <p:cNvSpPr/>
            <p:nvPr/>
          </p:nvSpPr>
          <p:spPr>
            <a:xfrm>
              <a:off x="6551974" y="2399670"/>
              <a:ext cx="229164" cy="229164"/>
            </a:xfrm>
            <a:prstGeom prst="rect">
              <a:avLst/>
            </a:prstGeom>
            <a:solidFill>
              <a:schemeClr val="lt1"/>
            </a:solidFill>
            <a:ln cap="flat" cmpd="sng" w="12700">
              <a:solidFill>
                <a:srgbClr val="6FAA4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1"/>
            <p:cNvSpPr/>
            <p:nvPr/>
          </p:nvSpPr>
          <p:spPr>
            <a:xfrm>
              <a:off x="6770339" y="2247161"/>
              <a:ext cx="2901137" cy="53418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1"/>
            <p:cNvSpPr txBox="1"/>
            <p:nvPr/>
          </p:nvSpPr>
          <p:spPr>
            <a:xfrm>
              <a:off x="6770339" y="2247161"/>
              <a:ext cx="2901137" cy="534182"/>
            </a:xfrm>
            <a:prstGeom prst="rect">
              <a:avLst/>
            </a:prstGeom>
            <a:noFill/>
            <a:ln>
              <a:noFill/>
            </a:ln>
          </p:spPr>
          <p:txBody>
            <a:bodyPr anchorCtr="0" anchor="ctr" bIns="128000" lIns="128000" spcFirstLastPara="1" rIns="128000" wrap="square" tIns="128000">
              <a:noAutofit/>
            </a:bodyPr>
            <a:lstStyle/>
            <a:p>
              <a:pPr indent="0" lvl="0" marL="0" marR="0" rtl="0" algn="l">
                <a:lnSpc>
                  <a:spcPct val="90000"/>
                </a:lnSpc>
                <a:spcBef>
                  <a:spcPts val="0"/>
                </a:spcBef>
                <a:spcAft>
                  <a:spcPts val="0"/>
                </a:spcAft>
                <a:buClr>
                  <a:schemeClr val="dk1"/>
                </a:buClr>
                <a:buSzPts val="1800"/>
                <a:buFont typeface="Century Gothic"/>
                <a:buNone/>
              </a:pPr>
              <a:r>
                <a:rPr b="0" i="0" lang="es-MX" sz="1800" u="none" cap="none" strike="noStrike">
                  <a:solidFill>
                    <a:schemeClr val="dk1"/>
                  </a:solidFill>
                  <a:latin typeface="Century Gothic"/>
                  <a:ea typeface="Century Gothic"/>
                  <a:cs typeface="Century Gothic"/>
                  <a:sym typeface="Century Gothic"/>
                </a:rPr>
                <a:t>Alex, Valeria y Lupita</a:t>
              </a:r>
              <a:endParaRPr b="0" i="0" sz="1400" u="none" cap="none" strike="noStrike">
                <a:solidFill>
                  <a:srgbClr val="000000"/>
                </a:solidFill>
                <a:latin typeface="Arial"/>
                <a:ea typeface="Arial"/>
                <a:cs typeface="Arial"/>
                <a:sym typeface="Arial"/>
              </a:endParaRPr>
            </a:p>
          </p:txBody>
        </p:sp>
      </p:grpSp>
      <p:pic>
        <p:nvPicPr>
          <p:cNvPr descr="Resultado de imagen para universidad ICEL" id="258" name="Google Shape;258;p11"/>
          <p:cNvPicPr preferRelativeResize="0"/>
          <p:nvPr/>
        </p:nvPicPr>
        <p:blipFill rotWithShape="1">
          <a:blip r:embed="rId6">
            <a:alphaModFix/>
          </a:blip>
          <a:srcRect b="30459" l="0" r="0" t="32233"/>
          <a:stretch/>
        </p:blipFill>
        <p:spPr>
          <a:xfrm>
            <a:off x="10285730" y="-4046"/>
            <a:ext cx="1906266" cy="1331376"/>
          </a:xfrm>
          <a:prstGeom prst="rect">
            <a:avLst/>
          </a:prstGeom>
          <a:noFill/>
          <a:ln>
            <a:noFill/>
          </a:ln>
        </p:spPr>
      </p:pic>
      <p:sp>
        <p:nvSpPr>
          <p:cNvPr id="259" name="Google Shape;259;p11"/>
          <p:cNvSpPr txBox="1"/>
          <p:nvPr/>
        </p:nvSpPr>
        <p:spPr>
          <a:xfrm>
            <a:off x="5328080" y="4567683"/>
            <a:ext cx="1535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Century Gothic"/>
                <a:ea typeface="Century Gothic"/>
                <a:cs typeface="Century Gothic"/>
                <a:sym typeface="Century Gothic"/>
              </a:rPr>
              <a:t>15/05/2020 22/05/2020</a:t>
            </a:r>
            <a:endParaRPr b="0" i="0" sz="14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12"/>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265" name="Google Shape;265;p12"/>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266" name="Google Shape;266;p12"/>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267" name="Google Shape;267;p12"/>
          <p:cNvSpPr txBox="1"/>
          <p:nvPr/>
        </p:nvSpPr>
        <p:spPr>
          <a:xfrm>
            <a:off x="10285713" y="4029"/>
            <a:ext cx="1800300" cy="1323300"/>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268" name="Google Shape;268;p12"/>
          <p:cNvSpPr/>
          <p:nvPr/>
        </p:nvSpPr>
        <p:spPr>
          <a:xfrm>
            <a:off x="279264" y="945892"/>
            <a:ext cx="2239716" cy="64633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INDICADORES</a:t>
            </a:r>
            <a:endParaRPr b="0" i="0" sz="1400" u="none" cap="none" strike="noStrike">
              <a:solidFill>
                <a:srgbClr val="000000"/>
              </a:solidFill>
              <a:latin typeface="Arial"/>
              <a:ea typeface="Arial"/>
              <a:cs typeface="Arial"/>
              <a:sym typeface="Arial"/>
            </a:endParaRPr>
          </a:p>
        </p:txBody>
      </p:sp>
      <p:grpSp>
        <p:nvGrpSpPr>
          <p:cNvPr id="269" name="Google Shape;269;p12"/>
          <p:cNvGrpSpPr/>
          <p:nvPr/>
        </p:nvGrpSpPr>
        <p:grpSpPr>
          <a:xfrm>
            <a:off x="279271" y="1952538"/>
            <a:ext cx="8581632" cy="3726235"/>
            <a:chOff x="196" y="496600"/>
            <a:chExt cx="8581632" cy="3726235"/>
          </a:xfrm>
        </p:grpSpPr>
        <p:sp>
          <p:nvSpPr>
            <p:cNvPr id="270" name="Google Shape;270;p12"/>
            <p:cNvSpPr/>
            <p:nvPr/>
          </p:nvSpPr>
          <p:spPr>
            <a:xfrm>
              <a:off x="196" y="496600"/>
              <a:ext cx="2258324" cy="1129162"/>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2"/>
            <p:cNvSpPr txBox="1"/>
            <p:nvPr/>
          </p:nvSpPr>
          <p:spPr>
            <a:xfrm>
              <a:off x="33268" y="529672"/>
              <a:ext cx="2192180" cy="1063018"/>
            </a:xfrm>
            <a:prstGeom prst="rect">
              <a:avLst/>
            </a:prstGeom>
            <a:noFill/>
            <a:ln>
              <a:noFill/>
            </a:ln>
          </p:spPr>
          <p:txBody>
            <a:bodyPr anchorCtr="0" anchor="ctr" bIns="8250" lIns="8250" spcFirstLastPara="1" rIns="8250" wrap="square" tIns="8250">
              <a:noAutofit/>
            </a:bodyPr>
            <a:lstStyle/>
            <a:p>
              <a:pPr indent="0" lvl="0" marL="0" marR="0" rtl="0" algn="just">
                <a:lnSpc>
                  <a:spcPct val="100000"/>
                </a:lnSpc>
                <a:spcBef>
                  <a:spcPts val="0"/>
                </a:spcBef>
                <a:spcAft>
                  <a:spcPts val="0"/>
                </a:spcAft>
                <a:buClr>
                  <a:srgbClr val="000000"/>
                </a:buClr>
                <a:buSzPts val="1100"/>
                <a:buFont typeface="Arial"/>
                <a:buNone/>
              </a:pPr>
              <a:r>
                <a:rPr b="0" i="0" lang="es-MX" sz="1100" u="none" cap="none" strike="noStrike">
                  <a:solidFill>
                    <a:schemeClr val="dk1"/>
                  </a:solidFill>
                  <a:latin typeface="Century Gothic"/>
                  <a:ea typeface="Century Gothic"/>
                  <a:cs typeface="Century Gothic"/>
                  <a:sym typeface="Century Gothic"/>
                </a:rPr>
                <a:t>Objetivo 1: Informar a los estudiantes sobre las faltas administrativas del medio ambiente a través de anuncios y carteles.</a:t>
              </a:r>
              <a:endParaRPr b="0" i="0" sz="1100" u="none" cap="none" strike="noStrike">
                <a:solidFill>
                  <a:srgbClr val="000000"/>
                </a:solidFill>
                <a:latin typeface="Arial"/>
                <a:ea typeface="Arial"/>
                <a:cs typeface="Arial"/>
                <a:sym typeface="Arial"/>
              </a:endParaRPr>
            </a:p>
          </p:txBody>
        </p:sp>
        <p:sp>
          <p:nvSpPr>
            <p:cNvPr id="272" name="Google Shape;272;p12"/>
            <p:cNvSpPr/>
            <p:nvPr/>
          </p:nvSpPr>
          <p:spPr>
            <a:xfrm>
              <a:off x="2258520" y="1039648"/>
              <a:ext cx="903329" cy="43066"/>
            </a:xfrm>
            <a:custGeom>
              <a:rect b="b" l="l" r="r" t="t"/>
              <a:pathLst>
                <a:path extrusionOk="0" h="120000" w="120000">
                  <a:moveTo>
                    <a:pt x="0" y="60000"/>
                  </a:moveTo>
                  <a:lnTo>
                    <a:pt x="120000" y="60000"/>
                  </a:lnTo>
                </a:path>
              </a:pathLst>
            </a:custGeom>
            <a:no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2"/>
            <p:cNvSpPr txBox="1"/>
            <p:nvPr/>
          </p:nvSpPr>
          <p:spPr>
            <a:xfrm>
              <a:off x="2687602" y="1038598"/>
              <a:ext cx="45166" cy="4516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entury Gothic"/>
                <a:ea typeface="Century Gothic"/>
                <a:cs typeface="Century Gothic"/>
                <a:sym typeface="Century Gothic"/>
              </a:endParaRPr>
            </a:p>
          </p:txBody>
        </p:sp>
        <p:sp>
          <p:nvSpPr>
            <p:cNvPr id="274" name="Google Shape;274;p12"/>
            <p:cNvSpPr/>
            <p:nvPr/>
          </p:nvSpPr>
          <p:spPr>
            <a:xfrm>
              <a:off x="3161850" y="496600"/>
              <a:ext cx="2258324" cy="1129162"/>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2"/>
            <p:cNvSpPr txBox="1"/>
            <p:nvPr/>
          </p:nvSpPr>
          <p:spPr>
            <a:xfrm>
              <a:off x="3194922" y="529672"/>
              <a:ext cx="2192180" cy="1063018"/>
            </a:xfrm>
            <a:prstGeom prst="rect">
              <a:avLst/>
            </a:prstGeom>
            <a:noFill/>
            <a:ln>
              <a:noFill/>
            </a:ln>
          </p:spPr>
          <p:txBody>
            <a:bodyPr anchorCtr="0" anchor="ctr" bIns="8250" lIns="8250" spcFirstLastPara="1" rIns="8250" wrap="square" tIns="8250">
              <a:noAutofit/>
            </a:bodyPr>
            <a:lstStyle/>
            <a:p>
              <a:pPr indent="0" lvl="0" marL="0" marR="0" rtl="0" algn="just">
                <a:lnSpc>
                  <a:spcPct val="90000"/>
                </a:lnSpc>
                <a:spcBef>
                  <a:spcPts val="0"/>
                </a:spcBef>
                <a:spcAft>
                  <a:spcPts val="0"/>
                </a:spcAft>
                <a:buClr>
                  <a:schemeClr val="dk1"/>
                </a:buClr>
                <a:buSzPts val="1400"/>
                <a:buFont typeface="Century Gothic"/>
                <a:buNone/>
              </a:pPr>
              <a:r>
                <a:rPr b="1" i="0" lang="es-MX" sz="1100" u="none" cap="none" strike="noStrike">
                  <a:solidFill>
                    <a:schemeClr val="dk1"/>
                  </a:solidFill>
                  <a:latin typeface="Century Gothic"/>
                  <a:ea typeface="Century Gothic"/>
                  <a:cs typeface="Century Gothic"/>
                  <a:sym typeface="Century Gothic"/>
                </a:rPr>
                <a:t>Actividad 1. Hacer carteles y anuncios (digitales e impresos) de las faltas administrativas del medio ambiente y sus consecuencias para divulgarlos con la comunidad</a:t>
              </a:r>
              <a:endParaRPr b="0" i="0" sz="1100" u="none" cap="none" strike="noStrike">
                <a:solidFill>
                  <a:srgbClr val="000000"/>
                </a:solidFill>
                <a:latin typeface="Century Gothic"/>
                <a:ea typeface="Century Gothic"/>
                <a:cs typeface="Century Gothic"/>
                <a:sym typeface="Century Gothic"/>
              </a:endParaRPr>
            </a:p>
          </p:txBody>
        </p:sp>
        <p:sp>
          <p:nvSpPr>
            <p:cNvPr id="276" name="Google Shape;276;p12"/>
            <p:cNvSpPr/>
            <p:nvPr/>
          </p:nvSpPr>
          <p:spPr>
            <a:xfrm>
              <a:off x="5420174" y="1039648"/>
              <a:ext cx="903329" cy="43066"/>
            </a:xfrm>
            <a:custGeom>
              <a:rect b="b" l="l" r="r" t="t"/>
              <a:pathLst>
                <a:path extrusionOk="0" h="120000" w="120000">
                  <a:moveTo>
                    <a:pt x="0" y="60000"/>
                  </a:moveTo>
                  <a:lnTo>
                    <a:pt x="120000" y="60000"/>
                  </a:lnTo>
                </a:path>
              </a:pathLst>
            </a:custGeom>
            <a:no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2"/>
            <p:cNvSpPr txBox="1"/>
            <p:nvPr/>
          </p:nvSpPr>
          <p:spPr>
            <a:xfrm>
              <a:off x="5849256" y="1038598"/>
              <a:ext cx="45166" cy="4516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entury Gothic"/>
                <a:ea typeface="Century Gothic"/>
                <a:cs typeface="Century Gothic"/>
                <a:sym typeface="Century Gothic"/>
              </a:endParaRPr>
            </a:p>
          </p:txBody>
        </p:sp>
        <p:sp>
          <p:nvSpPr>
            <p:cNvPr id="278" name="Google Shape;278;p12"/>
            <p:cNvSpPr/>
            <p:nvPr/>
          </p:nvSpPr>
          <p:spPr>
            <a:xfrm>
              <a:off x="6323504" y="496600"/>
              <a:ext cx="2258324" cy="1129162"/>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2"/>
            <p:cNvSpPr txBox="1"/>
            <p:nvPr/>
          </p:nvSpPr>
          <p:spPr>
            <a:xfrm>
              <a:off x="6356576" y="529672"/>
              <a:ext cx="2192180" cy="1063018"/>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300"/>
                <a:buFont typeface="Century Gothic"/>
                <a:buNone/>
              </a:pPr>
              <a:r>
                <a:rPr b="1" i="0" lang="es-MX" sz="1200" u="none" cap="none" strike="noStrike">
                  <a:solidFill>
                    <a:srgbClr val="000000"/>
                  </a:solidFill>
                  <a:latin typeface="Century Gothic"/>
                  <a:ea typeface="Century Gothic"/>
                  <a:cs typeface="Century Gothic"/>
                  <a:sym typeface="Century Gothic"/>
                </a:rPr>
                <a:t>Porcentaje de carteles y anuncios divulgados en la universidad ICEL. </a:t>
              </a:r>
              <a:endParaRPr b="0" i="0" sz="1200" u="none" cap="none" strike="noStrike">
                <a:solidFill>
                  <a:srgbClr val="000000"/>
                </a:solidFill>
                <a:latin typeface="Arial"/>
                <a:ea typeface="Arial"/>
                <a:cs typeface="Arial"/>
                <a:sym typeface="Arial"/>
              </a:endParaRPr>
            </a:p>
          </p:txBody>
        </p:sp>
        <p:sp>
          <p:nvSpPr>
            <p:cNvPr id="280" name="Google Shape;280;p12"/>
            <p:cNvSpPr/>
            <p:nvPr/>
          </p:nvSpPr>
          <p:spPr>
            <a:xfrm>
              <a:off x="196" y="1795137"/>
              <a:ext cx="2258324" cy="1129162"/>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2"/>
            <p:cNvSpPr txBox="1"/>
            <p:nvPr/>
          </p:nvSpPr>
          <p:spPr>
            <a:xfrm>
              <a:off x="33268" y="1828209"/>
              <a:ext cx="2192180" cy="1063018"/>
            </a:xfrm>
            <a:prstGeom prst="rect">
              <a:avLst/>
            </a:prstGeom>
            <a:noFill/>
            <a:ln>
              <a:noFill/>
            </a:ln>
          </p:spPr>
          <p:txBody>
            <a:bodyPr anchorCtr="0" anchor="ctr" bIns="8250" lIns="8250" spcFirstLastPara="1" rIns="8250" wrap="square" tIns="8250">
              <a:noAutofit/>
            </a:bodyPr>
            <a:lstStyle/>
            <a:p>
              <a:pPr indent="0" lvl="0" marL="0" marR="0" rtl="0" algn="just">
                <a:lnSpc>
                  <a:spcPct val="100000"/>
                </a:lnSpc>
                <a:spcBef>
                  <a:spcPts val="0"/>
                </a:spcBef>
                <a:spcAft>
                  <a:spcPts val="0"/>
                </a:spcAft>
                <a:buClr>
                  <a:srgbClr val="000000"/>
                </a:buClr>
                <a:buSzPts val="1100"/>
                <a:buFont typeface="Arial"/>
                <a:buNone/>
              </a:pPr>
              <a:r>
                <a:rPr b="0" i="0" lang="es-MX" sz="1100" u="none" cap="none" strike="noStrike">
                  <a:solidFill>
                    <a:schemeClr val="dk1"/>
                  </a:solidFill>
                  <a:latin typeface="Century Gothic"/>
                  <a:ea typeface="Century Gothic"/>
                  <a:cs typeface="Century Gothic"/>
                  <a:sym typeface="Century Gothic"/>
                </a:rPr>
                <a:t>Objetivo 2: Concientizar a los jóvenes sobre el cuidado del medio ambiente a través de la limpieza y adopción de un área verde de uso común.</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lt1"/>
                </a:buClr>
                <a:buSzPts val="1300"/>
                <a:buFont typeface="Century Gothic"/>
                <a:buNone/>
              </a:pPr>
              <a:r>
                <a:t/>
              </a:r>
              <a:endParaRPr b="0" i="0" sz="1000" u="none" cap="none" strike="noStrike">
                <a:solidFill>
                  <a:srgbClr val="000000"/>
                </a:solidFill>
                <a:latin typeface="Century Gothic"/>
                <a:ea typeface="Century Gothic"/>
                <a:cs typeface="Century Gothic"/>
                <a:sym typeface="Century Gothic"/>
              </a:endParaRPr>
            </a:p>
          </p:txBody>
        </p:sp>
        <p:sp>
          <p:nvSpPr>
            <p:cNvPr id="282" name="Google Shape;282;p12"/>
            <p:cNvSpPr/>
            <p:nvPr/>
          </p:nvSpPr>
          <p:spPr>
            <a:xfrm>
              <a:off x="2258520" y="2338185"/>
              <a:ext cx="903329" cy="43066"/>
            </a:xfrm>
            <a:custGeom>
              <a:rect b="b" l="l" r="r" t="t"/>
              <a:pathLst>
                <a:path extrusionOk="0" h="120000" w="120000">
                  <a:moveTo>
                    <a:pt x="0" y="60000"/>
                  </a:moveTo>
                  <a:lnTo>
                    <a:pt x="120000" y="60000"/>
                  </a:lnTo>
                </a:path>
              </a:pathLst>
            </a:custGeom>
            <a:no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2"/>
            <p:cNvSpPr txBox="1"/>
            <p:nvPr/>
          </p:nvSpPr>
          <p:spPr>
            <a:xfrm>
              <a:off x="2687602" y="2337135"/>
              <a:ext cx="45166" cy="4516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entury Gothic"/>
                <a:ea typeface="Century Gothic"/>
                <a:cs typeface="Century Gothic"/>
                <a:sym typeface="Century Gothic"/>
              </a:endParaRPr>
            </a:p>
          </p:txBody>
        </p:sp>
        <p:sp>
          <p:nvSpPr>
            <p:cNvPr id="284" name="Google Shape;284;p12"/>
            <p:cNvSpPr/>
            <p:nvPr/>
          </p:nvSpPr>
          <p:spPr>
            <a:xfrm>
              <a:off x="3161850" y="1795137"/>
              <a:ext cx="2258324" cy="1129162"/>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12"/>
            <p:cNvSpPr txBox="1"/>
            <p:nvPr/>
          </p:nvSpPr>
          <p:spPr>
            <a:xfrm>
              <a:off x="3194922" y="1828209"/>
              <a:ext cx="2192180" cy="1063018"/>
            </a:xfrm>
            <a:prstGeom prst="rect">
              <a:avLst/>
            </a:prstGeom>
            <a:noFill/>
            <a:ln>
              <a:noFill/>
            </a:ln>
          </p:spPr>
          <p:txBody>
            <a:bodyPr anchorCtr="0" anchor="ctr" bIns="8250" lIns="8250" spcFirstLastPara="1" rIns="8250" wrap="square" tIns="8250">
              <a:noAutofit/>
            </a:bodyPr>
            <a:lstStyle/>
            <a:p>
              <a:pPr indent="0" lvl="0" marL="0" marR="0" rtl="0" algn="just">
                <a:lnSpc>
                  <a:spcPct val="90000"/>
                </a:lnSpc>
                <a:spcBef>
                  <a:spcPts val="0"/>
                </a:spcBef>
                <a:spcAft>
                  <a:spcPts val="0"/>
                </a:spcAft>
                <a:buClr>
                  <a:schemeClr val="dk1"/>
                </a:buClr>
                <a:buSzPts val="1400"/>
                <a:buFont typeface="Century Gothic"/>
                <a:buNone/>
              </a:pPr>
              <a:r>
                <a:rPr b="1" i="0" lang="es-MX" sz="1100" u="none" cap="none" strike="noStrike">
                  <a:solidFill>
                    <a:schemeClr val="dk1"/>
                  </a:solidFill>
                  <a:latin typeface="Century Gothic"/>
                  <a:ea typeface="Century Gothic"/>
                  <a:cs typeface="Century Gothic"/>
                  <a:sym typeface="Century Gothic"/>
                </a:rPr>
                <a:t>Actividad 2. Los estudiantes de la Universidad ICEL, limpiarán las jardineras de la calle Liverpool entre Berlín y Bruselas</a:t>
              </a:r>
              <a:endParaRPr b="0" i="0" sz="1100" u="none" cap="none" strike="noStrike">
                <a:solidFill>
                  <a:srgbClr val="000000"/>
                </a:solidFill>
                <a:latin typeface="Arial"/>
                <a:ea typeface="Arial"/>
                <a:cs typeface="Arial"/>
                <a:sym typeface="Arial"/>
              </a:endParaRPr>
            </a:p>
          </p:txBody>
        </p:sp>
        <p:sp>
          <p:nvSpPr>
            <p:cNvPr id="286" name="Google Shape;286;p12"/>
            <p:cNvSpPr/>
            <p:nvPr/>
          </p:nvSpPr>
          <p:spPr>
            <a:xfrm>
              <a:off x="5420174" y="2338185"/>
              <a:ext cx="903329" cy="43066"/>
            </a:xfrm>
            <a:custGeom>
              <a:rect b="b" l="l" r="r" t="t"/>
              <a:pathLst>
                <a:path extrusionOk="0" h="120000" w="120000">
                  <a:moveTo>
                    <a:pt x="0" y="60000"/>
                  </a:moveTo>
                  <a:lnTo>
                    <a:pt x="120000" y="60000"/>
                  </a:lnTo>
                </a:path>
              </a:pathLst>
            </a:custGeom>
            <a:no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2"/>
            <p:cNvSpPr txBox="1"/>
            <p:nvPr/>
          </p:nvSpPr>
          <p:spPr>
            <a:xfrm>
              <a:off x="5849256" y="2337135"/>
              <a:ext cx="45166" cy="4516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288" name="Google Shape;288;p12"/>
            <p:cNvSpPr/>
            <p:nvPr/>
          </p:nvSpPr>
          <p:spPr>
            <a:xfrm>
              <a:off x="6323504" y="1795137"/>
              <a:ext cx="2258324" cy="1129162"/>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12"/>
            <p:cNvSpPr txBox="1"/>
            <p:nvPr/>
          </p:nvSpPr>
          <p:spPr>
            <a:xfrm>
              <a:off x="6356576" y="1828209"/>
              <a:ext cx="2192180" cy="1063018"/>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300"/>
                <a:buFont typeface="Century Gothic"/>
                <a:buNone/>
              </a:pPr>
              <a:r>
                <a:rPr b="1" i="0" lang="es-MX" sz="1200" u="none" cap="none" strike="noStrike">
                  <a:solidFill>
                    <a:srgbClr val="000000"/>
                  </a:solidFill>
                  <a:latin typeface="Century Gothic"/>
                  <a:ea typeface="Century Gothic"/>
                  <a:cs typeface="Century Gothic"/>
                  <a:sym typeface="Century Gothic"/>
                </a:rPr>
                <a:t>Porcentaje de jardineras limpiadas por parte de los estudiantes de la universidad ICEL.</a:t>
              </a:r>
              <a:endParaRPr b="0" i="0" sz="1200" u="none" cap="none" strike="noStrike">
                <a:solidFill>
                  <a:srgbClr val="000000"/>
                </a:solidFill>
                <a:latin typeface="Arial"/>
                <a:ea typeface="Arial"/>
                <a:cs typeface="Arial"/>
                <a:sym typeface="Arial"/>
              </a:endParaRPr>
            </a:p>
          </p:txBody>
        </p:sp>
        <p:sp>
          <p:nvSpPr>
            <p:cNvPr id="290" name="Google Shape;290;p12"/>
            <p:cNvSpPr/>
            <p:nvPr/>
          </p:nvSpPr>
          <p:spPr>
            <a:xfrm>
              <a:off x="196" y="3093673"/>
              <a:ext cx="2258324" cy="1129162"/>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12"/>
            <p:cNvSpPr txBox="1"/>
            <p:nvPr/>
          </p:nvSpPr>
          <p:spPr>
            <a:xfrm>
              <a:off x="33268" y="3126745"/>
              <a:ext cx="2192180" cy="1063018"/>
            </a:xfrm>
            <a:prstGeom prst="rect">
              <a:avLst/>
            </a:prstGeom>
            <a:noFill/>
            <a:ln>
              <a:noFill/>
            </a:ln>
          </p:spPr>
          <p:txBody>
            <a:bodyPr anchorCtr="0" anchor="ctr" bIns="8250" lIns="8250" spcFirstLastPara="1" rIns="8250" wrap="square" tIns="8250">
              <a:noAutofit/>
            </a:bodyPr>
            <a:lstStyle/>
            <a:p>
              <a:pPr indent="0" lvl="0" marL="0" marR="0" rtl="0" algn="just">
                <a:lnSpc>
                  <a:spcPct val="100000"/>
                </a:lnSpc>
                <a:spcBef>
                  <a:spcPts val="0"/>
                </a:spcBef>
                <a:spcAft>
                  <a:spcPts val="0"/>
                </a:spcAft>
                <a:buClr>
                  <a:srgbClr val="000000"/>
                </a:buClr>
                <a:buSzPts val="1000"/>
                <a:buFont typeface="Arial"/>
                <a:buNone/>
              </a:pPr>
              <a:r>
                <a:rPr b="0" i="0" lang="es-MX" sz="1000" u="none" cap="none" strike="noStrike">
                  <a:solidFill>
                    <a:schemeClr val="dk1"/>
                  </a:solidFill>
                  <a:latin typeface="Century Gothic"/>
                  <a:ea typeface="Century Gothic"/>
                  <a:cs typeface="Century Gothic"/>
                  <a:sym typeface="Century Gothic"/>
                </a:rPr>
                <a:t>Objetivo 3: Solicitar la presencia de Seguridad Ciudadana de la alcaldía Cuauhtémoc para que promuevan herramientas y acciones para el cuidado de áreas verdes en espacios públicos de la calle Liverpool, Berlín y Bruselas</a:t>
              </a:r>
              <a:endParaRPr b="0" i="0" sz="10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1300"/>
                <a:buFont typeface="Century Gothic"/>
                <a:buNone/>
              </a:pPr>
              <a:r>
                <a:t/>
              </a:r>
              <a:endParaRPr b="0" i="0" sz="1000" u="none" cap="none" strike="noStrike">
                <a:solidFill>
                  <a:srgbClr val="000000"/>
                </a:solidFill>
                <a:latin typeface="Arial"/>
                <a:ea typeface="Arial"/>
                <a:cs typeface="Arial"/>
                <a:sym typeface="Arial"/>
              </a:endParaRPr>
            </a:p>
          </p:txBody>
        </p:sp>
        <p:sp>
          <p:nvSpPr>
            <p:cNvPr id="292" name="Google Shape;292;p12"/>
            <p:cNvSpPr/>
            <p:nvPr/>
          </p:nvSpPr>
          <p:spPr>
            <a:xfrm>
              <a:off x="2258520" y="3636721"/>
              <a:ext cx="903329" cy="43066"/>
            </a:xfrm>
            <a:custGeom>
              <a:rect b="b" l="l" r="r" t="t"/>
              <a:pathLst>
                <a:path extrusionOk="0" h="120000" w="120000">
                  <a:moveTo>
                    <a:pt x="0" y="60000"/>
                  </a:moveTo>
                  <a:lnTo>
                    <a:pt x="120000" y="60000"/>
                  </a:lnTo>
                </a:path>
              </a:pathLst>
            </a:custGeom>
            <a:no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2"/>
            <p:cNvSpPr txBox="1"/>
            <p:nvPr/>
          </p:nvSpPr>
          <p:spPr>
            <a:xfrm>
              <a:off x="2687602" y="3635671"/>
              <a:ext cx="45166" cy="4516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entury Gothic"/>
                <a:ea typeface="Century Gothic"/>
                <a:cs typeface="Century Gothic"/>
                <a:sym typeface="Century Gothic"/>
              </a:endParaRPr>
            </a:p>
          </p:txBody>
        </p:sp>
        <p:sp>
          <p:nvSpPr>
            <p:cNvPr id="294" name="Google Shape;294;p12"/>
            <p:cNvSpPr/>
            <p:nvPr/>
          </p:nvSpPr>
          <p:spPr>
            <a:xfrm>
              <a:off x="3161850" y="3093673"/>
              <a:ext cx="2258324" cy="1129162"/>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12"/>
            <p:cNvSpPr txBox="1"/>
            <p:nvPr/>
          </p:nvSpPr>
          <p:spPr>
            <a:xfrm>
              <a:off x="3194922" y="3126745"/>
              <a:ext cx="2192180" cy="1063018"/>
            </a:xfrm>
            <a:prstGeom prst="rect">
              <a:avLst/>
            </a:prstGeom>
            <a:noFill/>
            <a:ln>
              <a:noFill/>
            </a:ln>
          </p:spPr>
          <p:txBody>
            <a:bodyPr anchorCtr="0" anchor="ctr" bIns="8250" lIns="8250" spcFirstLastPara="1" rIns="8250" wrap="square" tIns="8250">
              <a:noAutofit/>
            </a:bodyPr>
            <a:lstStyle/>
            <a:p>
              <a:pPr indent="0" lvl="0" marL="0" marR="0" rtl="0" algn="just">
                <a:lnSpc>
                  <a:spcPct val="90000"/>
                </a:lnSpc>
                <a:spcBef>
                  <a:spcPts val="0"/>
                </a:spcBef>
                <a:spcAft>
                  <a:spcPts val="0"/>
                </a:spcAft>
                <a:buClr>
                  <a:schemeClr val="dk1"/>
                </a:buClr>
                <a:buSzPts val="1400"/>
                <a:buFont typeface="Century Gothic"/>
                <a:buNone/>
              </a:pPr>
              <a:r>
                <a:rPr b="1" i="0" lang="es-MX" sz="1100" u="none" cap="none" strike="noStrike">
                  <a:solidFill>
                    <a:schemeClr val="dk1"/>
                  </a:solidFill>
                  <a:latin typeface="Century Gothic"/>
                  <a:ea typeface="Century Gothic"/>
                  <a:cs typeface="Century Gothic"/>
                  <a:sym typeface="Century Gothic"/>
                </a:rPr>
                <a:t>Actividad 3. Gestionar la visita de Seguridad Ciudadana de la Alcaldía Cuauhtémoc a la Universidad ICEL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455"/>
                </a:spcBef>
                <a:spcAft>
                  <a:spcPts val="0"/>
                </a:spcAft>
                <a:buClr>
                  <a:schemeClr val="lt1"/>
                </a:buClr>
                <a:buSzPts val="1300"/>
                <a:buFont typeface="Century Gothic"/>
                <a:buNone/>
              </a:pPr>
              <a:r>
                <a:t/>
              </a:r>
              <a:endParaRPr b="0" i="0" sz="1400" u="none" cap="none" strike="noStrike">
                <a:solidFill>
                  <a:srgbClr val="000000"/>
                </a:solidFill>
                <a:latin typeface="Arial"/>
                <a:ea typeface="Arial"/>
                <a:cs typeface="Arial"/>
                <a:sym typeface="Arial"/>
              </a:endParaRPr>
            </a:p>
          </p:txBody>
        </p:sp>
        <p:sp>
          <p:nvSpPr>
            <p:cNvPr id="296" name="Google Shape;296;p12"/>
            <p:cNvSpPr/>
            <p:nvPr/>
          </p:nvSpPr>
          <p:spPr>
            <a:xfrm>
              <a:off x="5420174" y="3636721"/>
              <a:ext cx="903329" cy="43066"/>
            </a:xfrm>
            <a:custGeom>
              <a:rect b="b" l="l" r="r" t="t"/>
              <a:pathLst>
                <a:path extrusionOk="0" h="120000" w="120000">
                  <a:moveTo>
                    <a:pt x="0" y="60000"/>
                  </a:moveTo>
                  <a:lnTo>
                    <a:pt x="120000" y="60000"/>
                  </a:lnTo>
                </a:path>
              </a:pathLst>
            </a:custGeom>
            <a:no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12"/>
            <p:cNvSpPr txBox="1"/>
            <p:nvPr/>
          </p:nvSpPr>
          <p:spPr>
            <a:xfrm>
              <a:off x="5849256" y="3635671"/>
              <a:ext cx="45166" cy="4516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298" name="Google Shape;298;p12"/>
            <p:cNvSpPr/>
            <p:nvPr/>
          </p:nvSpPr>
          <p:spPr>
            <a:xfrm>
              <a:off x="6323504" y="3093673"/>
              <a:ext cx="2258324" cy="1129162"/>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2"/>
            <p:cNvSpPr txBox="1"/>
            <p:nvPr/>
          </p:nvSpPr>
          <p:spPr>
            <a:xfrm>
              <a:off x="6356576" y="3126745"/>
              <a:ext cx="2192180" cy="1063018"/>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300"/>
                <a:buFont typeface="Century Gothic"/>
                <a:buNone/>
              </a:pPr>
              <a:r>
                <a:rPr b="1" i="0" lang="es-MX" sz="1200" u="none" cap="none" strike="noStrike">
                  <a:solidFill>
                    <a:srgbClr val="000000"/>
                  </a:solidFill>
                  <a:latin typeface="Century Gothic"/>
                  <a:ea typeface="Century Gothic"/>
                  <a:cs typeface="Century Gothic"/>
                  <a:sym typeface="Century Gothic"/>
                </a:rPr>
                <a:t>Porcentaje de visitas realizadas de Seguridad Ciudadana a la universidad ICEL.</a:t>
              </a:r>
              <a:endParaRPr b="0" i="0" sz="1200" u="none" cap="none" strike="noStrike">
                <a:solidFill>
                  <a:srgbClr val="000000"/>
                </a:solidFill>
                <a:latin typeface="Arial"/>
                <a:ea typeface="Arial"/>
                <a:cs typeface="Arial"/>
                <a:sym typeface="Arial"/>
              </a:endParaRPr>
            </a:p>
          </p:txBody>
        </p:sp>
      </p:grpSp>
      <p:pic>
        <p:nvPicPr>
          <p:cNvPr descr="Resultado de imagen para universidad ICEL" id="300" name="Google Shape;300;p12"/>
          <p:cNvPicPr preferRelativeResize="0"/>
          <p:nvPr/>
        </p:nvPicPr>
        <p:blipFill rotWithShape="1">
          <a:blip r:embed="rId6">
            <a:alphaModFix/>
          </a:blip>
          <a:srcRect b="30459" l="0" r="0" t="32233"/>
          <a:stretch/>
        </p:blipFill>
        <p:spPr>
          <a:xfrm>
            <a:off x="10285730" y="-8"/>
            <a:ext cx="1906266" cy="1331376"/>
          </a:xfrm>
          <a:prstGeom prst="rect">
            <a:avLst/>
          </a:prstGeom>
          <a:noFill/>
          <a:ln>
            <a:noFill/>
          </a:ln>
        </p:spPr>
      </p:pic>
      <p:sp>
        <p:nvSpPr>
          <p:cNvPr id="301" name="Google Shape;301;p12"/>
          <p:cNvSpPr/>
          <p:nvPr/>
        </p:nvSpPr>
        <p:spPr>
          <a:xfrm>
            <a:off x="8860899" y="2498911"/>
            <a:ext cx="903300" cy="43200"/>
          </a:xfrm>
          <a:custGeom>
            <a:rect b="b" l="l" r="r" t="t"/>
            <a:pathLst>
              <a:path extrusionOk="0" h="120000" w="120000">
                <a:moveTo>
                  <a:pt x="0" y="60000"/>
                </a:moveTo>
                <a:lnTo>
                  <a:pt x="120000" y="60000"/>
                </a:lnTo>
              </a:path>
            </a:pathLst>
          </a:custGeom>
          <a:noFill/>
          <a:ln cap="flat" cmpd="sng" w="12700">
            <a:solidFill>
              <a:srgbClr val="D5A6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12"/>
          <p:cNvSpPr/>
          <p:nvPr/>
        </p:nvSpPr>
        <p:spPr>
          <a:xfrm>
            <a:off x="8860899" y="3794074"/>
            <a:ext cx="903300" cy="43200"/>
          </a:xfrm>
          <a:custGeom>
            <a:rect b="b" l="l" r="r" t="t"/>
            <a:pathLst>
              <a:path extrusionOk="0" h="120000" w="120000">
                <a:moveTo>
                  <a:pt x="0" y="60000"/>
                </a:moveTo>
                <a:lnTo>
                  <a:pt x="120000" y="60000"/>
                </a:lnTo>
              </a:path>
            </a:pathLst>
          </a:custGeom>
          <a:noFill/>
          <a:ln cap="flat" cmpd="sng" w="12700">
            <a:solidFill>
              <a:srgbClr val="D5A6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2"/>
          <p:cNvSpPr/>
          <p:nvPr/>
        </p:nvSpPr>
        <p:spPr>
          <a:xfrm>
            <a:off x="8846624" y="5106186"/>
            <a:ext cx="903300" cy="43200"/>
          </a:xfrm>
          <a:custGeom>
            <a:rect b="b" l="l" r="r" t="t"/>
            <a:pathLst>
              <a:path extrusionOk="0" h="120000" w="120000">
                <a:moveTo>
                  <a:pt x="0" y="60000"/>
                </a:moveTo>
                <a:lnTo>
                  <a:pt x="120000" y="60000"/>
                </a:lnTo>
              </a:path>
            </a:pathLst>
          </a:custGeom>
          <a:noFill/>
          <a:ln cap="flat" cmpd="sng" w="12700">
            <a:solidFill>
              <a:srgbClr val="D5A6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2"/>
          <p:cNvSpPr/>
          <p:nvPr/>
        </p:nvSpPr>
        <p:spPr>
          <a:xfrm>
            <a:off x="9515050" y="4623100"/>
            <a:ext cx="2192100" cy="10629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1300"/>
              <a:buFont typeface="Century Gothic"/>
              <a:buNone/>
            </a:pPr>
            <a:r>
              <a:rPr b="1" i="0" lang="es-MX" sz="1200" u="none" cap="none" strike="noStrike">
                <a:solidFill>
                  <a:schemeClr val="dk1"/>
                </a:solidFill>
                <a:latin typeface="Century Gothic"/>
                <a:ea typeface="Century Gothic"/>
                <a:cs typeface="Century Gothic"/>
                <a:sym typeface="Century Gothic"/>
              </a:rPr>
              <a:t>Meta:</a:t>
            </a:r>
            <a:r>
              <a:rPr b="0" i="0" lang="es-MX" sz="1200" u="none" cap="none" strike="noStrike">
                <a:solidFill>
                  <a:schemeClr val="dk1"/>
                </a:solidFill>
                <a:latin typeface="Century Gothic"/>
                <a:ea typeface="Century Gothic"/>
                <a:cs typeface="Century Gothic"/>
                <a:sym typeface="Century Gothic"/>
              </a:rPr>
              <a:t> 1 visita</a:t>
            </a:r>
            <a:endParaRPr b="0" i="0" sz="12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chemeClr val="dk1"/>
              </a:buClr>
              <a:buSzPts val="1100"/>
              <a:buFont typeface="Arial"/>
              <a:buNone/>
            </a:pPr>
            <a:r>
              <a:rPr b="1" i="0" lang="es-MX" sz="1200" u="none" cap="none" strike="noStrike">
                <a:solidFill>
                  <a:schemeClr val="dk1"/>
                </a:solidFill>
                <a:latin typeface="Century Gothic"/>
                <a:ea typeface="Century Gothic"/>
                <a:cs typeface="Century Gothic"/>
                <a:sym typeface="Century Gothic"/>
              </a:rPr>
              <a:t>Frecuencia: </a:t>
            </a:r>
            <a:r>
              <a:rPr b="0" i="0" lang="es-MX" sz="1200" u="none" cap="none" strike="noStrike">
                <a:solidFill>
                  <a:schemeClr val="dk1"/>
                </a:solidFill>
                <a:latin typeface="Century Gothic"/>
                <a:ea typeface="Century Gothic"/>
                <a:cs typeface="Century Gothic"/>
                <a:sym typeface="Century Gothic"/>
              </a:rPr>
              <a:t>1 día</a:t>
            </a:r>
            <a:endParaRPr b="0" i="0" sz="1200" u="none" cap="none" strike="noStrike">
              <a:solidFill>
                <a:schemeClr val="dk1"/>
              </a:solidFill>
              <a:latin typeface="Century Gothic"/>
              <a:ea typeface="Century Gothic"/>
              <a:cs typeface="Century Gothic"/>
              <a:sym typeface="Century Gothic"/>
            </a:endParaRPr>
          </a:p>
        </p:txBody>
      </p:sp>
      <p:sp>
        <p:nvSpPr>
          <p:cNvPr id="305" name="Google Shape;305;p12"/>
          <p:cNvSpPr/>
          <p:nvPr/>
        </p:nvSpPr>
        <p:spPr>
          <a:xfrm>
            <a:off x="9535600" y="3326175"/>
            <a:ext cx="2192100" cy="10629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chemeClr val="dk1"/>
                </a:solidFill>
                <a:latin typeface="Century Gothic"/>
                <a:ea typeface="Century Gothic"/>
                <a:cs typeface="Century Gothic"/>
                <a:sym typeface="Century Gothic"/>
              </a:rPr>
              <a:t>Meta:</a:t>
            </a:r>
            <a:r>
              <a:rPr b="0" i="0" lang="es-MX" sz="1200" u="none" cap="none" strike="noStrike">
                <a:solidFill>
                  <a:schemeClr val="dk1"/>
                </a:solidFill>
                <a:latin typeface="Century Gothic"/>
                <a:ea typeface="Century Gothic"/>
                <a:cs typeface="Century Gothic"/>
                <a:sym typeface="Century Gothic"/>
              </a:rPr>
              <a:t> 3 jardineras</a:t>
            </a:r>
            <a:endParaRPr b="0" i="0" sz="12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chemeClr val="dk1"/>
              </a:buClr>
              <a:buSzPts val="1100"/>
              <a:buFont typeface="Arial"/>
              <a:buNone/>
            </a:pPr>
            <a:r>
              <a:rPr b="1" i="0" lang="es-MX" sz="1200" u="none" cap="none" strike="noStrike">
                <a:solidFill>
                  <a:schemeClr val="dk1"/>
                </a:solidFill>
                <a:latin typeface="Century Gothic"/>
                <a:ea typeface="Century Gothic"/>
                <a:cs typeface="Century Gothic"/>
                <a:sym typeface="Century Gothic"/>
              </a:rPr>
              <a:t>Frecuencia: </a:t>
            </a:r>
            <a:r>
              <a:rPr b="0" i="0" lang="es-MX" sz="1200" u="none" cap="none" strike="noStrike">
                <a:solidFill>
                  <a:schemeClr val="dk1"/>
                </a:solidFill>
                <a:latin typeface="Century Gothic"/>
                <a:ea typeface="Century Gothic"/>
                <a:cs typeface="Century Gothic"/>
                <a:sym typeface="Century Gothic"/>
              </a:rPr>
              <a:t>1 semana</a:t>
            </a:r>
            <a:endParaRPr b="0" i="0" sz="1200" u="none" cap="none" strike="noStrike">
              <a:solidFill>
                <a:schemeClr val="dk1"/>
              </a:solidFill>
              <a:latin typeface="Century Gothic"/>
              <a:ea typeface="Century Gothic"/>
              <a:cs typeface="Century Gothic"/>
              <a:sym typeface="Century Gothic"/>
            </a:endParaRPr>
          </a:p>
        </p:txBody>
      </p:sp>
      <p:sp>
        <p:nvSpPr>
          <p:cNvPr id="306" name="Google Shape;306;p12"/>
          <p:cNvSpPr/>
          <p:nvPr/>
        </p:nvSpPr>
        <p:spPr>
          <a:xfrm>
            <a:off x="9515050" y="2029250"/>
            <a:ext cx="2192100" cy="10629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chemeClr val="dk1"/>
                </a:solidFill>
                <a:latin typeface="Century Gothic"/>
                <a:ea typeface="Century Gothic"/>
                <a:cs typeface="Century Gothic"/>
                <a:sym typeface="Century Gothic"/>
              </a:rPr>
              <a:t>Meta:</a:t>
            </a:r>
            <a:r>
              <a:rPr b="0" i="0" lang="es-MX" sz="1200" u="none" cap="none" strike="noStrike">
                <a:solidFill>
                  <a:schemeClr val="dk1"/>
                </a:solidFill>
                <a:latin typeface="Century Gothic"/>
                <a:ea typeface="Century Gothic"/>
                <a:cs typeface="Century Gothic"/>
                <a:sym typeface="Century Gothic"/>
              </a:rPr>
              <a:t> 3 carteles y anuncios </a:t>
            </a:r>
            <a:endParaRPr b="0" i="0" sz="12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chemeClr val="dk1"/>
                </a:solidFill>
                <a:latin typeface="Century Gothic"/>
                <a:ea typeface="Century Gothic"/>
                <a:cs typeface="Century Gothic"/>
                <a:sym typeface="Century Gothic"/>
              </a:rPr>
              <a:t>Frecuencia: </a:t>
            </a:r>
            <a:r>
              <a:rPr b="0" i="0" lang="es-MX" sz="1200" u="none" cap="none" strike="noStrike">
                <a:solidFill>
                  <a:schemeClr val="dk1"/>
                </a:solidFill>
                <a:latin typeface="Century Gothic"/>
                <a:ea typeface="Century Gothic"/>
                <a:cs typeface="Century Gothic"/>
                <a:sym typeface="Century Gothic"/>
              </a:rPr>
              <a:t>1 semana</a:t>
            </a:r>
            <a:endParaRPr b="0" i="0" sz="12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13"/>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312" name="Google Shape;312;p13"/>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313" name="Google Shape;313;p13"/>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314" name="Google Shape;314;p13"/>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315" name="Google Shape;315;p13"/>
          <p:cNvSpPr/>
          <p:nvPr/>
        </p:nvSpPr>
        <p:spPr>
          <a:xfrm>
            <a:off x="540552" y="945892"/>
            <a:ext cx="1717138" cy="64633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RECURSOS</a:t>
            </a:r>
            <a:endParaRPr b="0" i="0" sz="1400" u="none" cap="none" strike="noStrike">
              <a:solidFill>
                <a:srgbClr val="000000"/>
              </a:solidFill>
              <a:latin typeface="Arial"/>
              <a:ea typeface="Arial"/>
              <a:cs typeface="Arial"/>
              <a:sym typeface="Arial"/>
            </a:endParaRPr>
          </a:p>
        </p:txBody>
      </p:sp>
      <p:grpSp>
        <p:nvGrpSpPr>
          <p:cNvPr id="316" name="Google Shape;316;p13"/>
          <p:cNvGrpSpPr/>
          <p:nvPr/>
        </p:nvGrpSpPr>
        <p:grpSpPr>
          <a:xfrm>
            <a:off x="1581872" y="1876080"/>
            <a:ext cx="8636378" cy="3936062"/>
            <a:chOff x="721" y="283857"/>
            <a:chExt cx="8636378" cy="3936062"/>
          </a:xfrm>
        </p:grpSpPr>
        <p:sp>
          <p:nvSpPr>
            <p:cNvPr id="317" name="Google Shape;317;p13"/>
            <p:cNvSpPr/>
            <p:nvPr/>
          </p:nvSpPr>
          <p:spPr>
            <a:xfrm>
              <a:off x="926445" y="746719"/>
              <a:ext cx="1735732" cy="1157733"/>
            </a:xfrm>
            <a:prstGeom prst="rect">
              <a:avLst/>
            </a:prstGeom>
            <a:solidFill>
              <a:srgbClr val="CCD3EA">
                <a:alpha val="89411"/>
              </a:srgbClr>
            </a:solidFill>
            <a:ln cap="flat" cmpd="sng" w="12700">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3"/>
            <p:cNvSpPr txBox="1"/>
            <p:nvPr/>
          </p:nvSpPr>
          <p:spPr>
            <a:xfrm>
              <a:off x="1204162" y="746719"/>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900" u="none" cap="none" strike="noStrike">
                  <a:solidFill>
                    <a:schemeClr val="dk1"/>
                  </a:solidFill>
                  <a:latin typeface="Century Gothic"/>
                  <a:ea typeface="Century Gothic"/>
                  <a:cs typeface="Century Gothic"/>
                  <a:sym typeface="Century Gothic"/>
                </a:rPr>
                <a:t>Recursos humanos: </a:t>
              </a:r>
              <a:r>
                <a:rPr b="0" i="0" lang="es-MX" sz="1800" u="none" cap="none" strike="noStrike">
                  <a:solidFill>
                    <a:schemeClr val="dk1"/>
                  </a:solidFill>
                  <a:latin typeface="Century Gothic"/>
                  <a:ea typeface="Century Gothic"/>
                  <a:cs typeface="Century Gothic"/>
                  <a:sym typeface="Century Gothic"/>
                </a:rPr>
                <a:t>3 personas</a:t>
              </a:r>
              <a:endParaRPr b="0" i="0" sz="1800" u="none" cap="none" strike="noStrike">
                <a:solidFill>
                  <a:srgbClr val="000000"/>
                </a:solidFill>
                <a:latin typeface="Arial"/>
                <a:ea typeface="Arial"/>
                <a:cs typeface="Arial"/>
                <a:sym typeface="Arial"/>
              </a:endParaRPr>
            </a:p>
          </p:txBody>
        </p:sp>
        <p:sp>
          <p:nvSpPr>
            <p:cNvPr id="319" name="Google Shape;319;p13"/>
            <p:cNvSpPr/>
            <p:nvPr/>
          </p:nvSpPr>
          <p:spPr>
            <a:xfrm>
              <a:off x="926445" y="1904452"/>
              <a:ext cx="1735732" cy="1157733"/>
            </a:xfrm>
            <a:prstGeom prst="rect">
              <a:avLst/>
            </a:prstGeom>
            <a:solidFill>
              <a:srgbClr val="CBDAE8">
                <a:alpha val="89411"/>
              </a:srgbClr>
            </a:solidFill>
            <a:ln cap="flat" cmpd="sng" w="12700">
              <a:solidFill>
                <a:srgbClr val="CBDAE8">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3"/>
            <p:cNvSpPr txBox="1"/>
            <p:nvPr/>
          </p:nvSpPr>
          <p:spPr>
            <a:xfrm>
              <a:off x="1157862" y="1730677"/>
              <a:ext cx="1458000" cy="1157700"/>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900" u="none" cap="none" strike="noStrike">
                  <a:solidFill>
                    <a:schemeClr val="dk1"/>
                  </a:solidFill>
                  <a:latin typeface="Century Gothic"/>
                  <a:ea typeface="Century Gothic"/>
                  <a:cs typeface="Century Gothic"/>
                  <a:sym typeface="Century Gothic"/>
                </a:rPr>
                <a:t>Recursos financieros: </a:t>
              </a:r>
              <a:r>
                <a:rPr b="0" i="0" lang="es-MX" sz="1800" u="none" cap="none" strike="noStrike">
                  <a:solidFill>
                    <a:schemeClr val="dk1"/>
                  </a:solidFill>
                  <a:latin typeface="Century Gothic"/>
                  <a:ea typeface="Century Gothic"/>
                  <a:cs typeface="Century Gothic"/>
                  <a:sym typeface="Century Gothic"/>
                </a:rPr>
                <a:t>$30</a:t>
              </a:r>
              <a:endParaRPr b="0" i="0" sz="1800" u="none" cap="none" strike="noStrike">
                <a:solidFill>
                  <a:srgbClr val="000000"/>
                </a:solidFill>
                <a:latin typeface="Arial"/>
                <a:ea typeface="Arial"/>
                <a:cs typeface="Arial"/>
                <a:sym typeface="Arial"/>
              </a:endParaRPr>
            </a:p>
          </p:txBody>
        </p:sp>
        <p:sp>
          <p:nvSpPr>
            <p:cNvPr id="321" name="Google Shape;321;p13"/>
            <p:cNvSpPr/>
            <p:nvPr/>
          </p:nvSpPr>
          <p:spPr>
            <a:xfrm>
              <a:off x="926445" y="3062186"/>
              <a:ext cx="1735732" cy="1157733"/>
            </a:xfrm>
            <a:prstGeom prst="rect">
              <a:avLst/>
            </a:prstGeom>
            <a:solidFill>
              <a:srgbClr val="CBE0E7">
                <a:alpha val="89411"/>
              </a:srgbClr>
            </a:solidFill>
            <a:ln cap="flat" cmpd="sng" w="12700">
              <a:solidFill>
                <a:srgbClr val="CBE0E7">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13"/>
            <p:cNvSpPr txBox="1"/>
            <p:nvPr/>
          </p:nvSpPr>
          <p:spPr>
            <a:xfrm>
              <a:off x="945024" y="3062177"/>
              <a:ext cx="1717200" cy="1157700"/>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400" u="none" cap="none" strike="noStrike">
                  <a:solidFill>
                    <a:schemeClr val="dk1"/>
                  </a:solidFill>
                  <a:latin typeface="Century Gothic"/>
                  <a:ea typeface="Century Gothic"/>
                  <a:cs typeface="Century Gothic"/>
                  <a:sym typeface="Century Gothic"/>
                </a:rPr>
                <a:t>Recursos materiales: Cartulinas y material reciclable como periódico</a:t>
              </a:r>
              <a:endParaRPr b="0" i="0" sz="1400" u="none" cap="none" strike="noStrike">
                <a:solidFill>
                  <a:srgbClr val="000000"/>
                </a:solidFill>
                <a:latin typeface="Arial"/>
                <a:ea typeface="Arial"/>
                <a:cs typeface="Arial"/>
                <a:sym typeface="Arial"/>
              </a:endParaRPr>
            </a:p>
          </p:txBody>
        </p:sp>
        <p:sp>
          <p:nvSpPr>
            <p:cNvPr id="323" name="Google Shape;323;p13"/>
            <p:cNvSpPr/>
            <p:nvPr/>
          </p:nvSpPr>
          <p:spPr>
            <a:xfrm>
              <a:off x="721" y="283857"/>
              <a:ext cx="1157154" cy="1157154"/>
            </a:xfrm>
            <a:prstGeom prst="ellipse">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3"/>
            <p:cNvSpPr txBox="1"/>
            <p:nvPr/>
          </p:nvSpPr>
          <p:spPr>
            <a:xfrm>
              <a:off x="170182" y="453318"/>
              <a:ext cx="818232" cy="81823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entury Gothic"/>
                <a:buNone/>
              </a:pPr>
              <a:r>
                <a:rPr b="0" i="0" lang="es-MX" sz="1300" u="none" cap="none" strike="noStrike">
                  <a:solidFill>
                    <a:schemeClr val="lt1"/>
                  </a:solidFill>
                  <a:latin typeface="Century Gothic"/>
                  <a:ea typeface="Century Gothic"/>
                  <a:cs typeface="Century Gothic"/>
                  <a:sym typeface="Century Gothic"/>
                </a:rPr>
                <a:t>Actividad 1</a:t>
              </a:r>
              <a:endParaRPr b="0" i="0" sz="1400" u="none" cap="none" strike="noStrike">
                <a:solidFill>
                  <a:srgbClr val="000000"/>
                </a:solidFill>
                <a:latin typeface="Arial"/>
                <a:ea typeface="Arial"/>
                <a:cs typeface="Arial"/>
                <a:sym typeface="Arial"/>
              </a:endParaRPr>
            </a:p>
          </p:txBody>
        </p:sp>
        <p:sp>
          <p:nvSpPr>
            <p:cNvPr id="325" name="Google Shape;325;p13"/>
            <p:cNvSpPr/>
            <p:nvPr/>
          </p:nvSpPr>
          <p:spPr>
            <a:xfrm>
              <a:off x="3819332" y="746719"/>
              <a:ext cx="1735732" cy="1157733"/>
            </a:xfrm>
            <a:prstGeom prst="rect">
              <a:avLst/>
            </a:prstGeom>
            <a:solidFill>
              <a:srgbClr val="CBE7E6">
                <a:alpha val="89411"/>
              </a:srgbClr>
            </a:solidFill>
            <a:ln cap="flat" cmpd="sng" w="12700">
              <a:solidFill>
                <a:srgbClr val="CBE7E6">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3"/>
            <p:cNvSpPr txBox="1"/>
            <p:nvPr/>
          </p:nvSpPr>
          <p:spPr>
            <a:xfrm>
              <a:off x="4097049" y="746719"/>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900" u="none" cap="none" strike="noStrike">
                  <a:solidFill>
                    <a:schemeClr val="dk1"/>
                  </a:solidFill>
                  <a:latin typeface="Century Gothic"/>
                  <a:ea typeface="Century Gothic"/>
                  <a:cs typeface="Century Gothic"/>
                  <a:sym typeface="Century Gothic"/>
                </a:rPr>
                <a:t>Recursos humanos: 15  personas</a:t>
              </a:r>
              <a:endParaRPr b="0" i="0" sz="1400" u="none" cap="none" strike="noStrike">
                <a:solidFill>
                  <a:srgbClr val="000000"/>
                </a:solidFill>
                <a:latin typeface="Arial"/>
                <a:ea typeface="Arial"/>
                <a:cs typeface="Arial"/>
                <a:sym typeface="Arial"/>
              </a:endParaRPr>
            </a:p>
          </p:txBody>
        </p:sp>
        <p:sp>
          <p:nvSpPr>
            <p:cNvPr id="327" name="Google Shape;327;p13"/>
            <p:cNvSpPr/>
            <p:nvPr/>
          </p:nvSpPr>
          <p:spPr>
            <a:xfrm>
              <a:off x="3819332" y="1904452"/>
              <a:ext cx="1735732" cy="1157733"/>
            </a:xfrm>
            <a:prstGeom prst="rect">
              <a:avLst/>
            </a:prstGeom>
            <a:solidFill>
              <a:srgbClr val="CBE5DE">
                <a:alpha val="89411"/>
              </a:srgbClr>
            </a:solidFill>
            <a:ln cap="flat" cmpd="sng" w="12700">
              <a:solidFill>
                <a:srgbClr val="CBE5DE">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3"/>
            <p:cNvSpPr txBox="1"/>
            <p:nvPr/>
          </p:nvSpPr>
          <p:spPr>
            <a:xfrm>
              <a:off x="4097049" y="1904452"/>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900" u="none" cap="none" strike="noStrike">
                  <a:solidFill>
                    <a:schemeClr val="dk1"/>
                  </a:solidFill>
                  <a:latin typeface="Century Gothic"/>
                  <a:ea typeface="Century Gothic"/>
                  <a:cs typeface="Century Gothic"/>
                  <a:sym typeface="Century Gothic"/>
                </a:rPr>
                <a:t>Recursos financieros: $150</a:t>
              </a:r>
              <a:endParaRPr b="0" i="0" sz="1400" u="none" cap="none" strike="noStrike">
                <a:solidFill>
                  <a:srgbClr val="000000"/>
                </a:solidFill>
                <a:latin typeface="Arial"/>
                <a:ea typeface="Arial"/>
                <a:cs typeface="Arial"/>
                <a:sym typeface="Arial"/>
              </a:endParaRPr>
            </a:p>
          </p:txBody>
        </p:sp>
        <p:sp>
          <p:nvSpPr>
            <p:cNvPr id="329" name="Google Shape;329;p13"/>
            <p:cNvSpPr/>
            <p:nvPr/>
          </p:nvSpPr>
          <p:spPr>
            <a:xfrm>
              <a:off x="3819332" y="3062186"/>
              <a:ext cx="1735732" cy="1157733"/>
            </a:xfrm>
            <a:prstGeom prst="rect">
              <a:avLst/>
            </a:prstGeom>
            <a:solidFill>
              <a:srgbClr val="CBE5D7">
                <a:alpha val="89411"/>
              </a:srgbClr>
            </a:solidFill>
            <a:ln cap="flat" cmpd="sng" w="12700">
              <a:solidFill>
                <a:srgbClr val="CBE5D7">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3"/>
            <p:cNvSpPr txBox="1"/>
            <p:nvPr/>
          </p:nvSpPr>
          <p:spPr>
            <a:xfrm>
              <a:off x="4097049" y="3062186"/>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800" u="none" cap="none" strike="noStrike">
                  <a:solidFill>
                    <a:schemeClr val="dk1"/>
                  </a:solidFill>
                  <a:latin typeface="Century Gothic"/>
                  <a:ea typeface="Century Gothic"/>
                  <a:cs typeface="Century Gothic"/>
                  <a:sym typeface="Century Gothic"/>
                </a:rPr>
                <a:t>Recursos materiales: Guantes</a:t>
              </a:r>
              <a:endParaRPr b="0" i="0" sz="1800" u="none" cap="none" strike="noStrike">
                <a:solidFill>
                  <a:srgbClr val="000000"/>
                </a:solidFill>
                <a:latin typeface="Arial"/>
                <a:ea typeface="Arial"/>
                <a:cs typeface="Arial"/>
                <a:sym typeface="Arial"/>
              </a:endParaRPr>
            </a:p>
            <a:p>
              <a:pPr indent="0" lvl="0" marL="0" marR="0" rtl="0" algn="l">
                <a:lnSpc>
                  <a:spcPct val="90000"/>
                </a:lnSpc>
                <a:spcBef>
                  <a:spcPts val="665"/>
                </a:spcBef>
                <a:spcAft>
                  <a:spcPts val="0"/>
                </a:spcAft>
                <a:buClr>
                  <a:schemeClr val="dk1"/>
                </a:buClr>
                <a:buSzPts val="1900"/>
                <a:buFont typeface="Century Gothic"/>
                <a:buNone/>
              </a:pPr>
              <a:r>
                <a:rPr b="0" i="0" lang="es-MX" sz="1800" u="none" cap="none" strike="noStrike">
                  <a:solidFill>
                    <a:schemeClr val="dk1"/>
                  </a:solidFill>
                  <a:latin typeface="Century Gothic"/>
                  <a:ea typeface="Century Gothic"/>
                  <a:cs typeface="Century Gothic"/>
                  <a:sym typeface="Century Gothic"/>
                </a:rPr>
                <a:t>Bolsas</a:t>
              </a:r>
              <a:endParaRPr b="0" i="0" sz="1800" u="none" cap="none" strike="noStrike">
                <a:solidFill>
                  <a:srgbClr val="000000"/>
                </a:solidFill>
                <a:latin typeface="Arial"/>
                <a:ea typeface="Arial"/>
                <a:cs typeface="Arial"/>
                <a:sym typeface="Arial"/>
              </a:endParaRPr>
            </a:p>
          </p:txBody>
        </p:sp>
        <p:sp>
          <p:nvSpPr>
            <p:cNvPr id="331" name="Google Shape;331;p13"/>
            <p:cNvSpPr/>
            <p:nvPr/>
          </p:nvSpPr>
          <p:spPr>
            <a:xfrm>
              <a:off x="2893608" y="283857"/>
              <a:ext cx="1157154" cy="1157154"/>
            </a:xfrm>
            <a:prstGeom prst="ellipse">
              <a:avLst/>
            </a:prstGeom>
            <a:solidFill>
              <a:srgbClr val="44B78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3"/>
            <p:cNvSpPr txBox="1"/>
            <p:nvPr/>
          </p:nvSpPr>
          <p:spPr>
            <a:xfrm>
              <a:off x="3063069" y="453318"/>
              <a:ext cx="818232" cy="81823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entury Gothic"/>
                <a:buNone/>
              </a:pPr>
              <a:r>
                <a:rPr b="0" i="0" lang="es-MX" sz="1300" u="none" cap="none" strike="noStrike">
                  <a:solidFill>
                    <a:schemeClr val="lt1"/>
                  </a:solidFill>
                  <a:latin typeface="Century Gothic"/>
                  <a:ea typeface="Century Gothic"/>
                  <a:cs typeface="Century Gothic"/>
                  <a:sym typeface="Century Gothic"/>
                </a:rPr>
                <a:t>Actividad 2</a:t>
              </a:r>
              <a:endParaRPr b="0" i="0" sz="1400" u="none" cap="none" strike="noStrike">
                <a:solidFill>
                  <a:srgbClr val="000000"/>
                </a:solidFill>
                <a:latin typeface="Arial"/>
                <a:ea typeface="Arial"/>
                <a:cs typeface="Arial"/>
                <a:sym typeface="Arial"/>
              </a:endParaRPr>
            </a:p>
          </p:txBody>
        </p:sp>
        <p:sp>
          <p:nvSpPr>
            <p:cNvPr id="333" name="Google Shape;333;p13"/>
            <p:cNvSpPr/>
            <p:nvPr/>
          </p:nvSpPr>
          <p:spPr>
            <a:xfrm>
              <a:off x="6712219" y="746719"/>
              <a:ext cx="1735732" cy="1157733"/>
            </a:xfrm>
            <a:prstGeom prst="rect">
              <a:avLst/>
            </a:prstGeom>
            <a:solidFill>
              <a:srgbClr val="CBE4D1">
                <a:alpha val="89411"/>
              </a:srgbClr>
            </a:solidFill>
            <a:ln cap="flat" cmpd="sng" w="12700">
              <a:solidFill>
                <a:srgbClr val="CBE4D1">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3"/>
            <p:cNvSpPr txBox="1"/>
            <p:nvPr/>
          </p:nvSpPr>
          <p:spPr>
            <a:xfrm>
              <a:off x="6989937" y="746719"/>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900" u="none" cap="none" strike="noStrike">
                  <a:solidFill>
                    <a:schemeClr val="dk1"/>
                  </a:solidFill>
                  <a:latin typeface="Century Gothic"/>
                  <a:ea typeface="Century Gothic"/>
                  <a:cs typeface="Century Gothic"/>
                  <a:sym typeface="Century Gothic"/>
                </a:rPr>
                <a:t>Recursos humanos: 3 personas</a:t>
              </a:r>
              <a:endParaRPr b="0" i="0" sz="1400" u="none" cap="none" strike="noStrike">
                <a:solidFill>
                  <a:srgbClr val="000000"/>
                </a:solidFill>
                <a:latin typeface="Arial"/>
                <a:ea typeface="Arial"/>
                <a:cs typeface="Arial"/>
                <a:sym typeface="Arial"/>
              </a:endParaRPr>
            </a:p>
          </p:txBody>
        </p:sp>
        <p:sp>
          <p:nvSpPr>
            <p:cNvPr id="335" name="Google Shape;335;p13"/>
            <p:cNvSpPr/>
            <p:nvPr/>
          </p:nvSpPr>
          <p:spPr>
            <a:xfrm>
              <a:off x="6712219" y="1904452"/>
              <a:ext cx="1735732" cy="1157733"/>
            </a:xfrm>
            <a:prstGeom prst="rect">
              <a:avLst/>
            </a:prstGeom>
            <a:solidFill>
              <a:srgbClr val="CDE2CC">
                <a:alpha val="89411"/>
              </a:srgbClr>
            </a:solidFill>
            <a:ln cap="flat" cmpd="sng" w="12700">
              <a:solidFill>
                <a:srgbClr val="CDE2CC">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3"/>
            <p:cNvSpPr txBox="1"/>
            <p:nvPr/>
          </p:nvSpPr>
          <p:spPr>
            <a:xfrm>
              <a:off x="6989937" y="1904452"/>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900" u="none" cap="none" strike="noStrike">
                  <a:solidFill>
                    <a:schemeClr val="dk1"/>
                  </a:solidFill>
                  <a:latin typeface="Century Gothic"/>
                  <a:ea typeface="Century Gothic"/>
                  <a:cs typeface="Century Gothic"/>
                  <a:sym typeface="Century Gothic"/>
                </a:rPr>
                <a:t>Recursos financieros: $50</a:t>
              </a:r>
              <a:endParaRPr b="0" i="0" sz="1400" u="none" cap="none" strike="noStrike">
                <a:solidFill>
                  <a:srgbClr val="000000"/>
                </a:solidFill>
                <a:latin typeface="Arial"/>
                <a:ea typeface="Arial"/>
                <a:cs typeface="Arial"/>
                <a:sym typeface="Arial"/>
              </a:endParaRPr>
            </a:p>
          </p:txBody>
        </p:sp>
        <p:sp>
          <p:nvSpPr>
            <p:cNvPr id="337" name="Google Shape;337;p13"/>
            <p:cNvSpPr/>
            <p:nvPr/>
          </p:nvSpPr>
          <p:spPr>
            <a:xfrm>
              <a:off x="6712219" y="3062186"/>
              <a:ext cx="1735732" cy="1157733"/>
            </a:xfrm>
            <a:prstGeom prst="rect">
              <a:avLst/>
            </a:prstGeom>
            <a:solidFill>
              <a:srgbClr val="D2E2CB">
                <a:alpha val="89411"/>
              </a:srgbClr>
            </a:solidFill>
            <a:ln cap="flat" cmpd="sng" w="12700">
              <a:solidFill>
                <a:srgbClr val="D2E2CB">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3"/>
            <p:cNvSpPr txBox="1"/>
            <p:nvPr/>
          </p:nvSpPr>
          <p:spPr>
            <a:xfrm>
              <a:off x="6730899" y="3062177"/>
              <a:ext cx="1906200" cy="1157700"/>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chemeClr val="dk1"/>
                </a:buClr>
                <a:buSzPts val="1900"/>
                <a:buFont typeface="Century Gothic"/>
                <a:buNone/>
              </a:pPr>
              <a:r>
                <a:rPr b="0" i="0" lang="es-MX" sz="1400" u="none" cap="none" strike="noStrike">
                  <a:solidFill>
                    <a:schemeClr val="dk1"/>
                  </a:solidFill>
                  <a:latin typeface="Century Gothic"/>
                  <a:ea typeface="Century Gothic"/>
                  <a:cs typeface="Century Gothic"/>
                  <a:sym typeface="Century Gothic"/>
                </a:rPr>
                <a:t>Recursos materiales: </a:t>
              </a:r>
              <a:endParaRPr b="0" i="0" sz="1400" u="none" cap="none" strike="noStrike">
                <a:solidFill>
                  <a:schemeClr val="dk1"/>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1"/>
                </a:buClr>
                <a:buSzPts val="1900"/>
                <a:buFont typeface="Century Gothic"/>
                <a:buNone/>
              </a:pPr>
              <a:r>
                <a:rPr b="0" i="0" lang="es-MX" sz="1400" u="none" cap="none" strike="noStrike">
                  <a:solidFill>
                    <a:schemeClr val="dk1"/>
                  </a:solidFill>
                  <a:latin typeface="Century Gothic"/>
                  <a:ea typeface="Century Gothic"/>
                  <a:cs typeface="Century Gothic"/>
                  <a:sym typeface="Century Gothic"/>
                </a:rPr>
                <a:t>Medios electrónicos y/o físicos de comunicación </a:t>
              </a:r>
              <a:endParaRPr b="0" i="0" sz="1400" u="none" cap="none" strike="noStrike">
                <a:solidFill>
                  <a:srgbClr val="000000"/>
                </a:solidFill>
                <a:latin typeface="Arial"/>
                <a:ea typeface="Arial"/>
                <a:cs typeface="Arial"/>
                <a:sym typeface="Arial"/>
              </a:endParaRPr>
            </a:p>
          </p:txBody>
        </p:sp>
        <p:sp>
          <p:nvSpPr>
            <p:cNvPr id="339" name="Google Shape;339;p13"/>
            <p:cNvSpPr/>
            <p:nvPr/>
          </p:nvSpPr>
          <p:spPr>
            <a:xfrm>
              <a:off x="5786495" y="283857"/>
              <a:ext cx="1157154" cy="1157154"/>
            </a:xfrm>
            <a:prstGeom prst="ellipse">
              <a:avLst/>
            </a:prstGeom>
            <a:solidFill>
              <a:srgbClr val="6FAA4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3"/>
            <p:cNvSpPr txBox="1"/>
            <p:nvPr/>
          </p:nvSpPr>
          <p:spPr>
            <a:xfrm>
              <a:off x="5955956" y="453318"/>
              <a:ext cx="818232" cy="81823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entury Gothic"/>
                <a:buNone/>
              </a:pPr>
              <a:r>
                <a:rPr b="0" i="0" lang="es-MX" sz="1300" u="none" cap="none" strike="noStrike">
                  <a:solidFill>
                    <a:schemeClr val="lt1"/>
                  </a:solidFill>
                  <a:latin typeface="Century Gothic"/>
                  <a:ea typeface="Century Gothic"/>
                  <a:cs typeface="Century Gothic"/>
                  <a:sym typeface="Century Gothic"/>
                </a:rPr>
                <a:t>Actividad 3</a:t>
              </a:r>
              <a:endParaRPr b="0" i="0" sz="1400" u="none" cap="none" strike="noStrike">
                <a:solidFill>
                  <a:srgbClr val="000000"/>
                </a:solidFill>
                <a:latin typeface="Arial"/>
                <a:ea typeface="Arial"/>
                <a:cs typeface="Arial"/>
                <a:sym typeface="Arial"/>
              </a:endParaRPr>
            </a:p>
          </p:txBody>
        </p:sp>
      </p:grpSp>
      <p:pic>
        <p:nvPicPr>
          <p:cNvPr descr="Resultado de imagen para universidad ICEL" id="341" name="Google Shape;341;p13"/>
          <p:cNvPicPr preferRelativeResize="0"/>
          <p:nvPr/>
        </p:nvPicPr>
        <p:blipFill rotWithShape="1">
          <a:blip r:embed="rId6">
            <a:alphaModFix/>
          </a:blip>
          <a:srcRect b="30459" l="0" r="0" t="32233"/>
          <a:stretch/>
        </p:blipFill>
        <p:spPr>
          <a:xfrm>
            <a:off x="10126030" y="945892"/>
            <a:ext cx="1906266" cy="1331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14"/>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347" name="Google Shape;347;p14"/>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348" name="Google Shape;348;p14"/>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349" name="Google Shape;349;p14"/>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350" name="Google Shape;350;p14"/>
          <p:cNvSpPr/>
          <p:nvPr/>
        </p:nvSpPr>
        <p:spPr>
          <a:xfrm>
            <a:off x="183080" y="945892"/>
            <a:ext cx="2005677" cy="57490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RESULTADOS</a:t>
            </a:r>
            <a:endParaRPr b="0" i="0" sz="1400" u="none" cap="none" strike="noStrike">
              <a:solidFill>
                <a:srgbClr val="000000"/>
              </a:solidFill>
              <a:latin typeface="Arial"/>
              <a:ea typeface="Arial"/>
              <a:cs typeface="Arial"/>
              <a:sym typeface="Arial"/>
            </a:endParaRPr>
          </a:p>
        </p:txBody>
      </p:sp>
      <p:sp>
        <p:nvSpPr>
          <p:cNvPr id="351" name="Google Shape;351;p14"/>
          <p:cNvSpPr/>
          <p:nvPr/>
        </p:nvSpPr>
        <p:spPr>
          <a:xfrm>
            <a:off x="183080" y="1607611"/>
            <a:ext cx="4759636" cy="494494"/>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esultado de imagen para universidad ICEL" id="352" name="Google Shape;352;p14"/>
          <p:cNvPicPr preferRelativeResize="0"/>
          <p:nvPr/>
        </p:nvPicPr>
        <p:blipFill rotWithShape="1">
          <a:blip r:embed="rId6">
            <a:alphaModFix/>
          </a:blip>
          <a:srcRect b="30459" l="0" r="0" t="32233"/>
          <a:stretch/>
        </p:blipFill>
        <p:spPr>
          <a:xfrm>
            <a:off x="10126030" y="945892"/>
            <a:ext cx="1906266" cy="1331376"/>
          </a:xfrm>
          <a:prstGeom prst="rect">
            <a:avLst/>
          </a:prstGeom>
          <a:noFill/>
          <a:ln>
            <a:noFill/>
          </a:ln>
        </p:spPr>
      </p:pic>
      <p:sp>
        <p:nvSpPr>
          <p:cNvPr id="353" name="Google Shape;353;p14"/>
          <p:cNvSpPr txBox="1"/>
          <p:nvPr/>
        </p:nvSpPr>
        <p:spPr>
          <a:xfrm>
            <a:off x="183075" y="1844950"/>
            <a:ext cx="8952900" cy="3000000"/>
          </a:xfrm>
          <a:prstGeom prst="rect">
            <a:avLst/>
          </a:prstGeom>
          <a:noFill/>
          <a:ln>
            <a:noFill/>
          </a:ln>
        </p:spPr>
        <p:txBody>
          <a:bodyPr anchorCtr="0" anchor="t" bIns="91425" lIns="91425" spcFirstLastPara="1" rIns="91425" wrap="square" tIns="91425">
            <a:noAutofit/>
          </a:bodyPr>
          <a:lstStyle/>
          <a:p>
            <a:pPr indent="0" lvl="0" marL="342900" marR="0" rtl="0" algn="l">
              <a:lnSpc>
                <a:spcPct val="150000"/>
              </a:lnSpc>
              <a:spcBef>
                <a:spcPts val="50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1. Resultados cuantitativos (porcentaje) según indicadores.</a:t>
            </a:r>
            <a:endParaRPr b="1" i="0" sz="2000" u="none" cap="none" strike="noStrike">
              <a:solidFill>
                <a:schemeClr val="dk1"/>
              </a:solidFill>
              <a:latin typeface="Century Gothic"/>
              <a:ea typeface="Century Gothic"/>
              <a:cs typeface="Century Gothic"/>
              <a:sym typeface="Century Gothic"/>
            </a:endParaRPr>
          </a:p>
          <a:p>
            <a:pPr indent="0" lvl="0" marL="342900" marR="0" rtl="0" algn="l">
              <a:lnSpc>
                <a:spcPct val="150000"/>
              </a:lnSpc>
              <a:spcBef>
                <a:spcPts val="50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2. Fotografías del antes y el después.</a:t>
            </a:r>
            <a:endParaRPr b="1" i="0" sz="2000" u="none" cap="none" strike="noStrike">
              <a:solidFill>
                <a:schemeClr val="dk1"/>
              </a:solidFill>
              <a:latin typeface="Century Gothic"/>
              <a:ea typeface="Century Gothic"/>
              <a:cs typeface="Century Gothic"/>
              <a:sym typeface="Century Gothic"/>
            </a:endParaRPr>
          </a:p>
          <a:p>
            <a:pPr indent="0" lvl="0" marL="342900" marR="0" rtl="0" algn="l">
              <a:lnSpc>
                <a:spcPct val="150000"/>
              </a:lnSpc>
              <a:spcBef>
                <a:spcPts val="50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3. Resultado “no esperado”</a:t>
            </a:r>
            <a:endParaRPr b="1" i="0" sz="2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95" name="Google Shape;95;p2"/>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96" name="Google Shape;96;p2"/>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97" name="Google Shape;97;p2"/>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98" name="Google Shape;98;p2"/>
          <p:cNvSpPr/>
          <p:nvPr/>
        </p:nvSpPr>
        <p:spPr>
          <a:xfrm>
            <a:off x="728275" y="3317564"/>
            <a:ext cx="5602800" cy="16905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200"/>
              <a:buFont typeface="Arial"/>
              <a:buNone/>
            </a:pPr>
            <a:r>
              <a:rPr b="1" i="0" lang="es-MX" sz="2200" u="none" cap="none" strike="noStrike">
                <a:solidFill>
                  <a:srgbClr val="0A4C86"/>
                </a:solidFill>
                <a:latin typeface="Century Gothic"/>
                <a:ea typeface="Century Gothic"/>
                <a:cs typeface="Century Gothic"/>
                <a:sym typeface="Century Gothic"/>
              </a:rPr>
              <a:t>Alejandro Daniel Abrego Hernández</a:t>
            </a:r>
            <a:endParaRPr b="0" i="0" sz="2200" u="none" cap="none" strike="noStrike">
              <a:solidFill>
                <a:srgbClr val="000000"/>
              </a:solidFill>
              <a:latin typeface="Arial"/>
              <a:ea typeface="Arial"/>
              <a:cs typeface="Arial"/>
              <a:sym typeface="Arial"/>
            </a:endParaRPr>
          </a:p>
          <a:p>
            <a:pPr indent="-342900" lvl="0" marL="342900" marR="0" rtl="0" algn="ctr">
              <a:lnSpc>
                <a:spcPct val="150000"/>
              </a:lnSpc>
              <a:spcBef>
                <a:spcPts val="480"/>
              </a:spcBef>
              <a:spcAft>
                <a:spcPts val="0"/>
              </a:spcAft>
              <a:buClr>
                <a:srgbClr val="000000"/>
              </a:buClr>
              <a:buSzPts val="2200"/>
              <a:buFont typeface="Arial"/>
              <a:buNone/>
            </a:pPr>
            <a:r>
              <a:rPr b="1" i="0" lang="es-MX" sz="2200" u="none" cap="none" strike="noStrike">
                <a:solidFill>
                  <a:srgbClr val="0A4C86"/>
                </a:solidFill>
                <a:latin typeface="Century Gothic"/>
                <a:ea typeface="Century Gothic"/>
                <a:cs typeface="Century Gothic"/>
                <a:sym typeface="Century Gothic"/>
              </a:rPr>
              <a:t>Valeria Rojas Ramírez</a:t>
            </a:r>
            <a:endParaRPr b="0" i="0" sz="2200" u="none" cap="none" strike="noStrike">
              <a:solidFill>
                <a:srgbClr val="000000"/>
              </a:solidFill>
              <a:latin typeface="Arial"/>
              <a:ea typeface="Arial"/>
              <a:cs typeface="Arial"/>
              <a:sym typeface="Arial"/>
            </a:endParaRPr>
          </a:p>
          <a:p>
            <a:pPr indent="-342900" lvl="0" marL="342900" marR="0" rtl="0" algn="ctr">
              <a:lnSpc>
                <a:spcPct val="150000"/>
              </a:lnSpc>
              <a:spcBef>
                <a:spcPts val="480"/>
              </a:spcBef>
              <a:spcAft>
                <a:spcPts val="0"/>
              </a:spcAft>
              <a:buClr>
                <a:srgbClr val="000000"/>
              </a:buClr>
              <a:buSzPts val="2200"/>
              <a:buFont typeface="Arial"/>
              <a:buNone/>
            </a:pPr>
            <a:r>
              <a:rPr b="1" i="0" lang="es-MX" sz="2200" u="none" cap="none" strike="noStrike">
                <a:solidFill>
                  <a:srgbClr val="0A4C86"/>
                </a:solidFill>
                <a:latin typeface="Century Gothic"/>
                <a:ea typeface="Century Gothic"/>
                <a:cs typeface="Century Gothic"/>
                <a:sym typeface="Century Gothic"/>
              </a:rPr>
              <a:t>Mariana Guadalupe Zepeda Amilpa</a:t>
            </a:r>
            <a:endParaRPr b="1" i="0" sz="2200" u="none" cap="none" strike="noStrike">
              <a:solidFill>
                <a:srgbClr val="0A4C86"/>
              </a:solidFill>
              <a:latin typeface="Century Gothic"/>
              <a:ea typeface="Century Gothic"/>
              <a:cs typeface="Century Gothic"/>
              <a:sym typeface="Century Gothic"/>
            </a:endParaRPr>
          </a:p>
          <a:p>
            <a:pPr indent="-342900" lvl="0" marL="342900" marR="0" rtl="0" algn="ctr">
              <a:lnSpc>
                <a:spcPct val="100000"/>
              </a:lnSpc>
              <a:spcBef>
                <a:spcPts val="480"/>
              </a:spcBef>
              <a:spcAft>
                <a:spcPts val="0"/>
              </a:spcAft>
              <a:buClr>
                <a:srgbClr val="000000"/>
              </a:buClr>
              <a:buSzPts val="2200"/>
              <a:buFont typeface="Arial"/>
              <a:buNone/>
            </a:pPr>
            <a:r>
              <a:t/>
            </a:r>
            <a:endParaRPr b="1" i="0" sz="2200" u="none" cap="none" strike="noStrike">
              <a:solidFill>
                <a:srgbClr val="0A4C86"/>
              </a:solidFill>
              <a:latin typeface="Century Gothic"/>
              <a:ea typeface="Century Gothic"/>
              <a:cs typeface="Century Gothic"/>
              <a:sym typeface="Century Gothic"/>
            </a:endParaRPr>
          </a:p>
        </p:txBody>
      </p:sp>
      <p:pic>
        <p:nvPicPr>
          <p:cNvPr descr="Resultado de imagen para areas verdes gif" id="99" name="Google Shape;99;p2"/>
          <p:cNvPicPr preferRelativeResize="0"/>
          <p:nvPr/>
        </p:nvPicPr>
        <p:blipFill rotWithShape="1">
          <a:blip r:embed="rId6">
            <a:alphaModFix/>
          </a:blip>
          <a:srcRect b="5" l="0" r="22958" t="0"/>
          <a:stretch/>
        </p:blipFill>
        <p:spPr>
          <a:xfrm>
            <a:off x="6968971" y="2413534"/>
            <a:ext cx="5086816" cy="3498573"/>
          </a:xfrm>
          <a:custGeom>
            <a:rect b="b" l="l" r="r" t="t"/>
            <a:pathLst>
              <a:path extrusionOk="0" h="6044817" w="8279548">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a:noFill/>
          <a:ln>
            <a:noFill/>
          </a:ln>
        </p:spPr>
      </p:pic>
      <p:pic>
        <p:nvPicPr>
          <p:cNvPr descr="Resultado de imagen para universidad ICEL" id="100" name="Google Shape;100;p2"/>
          <p:cNvPicPr preferRelativeResize="0"/>
          <p:nvPr/>
        </p:nvPicPr>
        <p:blipFill rotWithShape="1">
          <a:blip r:embed="rId7">
            <a:alphaModFix/>
          </a:blip>
          <a:srcRect b="30459" l="0" r="0" t="32233"/>
          <a:stretch/>
        </p:blipFill>
        <p:spPr>
          <a:xfrm>
            <a:off x="10126030" y="941923"/>
            <a:ext cx="1906266" cy="1331376"/>
          </a:xfrm>
          <a:prstGeom prst="rect">
            <a:avLst/>
          </a:prstGeom>
          <a:noFill/>
          <a:ln>
            <a:noFill/>
          </a:ln>
        </p:spPr>
      </p:pic>
      <p:sp>
        <p:nvSpPr>
          <p:cNvPr id="101" name="Google Shape;101;p2"/>
          <p:cNvSpPr/>
          <p:nvPr/>
        </p:nvSpPr>
        <p:spPr>
          <a:xfrm>
            <a:off x="4381428" y="1389939"/>
            <a:ext cx="3429144" cy="46166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2400"/>
              <a:buFont typeface="Arial"/>
              <a:buNone/>
            </a:pPr>
            <a:r>
              <a:rPr b="1" i="0" lang="es-MX" sz="2400" u="sng" cap="none" strike="noStrike">
                <a:solidFill>
                  <a:srgbClr val="0A4C86"/>
                </a:solidFill>
                <a:latin typeface="Century Gothic"/>
                <a:ea typeface="Century Gothic"/>
                <a:cs typeface="Century Gothic"/>
                <a:sym typeface="Century Gothic"/>
              </a:rPr>
              <a:t>Tunéame la Jardinera</a:t>
            </a:r>
            <a:endParaRPr b="0" i="0" sz="14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07" name="Google Shape;107;p3"/>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08" name="Google Shape;108;p3"/>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09" name="Google Shape;109;p3"/>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110" name="Google Shape;110;p3"/>
          <p:cNvSpPr/>
          <p:nvPr/>
        </p:nvSpPr>
        <p:spPr>
          <a:xfrm>
            <a:off x="260824" y="1032710"/>
            <a:ext cx="2332690" cy="57490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DIAGNÓSTICO</a:t>
            </a:r>
            <a:endParaRPr b="0" i="0" sz="1400" u="none" cap="none" strike="noStrike">
              <a:solidFill>
                <a:srgbClr val="000000"/>
              </a:solidFill>
              <a:latin typeface="Arial"/>
              <a:ea typeface="Arial"/>
              <a:cs typeface="Arial"/>
              <a:sym typeface="Arial"/>
            </a:endParaRPr>
          </a:p>
        </p:txBody>
      </p:sp>
      <p:sp>
        <p:nvSpPr>
          <p:cNvPr id="111" name="Google Shape;111;p3"/>
          <p:cNvSpPr/>
          <p:nvPr/>
        </p:nvSpPr>
        <p:spPr>
          <a:xfrm>
            <a:off x="260827" y="1761875"/>
            <a:ext cx="8982600" cy="494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Delimitación Geográfica: </a:t>
            </a:r>
            <a:r>
              <a:rPr b="0" i="0" lang="es-MX" sz="2000" u="none" cap="none" strike="noStrike">
                <a:solidFill>
                  <a:schemeClr val="dk1"/>
                </a:solidFill>
                <a:latin typeface="Century Gothic"/>
                <a:ea typeface="Century Gothic"/>
                <a:cs typeface="Century Gothic"/>
                <a:sym typeface="Century Gothic"/>
              </a:rPr>
              <a:t>Calle Liverpool, Berlín y Bruselas.</a:t>
            </a:r>
            <a:endParaRPr b="0" i="0" sz="1400" u="none" cap="none" strike="noStrike">
              <a:solidFill>
                <a:srgbClr val="000000"/>
              </a:solidFill>
              <a:latin typeface="Century Gothic"/>
              <a:ea typeface="Century Gothic"/>
              <a:cs typeface="Century Gothic"/>
              <a:sym typeface="Century Gothic"/>
            </a:endParaRPr>
          </a:p>
        </p:txBody>
      </p:sp>
      <p:pic>
        <p:nvPicPr>
          <p:cNvPr descr="Resultado de imagen para universidad ICEL" id="112" name="Google Shape;112;p3"/>
          <p:cNvPicPr preferRelativeResize="0"/>
          <p:nvPr/>
        </p:nvPicPr>
        <p:blipFill rotWithShape="1">
          <a:blip r:embed="rId6">
            <a:alphaModFix/>
          </a:blip>
          <a:srcRect b="30459" l="0" r="0" t="32233"/>
          <a:stretch/>
        </p:blipFill>
        <p:spPr>
          <a:xfrm>
            <a:off x="10126030" y="941923"/>
            <a:ext cx="1906266" cy="1331376"/>
          </a:xfrm>
          <a:prstGeom prst="rect">
            <a:avLst/>
          </a:prstGeom>
          <a:noFill/>
          <a:ln>
            <a:noFill/>
          </a:ln>
        </p:spPr>
      </p:pic>
      <p:pic>
        <p:nvPicPr>
          <p:cNvPr id="113" name="Google Shape;113;p3"/>
          <p:cNvPicPr preferRelativeResize="0"/>
          <p:nvPr/>
        </p:nvPicPr>
        <p:blipFill rotWithShape="1">
          <a:blip r:embed="rId7">
            <a:alphaModFix/>
          </a:blip>
          <a:srcRect b="18163" l="38187" r="22961" t="23441"/>
          <a:stretch/>
        </p:blipFill>
        <p:spPr>
          <a:xfrm>
            <a:off x="2735793" y="2429345"/>
            <a:ext cx="6720398" cy="3815856"/>
          </a:xfrm>
          <a:prstGeom prst="rect">
            <a:avLst/>
          </a:prstGeom>
          <a:noFill/>
          <a:ln>
            <a:noFill/>
          </a:ln>
        </p:spPr>
      </p:pic>
      <p:sp>
        <p:nvSpPr>
          <p:cNvPr id="114" name="Google Shape;114;p3"/>
          <p:cNvSpPr/>
          <p:nvPr/>
        </p:nvSpPr>
        <p:spPr>
          <a:xfrm rot="-1123915">
            <a:off x="5203488" y="2823499"/>
            <a:ext cx="3422800" cy="157284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20" name="Google Shape;120;p4"/>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sp>
        <p:nvSpPr>
          <p:cNvPr id="121" name="Google Shape;121;p4"/>
          <p:cNvSpPr txBox="1"/>
          <p:nvPr/>
        </p:nvSpPr>
        <p:spPr>
          <a:xfrm>
            <a:off x="114300" y="6418263"/>
            <a:ext cx="889317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s-MX" sz="1200" u="none" cap="none" strike="noStrike">
                <a:solidFill>
                  <a:schemeClr val="dk1"/>
                </a:solidFill>
                <a:latin typeface="Century Gothic"/>
                <a:ea typeface="Century Gothic"/>
                <a:cs typeface="Century Gothic"/>
                <a:sym typeface="Century Gothic"/>
              </a:rPr>
              <a:t>Elaborado por Beatriz Naibi León Ramos para México Unido Contra la delincuencia A.C.</a:t>
            </a:r>
            <a:endParaRPr b="0" i="0" sz="1400" u="none" cap="none" strike="noStrike">
              <a:solidFill>
                <a:srgbClr val="000000"/>
              </a:solidFill>
              <a:latin typeface="Arial"/>
              <a:ea typeface="Arial"/>
              <a:cs typeface="Arial"/>
              <a:sym typeface="Arial"/>
            </a:endParaRPr>
          </a:p>
        </p:txBody>
      </p:sp>
      <p:pic>
        <p:nvPicPr>
          <p:cNvPr id="122" name="Google Shape;122;p4"/>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23" name="Google Shape;123;p4"/>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68549" y="670910"/>
            <a:ext cx="2332800" cy="5748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DIAGNÓSTICO</a:t>
            </a:r>
            <a:endParaRPr b="0" i="0" sz="1400" u="none" cap="none" strike="noStrike">
              <a:solidFill>
                <a:srgbClr val="000000"/>
              </a:solidFill>
              <a:latin typeface="Arial"/>
              <a:ea typeface="Arial"/>
              <a:cs typeface="Arial"/>
              <a:sym typeface="Arial"/>
            </a:endParaRPr>
          </a:p>
        </p:txBody>
      </p:sp>
      <p:sp>
        <p:nvSpPr>
          <p:cNvPr id="125" name="Google Shape;125;p4"/>
          <p:cNvSpPr/>
          <p:nvPr/>
        </p:nvSpPr>
        <p:spPr>
          <a:xfrm>
            <a:off x="0" y="1056463"/>
            <a:ext cx="10126500" cy="13233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Marcha Exploratoria: </a:t>
            </a:r>
            <a:r>
              <a:rPr b="0" i="0" lang="es-MX" sz="2000" u="none" cap="none" strike="noStrike">
                <a:solidFill>
                  <a:schemeClr val="dk1"/>
                </a:solidFill>
                <a:latin typeface="Century Gothic"/>
                <a:ea typeface="Century Gothic"/>
                <a:cs typeface="Century Gothic"/>
                <a:sym typeface="Century Gothic"/>
              </a:rPr>
              <a:t>Caminando por la calle Liverpool, Berlín y Bruselas nos encontramos con  acumulación de basura, como colillas de cigarros, colchas, botellas de perfumes, heces de mascotas, acumulación de insectos, malos olores, una mala presentación de la jardinera, posibles focos de infección, falta de mantenimiento a las jardineras y posible presencia de roedores.</a:t>
            </a:r>
            <a:endParaRPr b="0" i="0" sz="2000" u="none" cap="none" strike="noStrike">
              <a:solidFill>
                <a:schemeClr val="dk1"/>
              </a:solidFill>
              <a:latin typeface="Century Gothic"/>
              <a:ea typeface="Century Gothic"/>
              <a:cs typeface="Century Gothic"/>
              <a:sym typeface="Century Gothic"/>
            </a:endParaRPr>
          </a:p>
          <a:p>
            <a:pPr indent="-342900" lvl="0" marL="3429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342900" lvl="0" marL="3429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342900" lvl="0" marL="3429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Resultado de imagen para universidad ICEL" id="126" name="Google Shape;126;p4"/>
          <p:cNvPicPr preferRelativeResize="0"/>
          <p:nvPr/>
        </p:nvPicPr>
        <p:blipFill rotWithShape="1">
          <a:blip r:embed="rId6">
            <a:alphaModFix/>
          </a:blip>
          <a:srcRect b="30459" l="0" r="0" t="32233"/>
          <a:stretch/>
        </p:blipFill>
        <p:spPr>
          <a:xfrm>
            <a:off x="10179063" y="945892"/>
            <a:ext cx="1906266" cy="1331376"/>
          </a:xfrm>
          <a:prstGeom prst="rect">
            <a:avLst/>
          </a:prstGeom>
          <a:noFill/>
          <a:ln>
            <a:noFill/>
          </a:ln>
        </p:spPr>
      </p:pic>
      <p:pic>
        <p:nvPicPr>
          <p:cNvPr id="127" name="Google Shape;127;p4"/>
          <p:cNvPicPr preferRelativeResize="0"/>
          <p:nvPr/>
        </p:nvPicPr>
        <p:blipFill rotWithShape="1">
          <a:blip r:embed="rId7">
            <a:alphaModFix/>
          </a:blip>
          <a:srcRect b="46407" l="0" r="0" t="0"/>
          <a:stretch/>
        </p:blipFill>
        <p:spPr>
          <a:xfrm>
            <a:off x="52699" y="3004150"/>
            <a:ext cx="3703325" cy="3667477"/>
          </a:xfrm>
          <a:prstGeom prst="rect">
            <a:avLst/>
          </a:prstGeom>
          <a:noFill/>
          <a:ln>
            <a:noFill/>
          </a:ln>
        </p:spPr>
      </p:pic>
      <p:sp>
        <p:nvSpPr>
          <p:cNvPr id="128" name="Google Shape;128;p4"/>
          <p:cNvSpPr/>
          <p:nvPr/>
        </p:nvSpPr>
        <p:spPr>
          <a:xfrm>
            <a:off x="1327572" y="5139140"/>
            <a:ext cx="550500" cy="5949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p4"/>
          <p:cNvSpPr/>
          <p:nvPr/>
        </p:nvSpPr>
        <p:spPr>
          <a:xfrm>
            <a:off x="880586" y="5383941"/>
            <a:ext cx="447000" cy="3501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p4"/>
          <p:cNvSpPr/>
          <p:nvPr/>
        </p:nvSpPr>
        <p:spPr>
          <a:xfrm>
            <a:off x="1421229" y="5584991"/>
            <a:ext cx="773700" cy="6297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1" name="Google Shape;131;p4"/>
          <p:cNvPicPr preferRelativeResize="0"/>
          <p:nvPr/>
        </p:nvPicPr>
        <p:blipFill rotWithShape="1">
          <a:blip r:embed="rId8">
            <a:alphaModFix/>
          </a:blip>
          <a:srcRect b="0" l="37987" r="0" t="0"/>
          <a:stretch/>
        </p:blipFill>
        <p:spPr>
          <a:xfrm rot="-5400000">
            <a:off x="3529651" y="3671099"/>
            <a:ext cx="3661126" cy="2339926"/>
          </a:xfrm>
          <a:prstGeom prst="rect">
            <a:avLst/>
          </a:prstGeom>
          <a:noFill/>
          <a:ln>
            <a:noFill/>
          </a:ln>
        </p:spPr>
      </p:pic>
      <p:sp>
        <p:nvSpPr>
          <p:cNvPr id="132" name="Google Shape;132;p4"/>
          <p:cNvSpPr/>
          <p:nvPr/>
        </p:nvSpPr>
        <p:spPr>
          <a:xfrm>
            <a:off x="5302349" y="5734280"/>
            <a:ext cx="551100" cy="7740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3" name="Google Shape;133;p4"/>
          <p:cNvPicPr preferRelativeResize="0"/>
          <p:nvPr/>
        </p:nvPicPr>
        <p:blipFill rotWithShape="1">
          <a:blip r:embed="rId9">
            <a:alphaModFix/>
          </a:blip>
          <a:srcRect b="42500" l="0" r="0" t="0"/>
          <a:stretch/>
        </p:blipFill>
        <p:spPr>
          <a:xfrm>
            <a:off x="6732000" y="2958425"/>
            <a:ext cx="4837947" cy="2947736"/>
          </a:xfrm>
          <a:prstGeom prst="rect">
            <a:avLst/>
          </a:prstGeom>
          <a:noFill/>
          <a:ln>
            <a:noFill/>
          </a:ln>
        </p:spPr>
      </p:pic>
      <p:sp>
        <p:nvSpPr>
          <p:cNvPr id="134" name="Google Shape;134;p4"/>
          <p:cNvSpPr/>
          <p:nvPr/>
        </p:nvSpPr>
        <p:spPr>
          <a:xfrm>
            <a:off x="7643333" y="4805735"/>
            <a:ext cx="911700" cy="7713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 name="Google Shape;135;p4"/>
          <p:cNvSpPr/>
          <p:nvPr/>
        </p:nvSpPr>
        <p:spPr>
          <a:xfrm>
            <a:off x="10898801" y="4836615"/>
            <a:ext cx="466800" cy="4653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 name="Google Shape;136;p4"/>
          <p:cNvSpPr/>
          <p:nvPr/>
        </p:nvSpPr>
        <p:spPr>
          <a:xfrm>
            <a:off x="8059425" y="4286725"/>
            <a:ext cx="1305000" cy="5190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4"/>
          <p:cNvSpPr/>
          <p:nvPr/>
        </p:nvSpPr>
        <p:spPr>
          <a:xfrm>
            <a:off x="6732007" y="4502885"/>
            <a:ext cx="709500" cy="1132800"/>
          </a:xfrm>
          <a:prstGeom prst="donut">
            <a:avLst>
              <a:gd fmla="val 5875" name="adj"/>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5"/>
          <p:cNvPicPr preferRelativeResize="0"/>
          <p:nvPr/>
        </p:nvPicPr>
        <p:blipFill rotWithShape="1">
          <a:blip r:embed="rId3">
            <a:alphaModFix/>
          </a:blip>
          <a:srcRect b="0" l="10112" r="0" t="0"/>
          <a:stretch/>
        </p:blipFill>
        <p:spPr>
          <a:xfrm>
            <a:off x="7883711" y="61550"/>
            <a:ext cx="4308288" cy="2528826"/>
          </a:xfrm>
          <a:prstGeom prst="rect">
            <a:avLst/>
          </a:prstGeom>
          <a:noFill/>
          <a:ln>
            <a:noFill/>
          </a:ln>
        </p:spPr>
      </p:pic>
      <p:pic>
        <p:nvPicPr>
          <p:cNvPr id="143" name="Google Shape;143;p5"/>
          <p:cNvPicPr preferRelativeResize="0"/>
          <p:nvPr/>
        </p:nvPicPr>
        <p:blipFill rotWithShape="1">
          <a:blip r:embed="rId4">
            <a:alphaModFix/>
          </a:blip>
          <a:srcRect b="19015" l="15005" r="21862" t="18698"/>
          <a:stretch/>
        </p:blipFill>
        <p:spPr>
          <a:xfrm>
            <a:off x="-1" y="0"/>
            <a:ext cx="5999027" cy="2590376"/>
          </a:xfrm>
          <a:prstGeom prst="rect">
            <a:avLst/>
          </a:prstGeom>
          <a:noFill/>
          <a:ln>
            <a:noFill/>
          </a:ln>
        </p:spPr>
      </p:pic>
      <p:pic>
        <p:nvPicPr>
          <p:cNvPr id="144" name="Google Shape;144;p5"/>
          <p:cNvPicPr preferRelativeResize="0"/>
          <p:nvPr/>
        </p:nvPicPr>
        <p:blipFill rotWithShape="1">
          <a:blip r:embed="rId5">
            <a:alphaModFix/>
          </a:blip>
          <a:srcRect b="0" l="12658" r="27092" t="0"/>
          <a:stretch/>
        </p:blipFill>
        <p:spPr>
          <a:xfrm>
            <a:off x="8274325" y="4681404"/>
            <a:ext cx="3917676" cy="2176599"/>
          </a:xfrm>
          <a:prstGeom prst="rect">
            <a:avLst/>
          </a:prstGeom>
          <a:noFill/>
          <a:ln>
            <a:noFill/>
          </a:ln>
        </p:spPr>
      </p:pic>
      <p:pic>
        <p:nvPicPr>
          <p:cNvPr id="145" name="Google Shape;145;p5"/>
          <p:cNvPicPr preferRelativeResize="0"/>
          <p:nvPr/>
        </p:nvPicPr>
        <p:blipFill rotWithShape="1">
          <a:blip r:embed="rId6">
            <a:alphaModFix/>
          </a:blip>
          <a:srcRect b="0" l="0" r="0" t="0"/>
          <a:stretch/>
        </p:blipFill>
        <p:spPr>
          <a:xfrm>
            <a:off x="0" y="4584297"/>
            <a:ext cx="4547364" cy="2273699"/>
          </a:xfrm>
          <a:prstGeom prst="rect">
            <a:avLst/>
          </a:prstGeom>
          <a:noFill/>
          <a:ln>
            <a:noFill/>
          </a:ln>
        </p:spPr>
      </p:pic>
      <p:pic>
        <p:nvPicPr>
          <p:cNvPr id="146" name="Google Shape;146;p5"/>
          <p:cNvPicPr preferRelativeResize="0"/>
          <p:nvPr/>
        </p:nvPicPr>
        <p:blipFill rotWithShape="1">
          <a:blip r:embed="rId7">
            <a:alphaModFix/>
          </a:blip>
          <a:srcRect b="0" l="0" r="0" t="0"/>
          <a:stretch/>
        </p:blipFill>
        <p:spPr>
          <a:xfrm>
            <a:off x="4286275" y="2673875"/>
            <a:ext cx="4177401" cy="200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ga1507973dc_0_94"/>
          <p:cNvPicPr preferRelativeResize="0"/>
          <p:nvPr/>
        </p:nvPicPr>
        <p:blipFill rotWithShape="1">
          <a:blip r:embed="rId3">
            <a:alphaModFix/>
          </a:blip>
          <a:srcRect b="0" l="0" r="6340" t="6751"/>
          <a:stretch/>
        </p:blipFill>
        <p:spPr>
          <a:xfrm>
            <a:off x="114300" y="945900"/>
            <a:ext cx="10131456" cy="5674074"/>
          </a:xfrm>
          <a:prstGeom prst="rect">
            <a:avLst/>
          </a:prstGeom>
          <a:noFill/>
          <a:ln>
            <a:noFill/>
          </a:ln>
        </p:spPr>
      </p:pic>
      <p:pic>
        <p:nvPicPr>
          <p:cNvPr id="152" name="Google Shape;152;ga1507973dc_0_94"/>
          <p:cNvPicPr preferRelativeResize="0"/>
          <p:nvPr/>
        </p:nvPicPr>
        <p:blipFill rotWithShape="1">
          <a:blip r:embed="rId4">
            <a:alphaModFix/>
          </a:blip>
          <a:srcRect b="37264" l="0" r="0" t="0"/>
          <a:stretch/>
        </p:blipFill>
        <p:spPr>
          <a:xfrm>
            <a:off x="0" y="-31750"/>
            <a:ext cx="12191999" cy="833438"/>
          </a:xfrm>
          <a:prstGeom prst="rect">
            <a:avLst/>
          </a:prstGeom>
          <a:noFill/>
          <a:ln>
            <a:noFill/>
          </a:ln>
        </p:spPr>
      </p:pic>
      <p:pic>
        <p:nvPicPr>
          <p:cNvPr id="153" name="Google Shape;153;ga1507973dc_0_94"/>
          <p:cNvPicPr preferRelativeResize="0"/>
          <p:nvPr/>
        </p:nvPicPr>
        <p:blipFill rotWithShape="1">
          <a:blip r:embed="rId5">
            <a:alphaModFix/>
          </a:blip>
          <a:srcRect b="0" l="0" r="0" t="0"/>
          <a:stretch/>
        </p:blipFill>
        <p:spPr>
          <a:xfrm>
            <a:off x="11079163" y="6191250"/>
            <a:ext cx="833437" cy="503238"/>
          </a:xfrm>
          <a:prstGeom prst="rect">
            <a:avLst/>
          </a:prstGeom>
          <a:noFill/>
          <a:ln>
            <a:noFill/>
          </a:ln>
        </p:spPr>
      </p:pic>
      <p:pic>
        <p:nvPicPr>
          <p:cNvPr id="154" name="Google Shape;154;ga1507973dc_0_94"/>
          <p:cNvPicPr preferRelativeResize="0"/>
          <p:nvPr/>
        </p:nvPicPr>
        <p:blipFill rotWithShape="1">
          <a:blip r:embed="rId6">
            <a:alphaModFix/>
          </a:blip>
          <a:srcRect b="52796" l="38151" r="37885" t="34995"/>
          <a:stretch/>
        </p:blipFill>
        <p:spPr>
          <a:xfrm>
            <a:off x="9136063" y="6175375"/>
            <a:ext cx="1814510" cy="519113"/>
          </a:xfrm>
          <a:prstGeom prst="rect">
            <a:avLst/>
          </a:prstGeom>
          <a:noFill/>
          <a:ln>
            <a:noFill/>
          </a:ln>
        </p:spPr>
      </p:pic>
      <p:sp>
        <p:nvSpPr>
          <p:cNvPr id="155" name="Google Shape;155;ga1507973dc_0_94"/>
          <p:cNvSpPr/>
          <p:nvPr/>
        </p:nvSpPr>
        <p:spPr>
          <a:xfrm>
            <a:off x="114300" y="945900"/>
            <a:ext cx="4335000" cy="554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ANÁLISIS DEL PROBLEMA</a:t>
            </a:r>
            <a:endParaRPr b="1" i="0" sz="2400" u="none" cap="none" strike="noStrike">
              <a:solidFill>
                <a:srgbClr val="0A4C86"/>
              </a:solidFill>
              <a:latin typeface="Century Gothic"/>
              <a:ea typeface="Century Gothic"/>
              <a:cs typeface="Century Gothic"/>
              <a:sym typeface="Century Gothic"/>
            </a:endParaRPr>
          </a:p>
        </p:txBody>
      </p:sp>
      <p:pic>
        <p:nvPicPr>
          <p:cNvPr descr="Resultado de imagen para universidad ICEL" id="156" name="Google Shape;156;ga1507973dc_0_94"/>
          <p:cNvPicPr preferRelativeResize="0"/>
          <p:nvPr/>
        </p:nvPicPr>
        <p:blipFill rotWithShape="1">
          <a:blip r:embed="rId7">
            <a:alphaModFix/>
          </a:blip>
          <a:srcRect b="30458" l="0" r="0" t="32233"/>
          <a:stretch/>
        </p:blipFill>
        <p:spPr>
          <a:xfrm>
            <a:off x="10171188" y="945892"/>
            <a:ext cx="1906266" cy="1331376"/>
          </a:xfrm>
          <a:prstGeom prst="rect">
            <a:avLst/>
          </a:prstGeom>
          <a:noFill/>
          <a:ln>
            <a:noFill/>
          </a:ln>
        </p:spPr>
      </p:pic>
    </p:spTree>
  </p:cSld>
  <p:clrMapOvr>
    <a:masterClrMapping/>
  </p:clrMapOvr>
  <mc:AlternateContent>
    <mc:Choice Requires="p14">
      <p:transition spd="slow" p14:dur="12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7"/>
          <p:cNvPicPr preferRelativeResize="0"/>
          <p:nvPr/>
        </p:nvPicPr>
        <p:blipFill rotWithShape="1">
          <a:blip r:embed="rId3">
            <a:alphaModFix/>
          </a:blip>
          <a:srcRect b="37264" l="0" r="0" t="0"/>
          <a:stretch/>
        </p:blipFill>
        <p:spPr>
          <a:xfrm>
            <a:off x="0" y="-31750"/>
            <a:ext cx="12191999" cy="833438"/>
          </a:xfrm>
          <a:prstGeom prst="rect">
            <a:avLst/>
          </a:prstGeom>
          <a:noFill/>
          <a:ln>
            <a:noFill/>
          </a:ln>
        </p:spPr>
      </p:pic>
      <p:pic>
        <p:nvPicPr>
          <p:cNvPr id="162" name="Google Shape;162;p7"/>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63" name="Google Shape;163;p7"/>
          <p:cNvPicPr preferRelativeResize="0"/>
          <p:nvPr/>
        </p:nvPicPr>
        <p:blipFill rotWithShape="1">
          <a:blip r:embed="rId5">
            <a:alphaModFix/>
          </a:blip>
          <a:srcRect b="52796" l="38151" r="37886" t="34996"/>
          <a:stretch/>
        </p:blipFill>
        <p:spPr>
          <a:xfrm>
            <a:off x="9136063" y="6175375"/>
            <a:ext cx="1814510" cy="519113"/>
          </a:xfrm>
          <a:prstGeom prst="rect">
            <a:avLst/>
          </a:prstGeom>
          <a:noFill/>
          <a:ln>
            <a:noFill/>
          </a:ln>
        </p:spPr>
      </p:pic>
      <p:sp>
        <p:nvSpPr>
          <p:cNvPr id="164" name="Google Shape;164;p7"/>
          <p:cNvSpPr txBox="1"/>
          <p:nvPr/>
        </p:nvSpPr>
        <p:spPr>
          <a:xfrm>
            <a:off x="10179063" y="945892"/>
            <a:ext cx="1800300" cy="1323300"/>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165" name="Google Shape;165;p7"/>
          <p:cNvSpPr/>
          <p:nvPr/>
        </p:nvSpPr>
        <p:spPr>
          <a:xfrm>
            <a:off x="216745" y="1032710"/>
            <a:ext cx="2421000" cy="5748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JUSTIFICACIÓN</a:t>
            </a:r>
            <a:endParaRPr b="0" i="0" sz="1400" u="none" cap="none" strike="noStrike">
              <a:solidFill>
                <a:srgbClr val="000000"/>
              </a:solidFill>
              <a:latin typeface="Arial"/>
              <a:ea typeface="Arial"/>
              <a:cs typeface="Arial"/>
              <a:sym typeface="Arial"/>
            </a:endParaRPr>
          </a:p>
        </p:txBody>
      </p:sp>
      <p:sp>
        <p:nvSpPr>
          <p:cNvPr id="166" name="Google Shape;166;p7"/>
          <p:cNvSpPr/>
          <p:nvPr/>
        </p:nvSpPr>
        <p:spPr>
          <a:xfrm>
            <a:off x="193500" y="1774837"/>
            <a:ext cx="2837700" cy="5541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Análisis del Problema</a:t>
            </a:r>
            <a:endParaRPr b="0" i="0" sz="1400" u="none" cap="none" strike="noStrike">
              <a:solidFill>
                <a:srgbClr val="000000"/>
              </a:solidFill>
              <a:latin typeface="Arial"/>
              <a:ea typeface="Arial"/>
              <a:cs typeface="Arial"/>
              <a:sym typeface="Arial"/>
            </a:endParaRPr>
          </a:p>
        </p:txBody>
      </p:sp>
      <p:pic>
        <p:nvPicPr>
          <p:cNvPr descr="Resultado de imagen para universidad ICEL" id="167" name="Google Shape;167;p7"/>
          <p:cNvPicPr preferRelativeResize="0"/>
          <p:nvPr/>
        </p:nvPicPr>
        <p:blipFill rotWithShape="1">
          <a:blip r:embed="rId6">
            <a:alphaModFix/>
          </a:blip>
          <a:srcRect b="30457" l="0" r="0" t="32233"/>
          <a:stretch/>
        </p:blipFill>
        <p:spPr>
          <a:xfrm>
            <a:off x="10126030" y="937955"/>
            <a:ext cx="1906266" cy="1331376"/>
          </a:xfrm>
          <a:prstGeom prst="rect">
            <a:avLst/>
          </a:prstGeom>
          <a:noFill/>
          <a:ln>
            <a:noFill/>
          </a:ln>
        </p:spPr>
      </p:pic>
      <p:sp>
        <p:nvSpPr>
          <p:cNvPr id="168" name="Google Shape;168;p7"/>
          <p:cNvSpPr txBox="1"/>
          <p:nvPr/>
        </p:nvSpPr>
        <p:spPr>
          <a:xfrm>
            <a:off x="193500" y="2648073"/>
            <a:ext cx="11449200" cy="25239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2000"/>
              <a:buFont typeface="Arial"/>
              <a:buNone/>
            </a:pPr>
            <a:r>
              <a:rPr b="0" i="0" lang="es-MX" sz="2000" u="none" cap="none" strike="noStrike">
                <a:solidFill>
                  <a:srgbClr val="000000"/>
                </a:solidFill>
                <a:latin typeface="Century Gothic"/>
                <a:ea typeface="Century Gothic"/>
                <a:cs typeface="Century Gothic"/>
                <a:sym typeface="Century Gothic"/>
              </a:rPr>
              <a:t>La problemática principal es que los estudiantes de ICEL dejan basura en las áreas verdes de la calle Liverpool, Berlín y Bruselas. Esto es causado por el desconocimiento de los estudiantes sobre las faltas administrativas del medio ambiente, y por la falta de conciencia del cuidado ambiental. Aunado a que hay una ausencia de Instituciones que promuevan herramientas y acciones para el cuidado de áreas verdes en espacios públicos. Lo anterior, genera percepción de inseguridad, malos olores y descuido de jardineras.</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8"/>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74" name="Google Shape;174;p8"/>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75" name="Google Shape;175;p8"/>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76" name="Google Shape;176;p8"/>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177" name="Google Shape;177;p8"/>
          <p:cNvSpPr/>
          <p:nvPr/>
        </p:nvSpPr>
        <p:spPr>
          <a:xfrm>
            <a:off x="193500" y="1032710"/>
            <a:ext cx="1617751" cy="57490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OBJETIVO</a:t>
            </a:r>
            <a:endParaRPr b="0" i="0" sz="1400" u="none" cap="none" strike="noStrike">
              <a:solidFill>
                <a:srgbClr val="000000"/>
              </a:solidFill>
              <a:latin typeface="Arial"/>
              <a:ea typeface="Arial"/>
              <a:cs typeface="Arial"/>
              <a:sym typeface="Arial"/>
            </a:endParaRPr>
          </a:p>
        </p:txBody>
      </p:sp>
      <p:sp>
        <p:nvSpPr>
          <p:cNvPr id="178" name="Google Shape;178;p8"/>
          <p:cNvSpPr/>
          <p:nvPr/>
        </p:nvSpPr>
        <p:spPr>
          <a:xfrm>
            <a:off x="193500" y="1715333"/>
            <a:ext cx="6814687" cy="553998"/>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¿Quién? ¿Dónde?/ ¿Cuándo? / Verbo futuro / ¿Para?</a:t>
            </a:r>
            <a:endParaRPr b="0" i="0" sz="1400" u="none" cap="none" strike="noStrike">
              <a:solidFill>
                <a:srgbClr val="000000"/>
              </a:solidFill>
              <a:latin typeface="Arial"/>
              <a:ea typeface="Arial"/>
              <a:cs typeface="Arial"/>
              <a:sym typeface="Arial"/>
            </a:endParaRPr>
          </a:p>
        </p:txBody>
      </p:sp>
      <p:pic>
        <p:nvPicPr>
          <p:cNvPr descr="Resultado de imagen para universidad ICEL" id="179" name="Google Shape;179;p8"/>
          <p:cNvPicPr preferRelativeResize="0"/>
          <p:nvPr/>
        </p:nvPicPr>
        <p:blipFill rotWithShape="1">
          <a:blip r:embed="rId6">
            <a:alphaModFix/>
          </a:blip>
          <a:srcRect b="30459" l="0" r="0" t="32233"/>
          <a:stretch/>
        </p:blipFill>
        <p:spPr>
          <a:xfrm>
            <a:off x="10126030" y="937955"/>
            <a:ext cx="1906266" cy="1331376"/>
          </a:xfrm>
          <a:prstGeom prst="rect">
            <a:avLst/>
          </a:prstGeom>
          <a:noFill/>
          <a:ln>
            <a:noFill/>
          </a:ln>
        </p:spPr>
      </p:pic>
      <p:sp>
        <p:nvSpPr>
          <p:cNvPr id="180" name="Google Shape;180;p8"/>
          <p:cNvSpPr txBox="1"/>
          <p:nvPr/>
        </p:nvSpPr>
        <p:spPr>
          <a:xfrm>
            <a:off x="369900" y="2654423"/>
            <a:ext cx="11452200" cy="13314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2000"/>
              <a:buFont typeface="Arial"/>
              <a:buNone/>
            </a:pPr>
            <a:r>
              <a:rPr b="0" i="0" lang="es-MX" sz="2000" u="none" cap="none" strike="noStrike">
                <a:solidFill>
                  <a:srgbClr val="222222"/>
                </a:solidFill>
                <a:highlight>
                  <a:srgbClr val="FFFFFF"/>
                </a:highlight>
                <a:latin typeface="Century Gothic"/>
                <a:ea typeface="Century Gothic"/>
                <a:cs typeface="Century Gothic"/>
                <a:sym typeface="Century Gothic"/>
              </a:rPr>
              <a:t>Los estudiantes de la Universidad ICEL rehabilitarán las áreas verdes de la calle Liverpool, Berlín y Bruselas con la finalidad de incidir de manera positiva en la percepción de la seguridad ciudadana.</a:t>
            </a:r>
            <a:endParaRPr b="0" i="0" sz="2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9"/>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86" name="Google Shape;186;p9"/>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87" name="Google Shape;187;p9"/>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88" name="Google Shape;188;p9"/>
          <p:cNvSpPr txBox="1"/>
          <p:nvPr/>
        </p:nvSpPr>
        <p:spPr>
          <a:xfrm>
            <a:off x="10179063" y="945892"/>
            <a:ext cx="1800200" cy="1323439"/>
          </a:xfrm>
          <a:prstGeom prst="rect">
            <a:avLst/>
          </a:prstGeom>
          <a:noFill/>
          <a:ln cap="flat" cmpd="sng" w="12700">
            <a:solidFill>
              <a:schemeClr val="dk1"/>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s-MX" sz="1600" u="none" cap="none" strike="noStrike">
                <a:solidFill>
                  <a:schemeClr val="dk1"/>
                </a:solidFill>
                <a:latin typeface="Century Gothic"/>
                <a:ea typeface="Century Gothic"/>
                <a:cs typeface="Century Gothic"/>
                <a:sym typeface="Century Gothic"/>
              </a:rPr>
              <a:t>Logo de la institución u organización que desarrolla el proyecto.</a:t>
            </a:r>
            <a:endParaRPr b="0" i="0" sz="1400" u="none" cap="none" strike="noStrike">
              <a:solidFill>
                <a:srgbClr val="000000"/>
              </a:solidFill>
              <a:latin typeface="Arial"/>
              <a:ea typeface="Arial"/>
              <a:cs typeface="Arial"/>
              <a:sym typeface="Arial"/>
            </a:endParaRPr>
          </a:p>
        </p:txBody>
      </p:sp>
      <p:sp>
        <p:nvSpPr>
          <p:cNvPr id="189" name="Google Shape;189;p9"/>
          <p:cNvSpPr/>
          <p:nvPr/>
        </p:nvSpPr>
        <p:spPr>
          <a:xfrm>
            <a:off x="193500" y="971060"/>
            <a:ext cx="3738524" cy="574901"/>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OBJETIVOS ESPECÍFICOS</a:t>
            </a:r>
            <a:endParaRPr b="0" i="0" sz="1400" u="none" cap="none" strike="noStrike">
              <a:solidFill>
                <a:srgbClr val="000000"/>
              </a:solidFill>
              <a:latin typeface="Arial"/>
              <a:ea typeface="Arial"/>
              <a:cs typeface="Arial"/>
              <a:sym typeface="Arial"/>
            </a:endParaRPr>
          </a:p>
        </p:txBody>
      </p:sp>
      <p:sp>
        <p:nvSpPr>
          <p:cNvPr id="190" name="Google Shape;190;p9"/>
          <p:cNvSpPr/>
          <p:nvPr/>
        </p:nvSpPr>
        <p:spPr>
          <a:xfrm>
            <a:off x="193500" y="1409996"/>
            <a:ext cx="9693900" cy="2925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1400"/>
              <a:buFont typeface="Arial"/>
              <a:buNone/>
            </a:pPr>
            <a:r>
              <a:rPr b="1" i="0" lang="es-MX" sz="1400" u="none" cap="none" strike="noStrike">
                <a:solidFill>
                  <a:schemeClr val="dk1"/>
                </a:solidFill>
                <a:latin typeface="Century Gothic"/>
                <a:ea typeface="Century Gothic"/>
                <a:cs typeface="Century Gothic"/>
                <a:sym typeface="Century Gothic"/>
              </a:rPr>
              <a:t>Escribir 3 objetivos específicos tomando en cuenta las metas propuestas.</a:t>
            </a:r>
            <a:endParaRPr b="0" i="0" sz="1400" u="none" cap="none" strike="noStrike">
              <a:solidFill>
                <a:srgbClr val="000000"/>
              </a:solidFill>
              <a:latin typeface="Arial"/>
              <a:ea typeface="Arial"/>
              <a:cs typeface="Arial"/>
              <a:sym typeface="Arial"/>
            </a:endParaRPr>
          </a:p>
          <a:p>
            <a:pPr indent="-342900" lvl="0" marL="457200" marR="0" rtl="0" algn="just">
              <a:lnSpc>
                <a:spcPct val="100000"/>
              </a:lnSpc>
              <a:spcBef>
                <a:spcPts val="0"/>
              </a:spcBef>
              <a:spcAft>
                <a:spcPts val="0"/>
              </a:spcAft>
              <a:buClr>
                <a:schemeClr val="dk1"/>
              </a:buClr>
              <a:buSzPts val="1800"/>
              <a:buFont typeface="Century Gothic"/>
              <a:buChar char="•"/>
            </a:pPr>
            <a:r>
              <a:rPr b="0" i="0" lang="es-MX" sz="1800" u="none" cap="none" strike="noStrike">
                <a:solidFill>
                  <a:schemeClr val="dk1"/>
                </a:solidFill>
                <a:latin typeface="Century Gothic"/>
                <a:ea typeface="Century Gothic"/>
                <a:cs typeface="Century Gothic"/>
                <a:sym typeface="Century Gothic"/>
              </a:rPr>
              <a:t>Objetivo 1: Informar a los estudiantes sobre las faltas administrativas del medio ambiente a través de anuncios y carteles.</a:t>
            </a:r>
            <a:endParaRPr b="0" i="0" sz="1800" u="none" cap="none" strike="noStrike">
              <a:solidFill>
                <a:srgbClr val="FF0000"/>
              </a:solidFill>
              <a:latin typeface="Century Gothic"/>
              <a:ea typeface="Century Gothic"/>
              <a:cs typeface="Century Gothic"/>
              <a:sym typeface="Century Gothic"/>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entury Gothic"/>
              <a:ea typeface="Century Gothic"/>
              <a:cs typeface="Century Gothic"/>
              <a:sym typeface="Century Gothic"/>
            </a:endParaRPr>
          </a:p>
          <a:p>
            <a:pPr indent="-342900" lvl="0" marL="457200" marR="0" rtl="0" algn="just">
              <a:lnSpc>
                <a:spcPct val="100000"/>
              </a:lnSpc>
              <a:spcBef>
                <a:spcPts val="0"/>
              </a:spcBef>
              <a:spcAft>
                <a:spcPts val="0"/>
              </a:spcAft>
              <a:buClr>
                <a:schemeClr val="dk1"/>
              </a:buClr>
              <a:buSzPts val="1800"/>
              <a:buFont typeface="Century Gothic"/>
              <a:buChar char="•"/>
            </a:pPr>
            <a:r>
              <a:rPr b="0" i="0" lang="es-MX" sz="1800" u="none" cap="none" strike="noStrike">
                <a:solidFill>
                  <a:schemeClr val="dk1"/>
                </a:solidFill>
                <a:latin typeface="Century Gothic"/>
                <a:ea typeface="Century Gothic"/>
                <a:cs typeface="Century Gothic"/>
                <a:sym typeface="Century Gothic"/>
              </a:rPr>
              <a:t>Objetivo 2: Concientizar a los jóvenes sobre el cuidado del medio ambiente a través de la limpieza y adopción de un área verde de uso común.</a:t>
            </a:r>
            <a:endParaRPr b="1" i="0" sz="1800" u="none" cap="none" strike="noStrike">
              <a:solidFill>
                <a:srgbClr val="FF0000"/>
              </a:solidFill>
              <a:latin typeface="Century Gothic"/>
              <a:ea typeface="Century Gothic"/>
              <a:cs typeface="Century Gothic"/>
              <a:sym typeface="Century Gothic"/>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Century Gothic"/>
              <a:ea typeface="Century Gothic"/>
              <a:cs typeface="Century Gothic"/>
              <a:sym typeface="Century Gothic"/>
            </a:endParaRPr>
          </a:p>
          <a:p>
            <a:pPr indent="-342900" lvl="0" marL="457200" marR="0" rtl="0" algn="just">
              <a:lnSpc>
                <a:spcPct val="100000"/>
              </a:lnSpc>
              <a:spcBef>
                <a:spcPts val="0"/>
              </a:spcBef>
              <a:spcAft>
                <a:spcPts val="0"/>
              </a:spcAft>
              <a:buClr>
                <a:schemeClr val="dk1"/>
              </a:buClr>
              <a:buSzPts val="1800"/>
              <a:buFont typeface="Century Gothic"/>
              <a:buChar char="•"/>
            </a:pPr>
            <a:r>
              <a:rPr b="0" i="0" lang="es-MX" sz="1800" u="none" cap="none" strike="noStrike">
                <a:solidFill>
                  <a:schemeClr val="dk1"/>
                </a:solidFill>
                <a:latin typeface="Century Gothic"/>
                <a:ea typeface="Century Gothic"/>
                <a:cs typeface="Century Gothic"/>
                <a:sym typeface="Century Gothic"/>
              </a:rPr>
              <a:t>Objetivo 3: Solicitar la presencia de Seguridad Ciudadana de la alcaldía Cuauhtémoc </a:t>
            </a:r>
            <a:r>
              <a:rPr b="0" i="0" lang="es-MX" sz="1800" u="none" cap="none" strike="noStrike">
                <a:solidFill>
                  <a:srgbClr val="000000"/>
                </a:solidFill>
                <a:latin typeface="Century Gothic"/>
                <a:ea typeface="Century Gothic"/>
                <a:cs typeface="Century Gothic"/>
                <a:sym typeface="Century Gothic"/>
              </a:rPr>
              <a:t>para que promuevan herramientas y acciones para el cuidado de áreas verdes en espacios públicos de la calle Liverpool.</a:t>
            </a:r>
            <a:endParaRPr b="1" i="0" sz="1800" u="none" cap="none" strike="noStrike">
              <a:solidFill>
                <a:schemeClr val="dk1"/>
              </a:solidFill>
              <a:latin typeface="Century Gothic"/>
              <a:ea typeface="Century Gothic"/>
              <a:cs typeface="Century Gothic"/>
              <a:sym typeface="Century Gothic"/>
            </a:endParaRPr>
          </a:p>
        </p:txBody>
      </p:sp>
      <p:pic>
        <p:nvPicPr>
          <p:cNvPr descr="Resultado de imagen para universidad ICEL" id="191" name="Google Shape;191;p9"/>
          <p:cNvPicPr preferRelativeResize="0"/>
          <p:nvPr/>
        </p:nvPicPr>
        <p:blipFill rotWithShape="1">
          <a:blip r:embed="rId6">
            <a:alphaModFix/>
          </a:blip>
          <a:srcRect b="30459" l="0" r="0" t="32233"/>
          <a:stretch/>
        </p:blipFill>
        <p:spPr>
          <a:xfrm>
            <a:off x="10126030" y="945892"/>
            <a:ext cx="1906266" cy="1331376"/>
          </a:xfrm>
          <a:prstGeom prst="rect">
            <a:avLst/>
          </a:prstGeom>
          <a:noFill/>
          <a:ln>
            <a:noFill/>
          </a:ln>
        </p:spPr>
      </p:pic>
      <p:pic>
        <p:nvPicPr>
          <p:cNvPr id="192" name="Google Shape;192;p9"/>
          <p:cNvPicPr preferRelativeResize="0"/>
          <p:nvPr/>
        </p:nvPicPr>
        <p:blipFill rotWithShape="1">
          <a:blip r:embed="rId7">
            <a:alphaModFix/>
          </a:blip>
          <a:srcRect b="0" l="0" r="0" t="0"/>
          <a:stretch/>
        </p:blipFill>
        <p:spPr>
          <a:xfrm>
            <a:off x="8585425" y="4239850"/>
            <a:ext cx="2915798" cy="1694750"/>
          </a:xfrm>
          <a:prstGeom prst="rect">
            <a:avLst/>
          </a:prstGeom>
          <a:noFill/>
          <a:ln>
            <a:noFill/>
          </a:ln>
        </p:spPr>
      </p:pic>
      <p:pic>
        <p:nvPicPr>
          <p:cNvPr id="193" name="Google Shape;193;p9"/>
          <p:cNvPicPr preferRelativeResize="0"/>
          <p:nvPr/>
        </p:nvPicPr>
        <p:blipFill rotWithShape="1">
          <a:blip r:embed="rId8">
            <a:alphaModFix/>
          </a:blip>
          <a:srcRect b="0" l="0" r="0" t="0"/>
          <a:stretch/>
        </p:blipFill>
        <p:spPr>
          <a:xfrm>
            <a:off x="10287834" y="2545089"/>
            <a:ext cx="1582676" cy="1694750"/>
          </a:xfrm>
          <a:prstGeom prst="rect">
            <a:avLst/>
          </a:prstGeom>
          <a:noFill/>
          <a:ln>
            <a:noFill/>
          </a:ln>
        </p:spPr>
      </p:pic>
      <p:pic>
        <p:nvPicPr>
          <p:cNvPr id="194" name="Google Shape;194;p9"/>
          <p:cNvPicPr preferRelativeResize="0"/>
          <p:nvPr/>
        </p:nvPicPr>
        <p:blipFill rotWithShape="1">
          <a:blip r:embed="rId9">
            <a:alphaModFix/>
          </a:blip>
          <a:srcRect b="0" l="0" r="0" t="0"/>
          <a:stretch/>
        </p:blipFill>
        <p:spPr>
          <a:xfrm>
            <a:off x="3619601" y="4647625"/>
            <a:ext cx="2242849" cy="1261331"/>
          </a:xfrm>
          <a:prstGeom prst="rect">
            <a:avLst/>
          </a:prstGeom>
          <a:noFill/>
          <a:ln>
            <a:noFill/>
          </a:ln>
        </p:spPr>
      </p:pic>
      <p:pic>
        <p:nvPicPr>
          <p:cNvPr id="195" name="Google Shape;195;p9"/>
          <p:cNvPicPr preferRelativeResize="0"/>
          <p:nvPr/>
        </p:nvPicPr>
        <p:blipFill rotWithShape="1">
          <a:blip r:embed="rId10">
            <a:alphaModFix/>
          </a:blip>
          <a:srcRect b="0" l="0" r="0" t="0"/>
          <a:stretch/>
        </p:blipFill>
        <p:spPr>
          <a:xfrm>
            <a:off x="7152951" y="4677001"/>
            <a:ext cx="1202602" cy="1202602"/>
          </a:xfrm>
          <a:prstGeom prst="rect">
            <a:avLst/>
          </a:prstGeom>
          <a:noFill/>
          <a:ln>
            <a:noFill/>
          </a:ln>
        </p:spPr>
      </p:pic>
      <p:pic>
        <p:nvPicPr>
          <p:cNvPr id="196" name="Google Shape;196;p9"/>
          <p:cNvPicPr preferRelativeResize="0"/>
          <p:nvPr/>
        </p:nvPicPr>
        <p:blipFill rotWithShape="1">
          <a:blip r:embed="rId11">
            <a:alphaModFix/>
          </a:blip>
          <a:srcRect b="0" l="0" r="0" t="0"/>
          <a:stretch/>
        </p:blipFill>
        <p:spPr>
          <a:xfrm>
            <a:off x="446100" y="4239850"/>
            <a:ext cx="2031750" cy="2076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