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6858000" cx="12192000"/>
  <p:notesSz cx="6858000" cy="9144000"/>
  <p:embeddedFontLst>
    <p:embeddedFont>
      <p:font typeface="Century Gothic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23" roundtripDataSignature="AMtx7mgALNV/HVu+29XBkepKQ9cu+s4/A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enturyGothic-bold.fntdata"/><Relationship Id="rId11" Type="http://schemas.openxmlformats.org/officeDocument/2006/relationships/slide" Target="slides/slide6.xml"/><Relationship Id="rId22" Type="http://schemas.openxmlformats.org/officeDocument/2006/relationships/font" Target="fonts/CenturyGothic-boldItalic.fntdata"/><Relationship Id="rId10" Type="http://schemas.openxmlformats.org/officeDocument/2006/relationships/slide" Target="slides/slide5.xml"/><Relationship Id="rId21" Type="http://schemas.openxmlformats.org/officeDocument/2006/relationships/font" Target="fonts/CenturyGothic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customschemas.google.com/relationships/presentationmetadata" Target="meta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CenturyGothic-regular.fntdata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5" name="Google Shape;185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7" name="Google Shape;217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1" name="Google Shape;251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77" name="Google Shape;277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2" name="Google Shape;92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3" name="Google Shape;103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96f7b79043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4" name="Google Shape;114;g96f7b79043_0_9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3" name="Google Shape;123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0" name="Google Shape;140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4" name="Google Shape;154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4" name="Google Shape;164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5" name="Google Shape;175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3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4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4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8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1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2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22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jp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jp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jp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image" Target="../media/image3.jpg"/><Relationship Id="rId6" Type="http://schemas.openxmlformats.org/officeDocument/2006/relationships/image" Target="../media/image1.png"/><Relationship Id="rId7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4.jpg"/><Relationship Id="rId7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Relationship Id="rId4" Type="http://schemas.openxmlformats.org/officeDocument/2006/relationships/image" Target="../media/image1.png"/><Relationship Id="rId10" Type="http://schemas.openxmlformats.org/officeDocument/2006/relationships/image" Target="../media/image6.jpg"/><Relationship Id="rId9" Type="http://schemas.openxmlformats.org/officeDocument/2006/relationships/image" Target="../media/image8.jpg"/><Relationship Id="rId5" Type="http://schemas.openxmlformats.org/officeDocument/2006/relationships/image" Target="../media/image2.png"/><Relationship Id="rId6" Type="http://schemas.openxmlformats.org/officeDocument/2006/relationships/image" Target="../media/image4.jpg"/><Relationship Id="rId7" Type="http://schemas.openxmlformats.org/officeDocument/2006/relationships/image" Target="../media/image5.jpg"/><Relationship Id="rId8" Type="http://schemas.openxmlformats.org/officeDocument/2006/relationships/image" Target="../media/image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b="37263" l="0" r="0" t="0"/>
          <a:stretch/>
        </p:blipFill>
        <p:spPr>
          <a:xfrm>
            <a:off x="0" y="-31750"/>
            <a:ext cx="12192000" cy="833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79163" y="6191250"/>
            <a:ext cx="833437" cy="503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"/>
          <p:cNvPicPr preferRelativeResize="0"/>
          <p:nvPr/>
        </p:nvPicPr>
        <p:blipFill rotWithShape="1">
          <a:blip r:embed="rId5">
            <a:alphaModFix/>
          </a:blip>
          <a:srcRect b="52797" l="38151" r="37886" t="34995"/>
          <a:stretch/>
        </p:blipFill>
        <p:spPr>
          <a:xfrm>
            <a:off x="9136063" y="6175375"/>
            <a:ext cx="1814512" cy="519113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"/>
          <p:cNvSpPr txBox="1"/>
          <p:nvPr/>
        </p:nvSpPr>
        <p:spPr>
          <a:xfrm>
            <a:off x="4947295" y="2165092"/>
            <a:ext cx="1800200" cy="338514"/>
          </a:xfrm>
          <a:prstGeom prst="rect">
            <a:avLst/>
          </a:prstGeom>
          <a:noFill/>
          <a:ln cap="flat" cmpd="sng" w="12700">
            <a:solidFill>
              <a:schemeClr val="dk1"/>
            </a:solidFill>
            <a:prstDash val="dashDot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" name="Google Shape;88;p1"/>
          <p:cNvSpPr/>
          <p:nvPr/>
        </p:nvSpPr>
        <p:spPr>
          <a:xfrm>
            <a:off x="3359696" y="4111109"/>
            <a:ext cx="4968552" cy="8309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s-MX" sz="2400" u="sng" cap="none" strike="noStrike">
                <a:solidFill>
                  <a:srgbClr val="0A4C8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DESDE MI CASA, CON MIS MANOS (DCCM)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s://lh3.googleusercontent.com/nL_rLQKFpNFb98IXxxsvClTyEsjDzz4UhCIh-7tc_yr2am4p8ewhOL8kQwrMd1yOm5jQXUqHbP8cPhGvvVcXrTtiC5AvF8IzTI76lxoXiQgEAraH_J8JhirlHAwUPjKJnEvlmi1XtHU" id="89" name="Google Shape;89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15680" y="1700808"/>
            <a:ext cx="5288557" cy="219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10"/>
          <p:cNvPicPr preferRelativeResize="0"/>
          <p:nvPr/>
        </p:nvPicPr>
        <p:blipFill rotWithShape="1">
          <a:blip r:embed="rId3">
            <a:alphaModFix/>
          </a:blip>
          <a:srcRect b="37264" l="0" r="0" t="0"/>
          <a:stretch/>
        </p:blipFill>
        <p:spPr>
          <a:xfrm>
            <a:off x="0" y="-31750"/>
            <a:ext cx="12191999" cy="833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87788" y="5818550"/>
            <a:ext cx="833437" cy="503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10"/>
          <p:cNvPicPr preferRelativeResize="0"/>
          <p:nvPr/>
        </p:nvPicPr>
        <p:blipFill rotWithShape="1">
          <a:blip r:embed="rId5">
            <a:alphaModFix/>
          </a:blip>
          <a:srcRect b="52796" l="38151" r="37886" t="34996"/>
          <a:stretch/>
        </p:blipFill>
        <p:spPr>
          <a:xfrm>
            <a:off x="9136063" y="6175375"/>
            <a:ext cx="1814510" cy="519113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10"/>
          <p:cNvSpPr/>
          <p:nvPr/>
        </p:nvSpPr>
        <p:spPr>
          <a:xfrm>
            <a:off x="279307" y="945900"/>
            <a:ext cx="87123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s-MX" sz="2400" u="none" cap="none" strike="noStrike">
                <a:solidFill>
                  <a:srgbClr val="0A4C8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PRODUCTOS O RESULTADOS ESPERADOS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10"/>
          <p:cNvSpPr/>
          <p:nvPr/>
        </p:nvSpPr>
        <p:spPr>
          <a:xfrm>
            <a:off x="8991699" y="2477786"/>
            <a:ext cx="903300" cy="43200"/>
          </a:xfrm>
          <a:custGeom>
            <a:rect b="b" l="l" r="r" t="t"/>
            <a:pathLst>
              <a:path extrusionOk="0" h="120000" w="120000">
                <a:moveTo>
                  <a:pt x="0" y="60000"/>
                </a:moveTo>
                <a:lnTo>
                  <a:pt x="120000" y="60000"/>
                </a:lnTo>
              </a:path>
            </a:pathLst>
          </a:custGeom>
          <a:noFill/>
          <a:ln cap="flat" cmpd="sng" w="12700">
            <a:solidFill>
              <a:srgbClr val="D5A6B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10"/>
          <p:cNvSpPr/>
          <p:nvPr/>
        </p:nvSpPr>
        <p:spPr>
          <a:xfrm>
            <a:off x="9711675" y="3160950"/>
            <a:ext cx="2192100" cy="1062900"/>
          </a:xfrm>
          <a:prstGeom prst="roundRect">
            <a:avLst>
              <a:gd fmla="val 16667" name="adj"/>
            </a:avLst>
          </a:prstGeom>
          <a:solidFill>
            <a:srgbClr val="D5A6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s-MX" sz="12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Meta:  </a:t>
            </a:r>
            <a:r>
              <a:rPr b="1" lang="es-MX" sz="1200">
                <a:latin typeface="Century Gothic"/>
                <a:ea typeface="Century Gothic"/>
                <a:cs typeface="Century Gothic"/>
                <a:sym typeface="Century Gothic"/>
              </a:rPr>
              <a:t>3 actividades</a:t>
            </a:r>
            <a:r>
              <a:rPr b="1" i="0" lang="es-MX" sz="12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i="0" sz="12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s-MX" sz="12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Frecuencia:  </a:t>
            </a:r>
            <a:r>
              <a:rPr b="1" lang="es-MX" sz="1200">
                <a:latin typeface="Century Gothic"/>
                <a:ea typeface="Century Gothic"/>
                <a:cs typeface="Century Gothic"/>
                <a:sym typeface="Century Gothic"/>
              </a:rPr>
              <a:t>2 meses</a:t>
            </a:r>
            <a:endParaRPr b="1" i="0" sz="12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3" name="Google Shape;193;p10"/>
          <p:cNvSpPr/>
          <p:nvPr/>
        </p:nvSpPr>
        <p:spPr>
          <a:xfrm>
            <a:off x="9711675" y="1787825"/>
            <a:ext cx="2192100" cy="1062900"/>
          </a:xfrm>
          <a:prstGeom prst="roundRect">
            <a:avLst>
              <a:gd fmla="val 16667" name="adj"/>
            </a:avLst>
          </a:prstGeom>
          <a:solidFill>
            <a:srgbClr val="D5A6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s-MX" sz="12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Meta: </a:t>
            </a:r>
            <a:r>
              <a:rPr b="1" lang="es-MX" sz="1200">
                <a:latin typeface="Century Gothic"/>
                <a:ea typeface="Century Gothic"/>
                <a:cs typeface="Century Gothic"/>
                <a:sym typeface="Century Gothic"/>
              </a:rPr>
              <a:t>20 personas</a:t>
            </a:r>
            <a:endParaRPr b="1"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s-MX" sz="12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Frecuencia: </a:t>
            </a:r>
            <a:r>
              <a:rPr b="1" lang="es-MX" sz="1200">
                <a:latin typeface="Century Gothic"/>
                <a:ea typeface="Century Gothic"/>
                <a:cs typeface="Century Gothic"/>
                <a:sym typeface="Century Gothic"/>
              </a:rPr>
              <a:t>2 meses</a:t>
            </a:r>
            <a:endParaRPr b="1" i="0" sz="12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4" name="Google Shape;194;p10"/>
          <p:cNvSpPr/>
          <p:nvPr/>
        </p:nvSpPr>
        <p:spPr>
          <a:xfrm>
            <a:off x="8991699" y="3773186"/>
            <a:ext cx="903300" cy="43200"/>
          </a:xfrm>
          <a:custGeom>
            <a:rect b="b" l="l" r="r" t="t"/>
            <a:pathLst>
              <a:path extrusionOk="0" h="120000" w="120000">
                <a:moveTo>
                  <a:pt x="0" y="60000"/>
                </a:moveTo>
                <a:lnTo>
                  <a:pt x="120000" y="60000"/>
                </a:lnTo>
              </a:path>
            </a:pathLst>
          </a:custGeom>
          <a:noFill/>
          <a:ln cap="flat" cmpd="sng" w="12700">
            <a:solidFill>
              <a:srgbClr val="D5A6B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10"/>
          <p:cNvSpPr/>
          <p:nvPr/>
        </p:nvSpPr>
        <p:spPr>
          <a:xfrm>
            <a:off x="437878" y="1891930"/>
            <a:ext cx="2255100" cy="1127700"/>
          </a:xfrm>
          <a:prstGeom prst="roundRect">
            <a:avLst>
              <a:gd fmla="val 10000" name="adj"/>
            </a:avLst>
          </a:prstGeom>
          <a:solidFill>
            <a:schemeClr val="accent4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Concientizar sobre la inclusión de las personas adultas mayores mediante el decálogo de acciones a favor de la seguridad ciudadana de la Red conéctate por tu seguridad.</a:t>
            </a:r>
            <a:endParaRPr b="0" i="0" sz="10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6" name="Google Shape;196;p10"/>
          <p:cNvSpPr/>
          <p:nvPr/>
        </p:nvSpPr>
        <p:spPr>
          <a:xfrm>
            <a:off x="2693067" y="2433227"/>
            <a:ext cx="902100" cy="45000"/>
          </a:xfrm>
          <a:custGeom>
            <a:rect b="b" l="l" r="r" t="t"/>
            <a:pathLst>
              <a:path extrusionOk="0" h="120000" w="120000">
                <a:moveTo>
                  <a:pt x="0" y="60000"/>
                </a:moveTo>
                <a:lnTo>
                  <a:pt x="120000" y="60000"/>
                </a:lnTo>
              </a:path>
            </a:pathLst>
          </a:cu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7" name="Google Shape;197;p10"/>
          <p:cNvSpPr txBox="1"/>
          <p:nvPr/>
        </p:nvSpPr>
        <p:spPr>
          <a:xfrm>
            <a:off x="3121553" y="2433175"/>
            <a:ext cx="45000" cy="4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12700" spcFirstLastPara="1" rIns="1270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8" name="Google Shape;198;p10"/>
          <p:cNvSpPr/>
          <p:nvPr/>
        </p:nvSpPr>
        <p:spPr>
          <a:xfrm>
            <a:off x="3595143" y="1891930"/>
            <a:ext cx="2255100" cy="1127700"/>
          </a:xfrm>
          <a:prstGeom prst="roundRect">
            <a:avLst>
              <a:gd fmla="val 10000" name="adj"/>
            </a:avLst>
          </a:prstGeom>
          <a:solidFill>
            <a:schemeClr val="accent6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9" name="Google Shape;199;p10"/>
          <p:cNvSpPr txBox="1"/>
          <p:nvPr/>
        </p:nvSpPr>
        <p:spPr>
          <a:xfrm>
            <a:off x="3628169" y="1924956"/>
            <a:ext cx="2189100" cy="106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5875" lIns="15875" spcFirstLastPara="1" rIns="15875" wrap="square" tIns="158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s-MX" sz="12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Actividad 1</a:t>
            </a:r>
            <a:r>
              <a:rPr b="1" lang="es-MX" sz="1200">
                <a:latin typeface="Century Gothic"/>
                <a:ea typeface="Century Gothic"/>
                <a:cs typeface="Century Gothic"/>
                <a:sym typeface="Century Gothic"/>
              </a:rPr>
              <a:t>. Difundir el decálogo de acciones a favor de la seguridad ciudadana de la Red conéctate por tu seguridad.</a:t>
            </a:r>
            <a:endParaRPr b="1" i="0" sz="12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0" name="Google Shape;200;p10"/>
          <p:cNvSpPr/>
          <p:nvPr/>
        </p:nvSpPr>
        <p:spPr>
          <a:xfrm>
            <a:off x="5850331" y="2433227"/>
            <a:ext cx="902100" cy="45000"/>
          </a:xfrm>
          <a:custGeom>
            <a:rect b="b" l="l" r="r" t="t"/>
            <a:pathLst>
              <a:path extrusionOk="0" h="120000" w="120000">
                <a:moveTo>
                  <a:pt x="0" y="60000"/>
                </a:moveTo>
                <a:lnTo>
                  <a:pt x="120000" y="60000"/>
                </a:lnTo>
              </a:path>
            </a:pathLst>
          </a:custGeom>
          <a:noFill/>
          <a:ln cap="flat" cmpd="sng" w="12700">
            <a:solidFill>
              <a:srgbClr val="599BD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1" name="Google Shape;201;p10"/>
          <p:cNvSpPr txBox="1"/>
          <p:nvPr/>
        </p:nvSpPr>
        <p:spPr>
          <a:xfrm>
            <a:off x="6278817" y="2433175"/>
            <a:ext cx="45000" cy="4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12700" spcFirstLastPara="1" rIns="1270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2" name="Google Shape;202;p10"/>
          <p:cNvSpPr/>
          <p:nvPr/>
        </p:nvSpPr>
        <p:spPr>
          <a:xfrm>
            <a:off x="6752407" y="1891930"/>
            <a:ext cx="2255100" cy="1127700"/>
          </a:xfrm>
          <a:prstGeom prst="roundRect">
            <a:avLst>
              <a:gd fmla="val 10000" name="adj"/>
            </a:avLst>
          </a:prstGeom>
          <a:solidFill>
            <a:srgbClr val="599BD5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3" name="Google Shape;203;p10"/>
          <p:cNvSpPr txBox="1"/>
          <p:nvPr/>
        </p:nvSpPr>
        <p:spPr>
          <a:xfrm>
            <a:off x="6785433" y="1924956"/>
            <a:ext cx="2189100" cy="106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5875" lIns="15875" spcFirstLastPara="1" rIns="15875" wrap="square" tIns="158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lang="es-MX" sz="1200">
                <a:latin typeface="Century Gothic"/>
                <a:ea typeface="Century Gothic"/>
                <a:cs typeface="Century Gothic"/>
                <a:sym typeface="Century Gothic"/>
              </a:rPr>
              <a:t>Porcentaje de personas que conocen el decálogo </a:t>
            </a:r>
            <a:endParaRPr b="0" i="0" sz="12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4" name="Google Shape;204;p10"/>
          <p:cNvSpPr/>
          <p:nvPr/>
        </p:nvSpPr>
        <p:spPr>
          <a:xfrm>
            <a:off x="437878" y="3188663"/>
            <a:ext cx="2255100" cy="1127700"/>
          </a:xfrm>
          <a:prstGeom prst="roundRect">
            <a:avLst>
              <a:gd fmla="val 10000" name="adj"/>
            </a:avLst>
          </a:prstGeom>
          <a:solidFill>
            <a:schemeClr val="accent4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5" name="Google Shape;205;p10"/>
          <p:cNvSpPr txBox="1"/>
          <p:nvPr/>
        </p:nvSpPr>
        <p:spPr>
          <a:xfrm>
            <a:off x="470904" y="3221689"/>
            <a:ext cx="2189100" cy="106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5875" lIns="15875" spcFirstLastPara="1" rIns="15875" wrap="square" tIns="1587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Generar sentido de vida en las personas de la tercera edad a través de actividades que fortalezcan la convivencia (pintura, relatos)</a:t>
            </a:r>
            <a:endParaRPr b="0" i="0" sz="10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6" name="Google Shape;206;p10"/>
          <p:cNvSpPr/>
          <p:nvPr/>
        </p:nvSpPr>
        <p:spPr>
          <a:xfrm>
            <a:off x="2693067" y="3729961"/>
            <a:ext cx="902100" cy="45000"/>
          </a:xfrm>
          <a:custGeom>
            <a:rect b="b" l="l" r="r" t="t"/>
            <a:pathLst>
              <a:path extrusionOk="0" h="120000" w="120000">
                <a:moveTo>
                  <a:pt x="0" y="60000"/>
                </a:moveTo>
                <a:lnTo>
                  <a:pt x="120000" y="60000"/>
                </a:lnTo>
              </a:path>
            </a:pathLst>
          </a:cu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7" name="Google Shape;207;p10"/>
          <p:cNvSpPr txBox="1"/>
          <p:nvPr/>
        </p:nvSpPr>
        <p:spPr>
          <a:xfrm>
            <a:off x="3121553" y="3729909"/>
            <a:ext cx="45000" cy="4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12700" spcFirstLastPara="1" rIns="1270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8" name="Google Shape;208;p10"/>
          <p:cNvSpPr/>
          <p:nvPr/>
        </p:nvSpPr>
        <p:spPr>
          <a:xfrm>
            <a:off x="3595143" y="3188663"/>
            <a:ext cx="2255100" cy="1127700"/>
          </a:xfrm>
          <a:prstGeom prst="roundRect">
            <a:avLst>
              <a:gd fmla="val 10000" name="adj"/>
            </a:avLst>
          </a:prstGeom>
          <a:solidFill>
            <a:schemeClr val="accent6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9" name="Google Shape;209;p10"/>
          <p:cNvSpPr txBox="1"/>
          <p:nvPr/>
        </p:nvSpPr>
        <p:spPr>
          <a:xfrm>
            <a:off x="3628169" y="3221689"/>
            <a:ext cx="2189100" cy="106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5875" lIns="15875" spcFirstLastPara="1" rIns="15875" wrap="square" tIns="158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s-MX" sz="12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Actividad </a:t>
            </a:r>
            <a:r>
              <a:rPr b="1" lang="es-MX" sz="1200">
                <a:latin typeface="Century Gothic"/>
                <a:ea typeface="Century Gothic"/>
                <a:cs typeface="Century Gothic"/>
                <a:sym typeface="Century Gothic"/>
              </a:rPr>
              <a:t>2- Realizar actividades que fortalezcan la convivencia (pintura, relatos, teatro)</a:t>
            </a:r>
            <a:endParaRPr b="1"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0" name="Google Shape;210;p10"/>
          <p:cNvSpPr/>
          <p:nvPr/>
        </p:nvSpPr>
        <p:spPr>
          <a:xfrm>
            <a:off x="5850331" y="3729961"/>
            <a:ext cx="902100" cy="45000"/>
          </a:xfrm>
          <a:custGeom>
            <a:rect b="b" l="l" r="r" t="t"/>
            <a:pathLst>
              <a:path extrusionOk="0" h="120000" w="120000">
                <a:moveTo>
                  <a:pt x="0" y="60000"/>
                </a:moveTo>
                <a:lnTo>
                  <a:pt x="120000" y="60000"/>
                </a:lnTo>
              </a:path>
            </a:pathLst>
          </a:custGeom>
          <a:noFill/>
          <a:ln cap="flat" cmpd="sng" w="12700">
            <a:solidFill>
              <a:srgbClr val="599BD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1" name="Google Shape;211;p10"/>
          <p:cNvSpPr txBox="1"/>
          <p:nvPr/>
        </p:nvSpPr>
        <p:spPr>
          <a:xfrm>
            <a:off x="6278817" y="3729909"/>
            <a:ext cx="45000" cy="4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12700" spcFirstLastPara="1" rIns="1270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2" name="Google Shape;212;p10"/>
          <p:cNvSpPr/>
          <p:nvPr/>
        </p:nvSpPr>
        <p:spPr>
          <a:xfrm>
            <a:off x="6752407" y="3188663"/>
            <a:ext cx="2255100" cy="1127700"/>
          </a:xfrm>
          <a:prstGeom prst="roundRect">
            <a:avLst>
              <a:gd fmla="val 10000" name="adj"/>
            </a:avLst>
          </a:prstGeom>
          <a:solidFill>
            <a:srgbClr val="599BD5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3" name="Google Shape;213;p10"/>
          <p:cNvSpPr txBox="1"/>
          <p:nvPr/>
        </p:nvSpPr>
        <p:spPr>
          <a:xfrm>
            <a:off x="6785433" y="3221689"/>
            <a:ext cx="2189100" cy="106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5875" lIns="15875" spcFirstLastPara="1" rIns="15875" wrap="square" tIns="158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lang="es-MX" sz="1200">
                <a:latin typeface="Century Gothic"/>
                <a:ea typeface="Century Gothic"/>
                <a:cs typeface="Century Gothic"/>
                <a:sym typeface="Century Gothic"/>
              </a:rPr>
              <a:t>Porcentaje de actividades que fortalezcan la convivencia realizadas</a:t>
            </a:r>
            <a:endParaRPr/>
          </a:p>
        </p:txBody>
      </p:sp>
      <p:sp>
        <p:nvSpPr>
          <p:cNvPr id="214" name="Google Shape;214;p10"/>
          <p:cNvSpPr txBox="1"/>
          <p:nvPr/>
        </p:nvSpPr>
        <p:spPr>
          <a:xfrm>
            <a:off x="3121553" y="5026642"/>
            <a:ext cx="45000" cy="4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12700" spcFirstLastPara="1" rIns="1270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9"/>
          <p:cNvPicPr preferRelativeResize="0"/>
          <p:nvPr/>
        </p:nvPicPr>
        <p:blipFill rotWithShape="1">
          <a:blip r:embed="rId3">
            <a:alphaModFix/>
          </a:blip>
          <a:srcRect b="37263" l="0" r="0" t="0"/>
          <a:stretch/>
        </p:blipFill>
        <p:spPr>
          <a:xfrm>
            <a:off x="0" y="-31750"/>
            <a:ext cx="12192000" cy="833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79163" y="6191250"/>
            <a:ext cx="833437" cy="503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9"/>
          <p:cNvPicPr preferRelativeResize="0"/>
          <p:nvPr/>
        </p:nvPicPr>
        <p:blipFill rotWithShape="1">
          <a:blip r:embed="rId5">
            <a:alphaModFix/>
          </a:blip>
          <a:srcRect b="52797" l="38151" r="37886" t="34995"/>
          <a:stretch/>
        </p:blipFill>
        <p:spPr>
          <a:xfrm>
            <a:off x="9136063" y="6175375"/>
            <a:ext cx="1814512" cy="519113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9"/>
          <p:cNvSpPr/>
          <p:nvPr/>
        </p:nvSpPr>
        <p:spPr>
          <a:xfrm>
            <a:off x="324955" y="945900"/>
            <a:ext cx="4818600" cy="5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s-MX" sz="2400" u="none" cap="none" strike="noStrike">
                <a:solidFill>
                  <a:srgbClr val="0A4C8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PLAN DE ACCIÓN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s://lh3.googleusercontent.com/nL_rLQKFpNFb98IXxxsvClTyEsjDzz4UhCIh-7tc_yr2am4p8ewhOL8kQwrMd1yOm5jQXUqHbP8cPhGvvVcXrTtiC5AvF8IzTI76lxoXiQgEAraH_J8JhirlHAwUPjKJnEvlmi1XtHU" id="223" name="Google Shape;223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242902" y="1196752"/>
            <a:ext cx="1562208" cy="6480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4" name="Google Shape;224;p9"/>
          <p:cNvGrpSpPr/>
          <p:nvPr/>
        </p:nvGrpSpPr>
        <p:grpSpPr>
          <a:xfrm>
            <a:off x="335350" y="1664997"/>
            <a:ext cx="6398083" cy="4356254"/>
            <a:chOff x="516" y="0"/>
            <a:chExt cx="5674575" cy="2467993"/>
          </a:xfrm>
        </p:grpSpPr>
        <p:sp>
          <p:nvSpPr>
            <p:cNvPr id="225" name="Google Shape;225;p9"/>
            <p:cNvSpPr/>
            <p:nvPr/>
          </p:nvSpPr>
          <p:spPr>
            <a:xfrm>
              <a:off x="525" y="469034"/>
              <a:ext cx="2768100" cy="489600"/>
            </a:xfrm>
            <a:prstGeom prst="rect">
              <a:avLst/>
            </a:prstGeom>
            <a:solidFill>
              <a:srgbClr val="4372C3"/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just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s-MX" sz="11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Concientizar sobre la inclusión de las personas adultas mayores mediante el decálogo de acciones a favor de la seguridad ciudadana de la Red conéctate por tu seguridad</a:t>
              </a:r>
              <a:endParaRPr/>
            </a:p>
          </p:txBody>
        </p:sp>
        <p:sp>
          <p:nvSpPr>
            <p:cNvPr id="226" name="Google Shape;226;p9"/>
            <p:cNvSpPr/>
            <p:nvPr/>
          </p:nvSpPr>
          <p:spPr>
            <a:xfrm>
              <a:off x="525" y="0"/>
              <a:ext cx="27681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9"/>
            <p:cNvSpPr txBox="1"/>
            <p:nvPr/>
          </p:nvSpPr>
          <p:spPr>
            <a:xfrm>
              <a:off x="516" y="1"/>
              <a:ext cx="2768100" cy="472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4450" lIns="66675" spcFirstLastPara="1" rIns="66675" wrap="square" tIns="444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500"/>
                <a:buFont typeface="Arial"/>
                <a:buNone/>
              </a:pPr>
              <a:r>
                <a:rPr b="0" i="0" lang="es-MX" sz="3500" u="none" cap="none" strike="noStrik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Objetivo 1</a:t>
              </a:r>
              <a:endParaRPr b="0" i="0" sz="3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8" name="Google Shape;228;p9"/>
            <p:cNvSpPr/>
            <p:nvPr/>
          </p:nvSpPr>
          <p:spPr>
            <a:xfrm>
              <a:off x="525" y="1181319"/>
              <a:ext cx="203400" cy="203400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9"/>
            <p:cNvSpPr/>
            <p:nvPr/>
          </p:nvSpPr>
          <p:spPr>
            <a:xfrm>
              <a:off x="194289" y="1045991"/>
              <a:ext cx="2574300" cy="47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9"/>
            <p:cNvSpPr txBox="1"/>
            <p:nvPr/>
          </p:nvSpPr>
          <p:spPr>
            <a:xfrm>
              <a:off x="194289" y="1045991"/>
              <a:ext cx="2574300" cy="47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9550" lIns="99550" spcFirstLastPara="1" rIns="99550" wrap="square" tIns="99550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b="1" lang="es-MX" sz="12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Actividad 1. Difundir el decálogo de acciones a favor de la seguridad ciudadana de la Red conéctate por tu seguridad.</a:t>
              </a:r>
              <a:endParaRPr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525" y="1655320"/>
              <a:ext cx="203400" cy="203400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rgbClr val="438FC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194289" y="1519992"/>
              <a:ext cx="2574300" cy="47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9"/>
            <p:cNvSpPr txBox="1"/>
            <p:nvPr/>
          </p:nvSpPr>
          <p:spPr>
            <a:xfrm>
              <a:off x="194289" y="1519992"/>
              <a:ext cx="2574300" cy="47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9550" lIns="99550" spcFirstLastPara="1" rIns="99550" wrap="square" tIns="995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MX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2</a:t>
              </a:r>
              <a:r>
                <a:rPr b="0" i="0" lang="es-MX" sz="1400" u="none" cap="none" strike="noStrik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1 de noviembre del 2020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9"/>
            <p:cNvSpPr/>
            <p:nvPr/>
          </p:nvSpPr>
          <p:spPr>
            <a:xfrm>
              <a:off x="525" y="2129321"/>
              <a:ext cx="203400" cy="203400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rgbClr val="43AEBD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9"/>
            <p:cNvSpPr/>
            <p:nvPr/>
          </p:nvSpPr>
          <p:spPr>
            <a:xfrm>
              <a:off x="194289" y="1993993"/>
              <a:ext cx="2574300" cy="47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9"/>
            <p:cNvSpPr txBox="1"/>
            <p:nvPr/>
          </p:nvSpPr>
          <p:spPr>
            <a:xfrm>
              <a:off x="194289" y="1993993"/>
              <a:ext cx="2574300" cy="47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9550" lIns="99550" spcFirstLastPara="1" rIns="99550" wrap="square" tIns="995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s-MX" sz="1400" u="none" cap="none" strike="noStrik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Ana Alicia Alonso García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9"/>
            <p:cNvSpPr/>
            <p:nvPr/>
          </p:nvSpPr>
          <p:spPr>
            <a:xfrm>
              <a:off x="2874506" y="469034"/>
              <a:ext cx="2800500" cy="530400"/>
            </a:xfrm>
            <a:prstGeom prst="rect">
              <a:avLst/>
            </a:prstGeom>
            <a:solidFill>
              <a:srgbClr val="44B78C"/>
            </a:solidFill>
            <a:ln cap="flat" cmpd="sng" w="12700">
              <a:solidFill>
                <a:srgbClr val="44B78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just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s-MX" sz="12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Generar sentido de vida en las personas de la tercera edad a través de actividades que fortalezcan la convivencia (pintura, relatos)</a:t>
              </a:r>
              <a:endParaRPr sz="1200"/>
            </a:p>
          </p:txBody>
        </p:sp>
        <p:sp>
          <p:nvSpPr>
            <p:cNvPr id="238" name="Google Shape;238;p9"/>
            <p:cNvSpPr/>
            <p:nvPr/>
          </p:nvSpPr>
          <p:spPr>
            <a:xfrm>
              <a:off x="2906984" y="0"/>
              <a:ext cx="27681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9"/>
            <p:cNvSpPr txBox="1"/>
            <p:nvPr/>
          </p:nvSpPr>
          <p:spPr>
            <a:xfrm>
              <a:off x="2906991" y="2"/>
              <a:ext cx="2768100" cy="472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4450" lIns="66675" spcFirstLastPara="1" rIns="66675" wrap="square" tIns="444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500"/>
                <a:buFont typeface="Arial"/>
                <a:buNone/>
              </a:pPr>
              <a:r>
                <a:rPr b="0" i="0" lang="es-MX" sz="3500" u="none" cap="none" strike="noStrik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Objetivo 2</a:t>
              </a:r>
              <a:endParaRPr b="0" i="0" sz="3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40" name="Google Shape;240;p9"/>
            <p:cNvSpPr/>
            <p:nvPr/>
          </p:nvSpPr>
          <p:spPr>
            <a:xfrm>
              <a:off x="2906984" y="1181319"/>
              <a:ext cx="203400" cy="203400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rgbClr val="42BBA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3100748" y="1045991"/>
              <a:ext cx="2574300" cy="47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9"/>
            <p:cNvSpPr txBox="1"/>
            <p:nvPr/>
          </p:nvSpPr>
          <p:spPr>
            <a:xfrm>
              <a:off x="3100748" y="1045991"/>
              <a:ext cx="2574300" cy="47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9550" lIns="99550" spcFirstLastPara="1" rIns="99550" wrap="square" tIns="99550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b="1" lang="es-MX" sz="12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Actividad 2- Realizar actividades que fortalezcan la convivencia (pintura, relatos, teatro)</a:t>
              </a:r>
              <a:endParaRPr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43" name="Google Shape;243;p9"/>
            <p:cNvSpPr/>
            <p:nvPr/>
          </p:nvSpPr>
          <p:spPr>
            <a:xfrm>
              <a:off x="2906984" y="1655320"/>
              <a:ext cx="203400" cy="203400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rgbClr val="44B78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9"/>
            <p:cNvSpPr/>
            <p:nvPr/>
          </p:nvSpPr>
          <p:spPr>
            <a:xfrm>
              <a:off x="3100748" y="1519992"/>
              <a:ext cx="2574300" cy="47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9"/>
            <p:cNvSpPr txBox="1"/>
            <p:nvPr/>
          </p:nvSpPr>
          <p:spPr>
            <a:xfrm>
              <a:off x="3100748" y="1519992"/>
              <a:ext cx="2574300" cy="47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9550" lIns="99550" spcFirstLastPara="1" rIns="99550" wrap="square" tIns="995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s-MX" sz="1400" u="none" cap="none" strike="noStrik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23 de noviembre </a:t>
              </a:r>
              <a:r>
                <a:rPr lang="es-MX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 diciembre del 2020</a:t>
              </a:r>
              <a:endPara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46" name="Google Shape;246;p9"/>
            <p:cNvSpPr/>
            <p:nvPr/>
          </p:nvSpPr>
          <p:spPr>
            <a:xfrm>
              <a:off x="2906984" y="2129321"/>
              <a:ext cx="203400" cy="203400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rgbClr val="44B56D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3100748" y="1993993"/>
              <a:ext cx="2574300" cy="47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9"/>
            <p:cNvSpPr txBox="1"/>
            <p:nvPr/>
          </p:nvSpPr>
          <p:spPr>
            <a:xfrm>
              <a:off x="3100748" y="1993993"/>
              <a:ext cx="2574300" cy="47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9550" lIns="99550" spcFirstLastPara="1" rIns="99550" wrap="square" tIns="995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s-MX" sz="1400" u="none" cap="none" strike="noStrik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Ana Alicia Alonso García </a:t>
              </a:r>
              <a:endPara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253;p11"/>
          <p:cNvPicPr preferRelativeResize="0"/>
          <p:nvPr/>
        </p:nvPicPr>
        <p:blipFill rotWithShape="1">
          <a:blip r:embed="rId3">
            <a:alphaModFix/>
          </a:blip>
          <a:srcRect b="37263" l="0" r="0" t="0"/>
          <a:stretch/>
        </p:blipFill>
        <p:spPr>
          <a:xfrm>
            <a:off x="0" y="-31750"/>
            <a:ext cx="12192000" cy="833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79163" y="6191250"/>
            <a:ext cx="833437" cy="503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11"/>
          <p:cNvPicPr preferRelativeResize="0"/>
          <p:nvPr/>
        </p:nvPicPr>
        <p:blipFill rotWithShape="1">
          <a:blip r:embed="rId5">
            <a:alphaModFix/>
          </a:blip>
          <a:srcRect b="52797" l="38151" r="37886" t="34995"/>
          <a:stretch/>
        </p:blipFill>
        <p:spPr>
          <a:xfrm>
            <a:off x="9136063" y="6175375"/>
            <a:ext cx="1814512" cy="519113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11"/>
          <p:cNvSpPr/>
          <p:nvPr/>
        </p:nvSpPr>
        <p:spPr>
          <a:xfrm>
            <a:off x="540552" y="945892"/>
            <a:ext cx="171713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s-MX" sz="2400" u="none" cap="none" strike="noStrike">
                <a:solidFill>
                  <a:srgbClr val="0A4C8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RECURSOS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7" name="Google Shape;257;p11"/>
          <p:cNvGrpSpPr/>
          <p:nvPr/>
        </p:nvGrpSpPr>
        <p:grpSpPr>
          <a:xfrm>
            <a:off x="623392" y="1844824"/>
            <a:ext cx="6169864" cy="4320480"/>
            <a:chOff x="721" y="283857"/>
            <a:chExt cx="5554343" cy="3936062"/>
          </a:xfrm>
        </p:grpSpPr>
        <p:sp>
          <p:nvSpPr>
            <p:cNvPr id="258" name="Google Shape;258;p11"/>
            <p:cNvSpPr/>
            <p:nvPr/>
          </p:nvSpPr>
          <p:spPr>
            <a:xfrm>
              <a:off x="926445" y="746719"/>
              <a:ext cx="1735732" cy="1157733"/>
            </a:xfrm>
            <a:prstGeom prst="rect">
              <a:avLst/>
            </a:prstGeom>
            <a:solidFill>
              <a:srgbClr val="CCD3EA">
                <a:alpha val="89411"/>
              </a:srgbClr>
            </a:solidFill>
            <a:ln cap="flat" cmpd="sng" w="12700">
              <a:solidFill>
                <a:srgbClr val="CCD3EA">
                  <a:alpha val="8941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11"/>
            <p:cNvSpPr txBox="1"/>
            <p:nvPr/>
          </p:nvSpPr>
          <p:spPr>
            <a:xfrm>
              <a:off x="1204162" y="746719"/>
              <a:ext cx="1458015" cy="11577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5125" lIns="0" spcFirstLastPara="1" rIns="135125" wrap="square" tIns="1351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b="0" i="0" lang="es-MX" sz="1900" u="none" cap="none" strike="noStrik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Recursos humanos: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b="1" i="0" lang="es-MX" sz="1900" u="none" cap="none" strike="noStrik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3 personas </a:t>
              </a:r>
              <a:endParaRPr b="1" i="0" sz="19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60" name="Google Shape;260;p11"/>
            <p:cNvSpPr/>
            <p:nvPr/>
          </p:nvSpPr>
          <p:spPr>
            <a:xfrm>
              <a:off x="926445" y="1904452"/>
              <a:ext cx="1735732" cy="1157733"/>
            </a:xfrm>
            <a:prstGeom prst="rect">
              <a:avLst/>
            </a:prstGeom>
            <a:solidFill>
              <a:srgbClr val="CBDAE8">
                <a:alpha val="89411"/>
              </a:srgbClr>
            </a:solidFill>
            <a:ln cap="flat" cmpd="sng" w="12700">
              <a:solidFill>
                <a:srgbClr val="CBDAE8">
                  <a:alpha val="8941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11"/>
            <p:cNvSpPr txBox="1"/>
            <p:nvPr/>
          </p:nvSpPr>
          <p:spPr>
            <a:xfrm>
              <a:off x="1080842" y="1904452"/>
              <a:ext cx="1581336" cy="8996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5125" lIns="0" spcFirstLastPara="1" rIns="135125" wrap="square" tIns="1351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s-MX" sz="1800" u="none" cap="none" strike="noStrik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Recursos financieros: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s-MX" sz="1800" u="none" cap="none" strike="noStrik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$ 0 </a:t>
              </a:r>
              <a:endPara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62" name="Google Shape;262;p11"/>
            <p:cNvSpPr/>
            <p:nvPr/>
          </p:nvSpPr>
          <p:spPr>
            <a:xfrm>
              <a:off x="926445" y="3062186"/>
              <a:ext cx="1735732" cy="1157733"/>
            </a:xfrm>
            <a:prstGeom prst="rect">
              <a:avLst/>
            </a:prstGeom>
            <a:solidFill>
              <a:srgbClr val="CBE0E7">
                <a:alpha val="89411"/>
              </a:srgbClr>
            </a:solidFill>
            <a:ln cap="flat" cmpd="sng" w="12700">
              <a:solidFill>
                <a:srgbClr val="CBE0E7">
                  <a:alpha val="8941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11"/>
            <p:cNvSpPr txBox="1"/>
            <p:nvPr/>
          </p:nvSpPr>
          <p:spPr>
            <a:xfrm>
              <a:off x="973086" y="2973499"/>
              <a:ext cx="1689092" cy="12464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5125" lIns="0" spcFirstLastPara="1" rIns="135125" wrap="square" tIns="1351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s-MX" sz="1600" u="none" cap="none" strike="noStrik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Recursos materiales:</a:t>
              </a:r>
              <a:endPara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s-MX" sz="16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Página</a:t>
              </a:r>
              <a:r>
                <a:rPr lang="es-MX" sz="16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de facebook</a:t>
              </a:r>
              <a:endParaRPr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s-MX" sz="16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Decálogo</a:t>
              </a:r>
              <a:endParaRPr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s-MX" sz="16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Impresiones </a:t>
              </a:r>
              <a:r>
                <a:rPr b="0" i="0" lang="es-MX" sz="1600" u="none" cap="none" strike="noStrik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</a:t>
              </a:r>
              <a:endPara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64" name="Google Shape;264;p11"/>
            <p:cNvSpPr/>
            <p:nvPr/>
          </p:nvSpPr>
          <p:spPr>
            <a:xfrm>
              <a:off x="721" y="283857"/>
              <a:ext cx="1157154" cy="1157154"/>
            </a:xfrm>
            <a:prstGeom prst="ellipse">
              <a:avLst/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11"/>
            <p:cNvSpPr txBox="1"/>
            <p:nvPr/>
          </p:nvSpPr>
          <p:spPr>
            <a:xfrm>
              <a:off x="170182" y="453318"/>
              <a:ext cx="818232" cy="8182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0" i="0" lang="es-MX" sz="13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Actividad 1</a:t>
              </a:r>
              <a:endParaRPr b="0" i="0" sz="13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66" name="Google Shape;266;p11"/>
            <p:cNvSpPr/>
            <p:nvPr/>
          </p:nvSpPr>
          <p:spPr>
            <a:xfrm>
              <a:off x="3819332" y="746719"/>
              <a:ext cx="1735732" cy="1157733"/>
            </a:xfrm>
            <a:prstGeom prst="rect">
              <a:avLst/>
            </a:prstGeom>
            <a:solidFill>
              <a:srgbClr val="CBE7E6">
                <a:alpha val="89411"/>
              </a:srgbClr>
            </a:solidFill>
            <a:ln cap="flat" cmpd="sng" w="12700">
              <a:solidFill>
                <a:srgbClr val="CBE7E6">
                  <a:alpha val="8941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11"/>
            <p:cNvSpPr txBox="1"/>
            <p:nvPr/>
          </p:nvSpPr>
          <p:spPr>
            <a:xfrm>
              <a:off x="4097049" y="874266"/>
              <a:ext cx="1458015" cy="8528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5125" lIns="0" spcFirstLastPara="1" rIns="135125" wrap="square" tIns="1351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b="0" i="0" lang="es-MX" sz="1900" u="none" cap="none" strike="noStrik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Recursos humanos: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b="1" i="0" lang="es-MX" sz="1900" u="none" cap="none" strike="noStrik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3 personas 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68" name="Google Shape;268;p11"/>
            <p:cNvSpPr/>
            <p:nvPr/>
          </p:nvSpPr>
          <p:spPr>
            <a:xfrm>
              <a:off x="3819332" y="1904452"/>
              <a:ext cx="1735732" cy="1157733"/>
            </a:xfrm>
            <a:prstGeom prst="rect">
              <a:avLst/>
            </a:prstGeom>
            <a:solidFill>
              <a:srgbClr val="CBE5DE">
                <a:alpha val="89411"/>
              </a:srgbClr>
            </a:solidFill>
            <a:ln cap="flat" cmpd="sng" w="12700">
              <a:solidFill>
                <a:srgbClr val="CBE5DE">
                  <a:alpha val="8941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11"/>
            <p:cNvSpPr txBox="1"/>
            <p:nvPr/>
          </p:nvSpPr>
          <p:spPr>
            <a:xfrm>
              <a:off x="4097049" y="1904452"/>
              <a:ext cx="1458015" cy="11577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5125" lIns="0" spcFirstLastPara="1" rIns="135125" wrap="square" tIns="1351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b="0" i="0" lang="es-MX" sz="1900" u="none" cap="none" strike="noStrik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Recursos financieros: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b="0" i="0" lang="es-MX" sz="1900" u="none" cap="none" strike="noStrik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$</a:t>
              </a:r>
              <a:r>
                <a:rPr lang="es-MX" sz="19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10</a:t>
              </a:r>
              <a:r>
                <a:rPr b="0" i="0" lang="es-MX" sz="1900" u="none" cap="none" strike="noStrik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0</a:t>
              </a:r>
              <a:endParaRPr b="0" i="0" sz="19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70" name="Google Shape;270;p11"/>
            <p:cNvSpPr/>
            <p:nvPr/>
          </p:nvSpPr>
          <p:spPr>
            <a:xfrm>
              <a:off x="3819332" y="3062186"/>
              <a:ext cx="1735732" cy="1157733"/>
            </a:xfrm>
            <a:prstGeom prst="rect">
              <a:avLst/>
            </a:prstGeom>
            <a:solidFill>
              <a:srgbClr val="CBE5D7">
                <a:alpha val="89411"/>
              </a:srgbClr>
            </a:solidFill>
            <a:ln cap="flat" cmpd="sng" w="12700">
              <a:solidFill>
                <a:srgbClr val="CBE5D7">
                  <a:alpha val="8941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11"/>
            <p:cNvSpPr txBox="1"/>
            <p:nvPr/>
          </p:nvSpPr>
          <p:spPr>
            <a:xfrm>
              <a:off x="3955004" y="2907898"/>
              <a:ext cx="1600060" cy="11152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5125" lIns="0" spcFirstLastPara="1" rIns="135125" wrap="square" tIns="1351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b="0" i="0" lang="es-MX" sz="1900" u="none" cap="none" strike="noStrik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Recursos materiales: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b="0" i="0" lang="es-MX" sz="1900" u="none" cap="none" strike="noStrik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Hojas</a:t>
              </a:r>
              <a:endParaRPr sz="1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b="0" i="0" lang="es-MX" sz="1900" u="none" cap="none" strike="noStrik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lapiceros</a:t>
              </a:r>
              <a:endParaRPr sz="1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lang="es-MX" sz="19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pintura</a:t>
              </a:r>
              <a:endParaRPr sz="1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72" name="Google Shape;272;p11"/>
            <p:cNvSpPr/>
            <p:nvPr/>
          </p:nvSpPr>
          <p:spPr>
            <a:xfrm>
              <a:off x="2893608" y="283857"/>
              <a:ext cx="1157154" cy="1157154"/>
            </a:xfrm>
            <a:prstGeom prst="ellipse">
              <a:avLst/>
            </a:prstGeom>
            <a:solidFill>
              <a:srgbClr val="44B78C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11"/>
            <p:cNvSpPr txBox="1"/>
            <p:nvPr/>
          </p:nvSpPr>
          <p:spPr>
            <a:xfrm>
              <a:off x="3063069" y="453318"/>
              <a:ext cx="818232" cy="8182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0" i="0" lang="es-MX" sz="13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Actividad 2</a:t>
              </a:r>
              <a:endParaRPr b="0" i="0" sz="13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pic>
        <p:nvPicPr>
          <p:cNvPr descr="https://lh3.googleusercontent.com/nL_rLQKFpNFb98IXxxsvClTyEsjDzz4UhCIh-7tc_yr2am4p8ewhOL8kQwrMd1yOm5jQXUqHbP8cPhGvvVcXrTtiC5AvF8IzTI76lxoXiQgEAraH_J8JhirlHAwUPjKJnEvlmi1XtHU" id="274" name="Google Shape;274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552384" y="1052736"/>
            <a:ext cx="2430101" cy="1008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Google Shape;279;p12"/>
          <p:cNvPicPr preferRelativeResize="0"/>
          <p:nvPr/>
        </p:nvPicPr>
        <p:blipFill rotWithShape="1">
          <a:blip r:embed="rId3">
            <a:alphaModFix/>
          </a:blip>
          <a:srcRect b="37263" l="0" r="0" t="0"/>
          <a:stretch/>
        </p:blipFill>
        <p:spPr>
          <a:xfrm>
            <a:off x="0" y="-31750"/>
            <a:ext cx="12192000" cy="833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79163" y="6191250"/>
            <a:ext cx="833437" cy="503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12"/>
          <p:cNvPicPr preferRelativeResize="0"/>
          <p:nvPr/>
        </p:nvPicPr>
        <p:blipFill rotWithShape="1">
          <a:blip r:embed="rId5">
            <a:alphaModFix/>
          </a:blip>
          <a:srcRect b="52797" l="38151" r="37886" t="34995"/>
          <a:stretch/>
        </p:blipFill>
        <p:spPr>
          <a:xfrm>
            <a:off x="9136063" y="6175375"/>
            <a:ext cx="1814512" cy="519113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12"/>
          <p:cNvSpPr/>
          <p:nvPr/>
        </p:nvSpPr>
        <p:spPr>
          <a:xfrm>
            <a:off x="183080" y="945892"/>
            <a:ext cx="2005677" cy="5749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s-MX" sz="2400" u="none" cap="none" strike="noStrike">
                <a:solidFill>
                  <a:srgbClr val="0A4C8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RESULTADOS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12"/>
          <p:cNvSpPr/>
          <p:nvPr/>
        </p:nvSpPr>
        <p:spPr>
          <a:xfrm>
            <a:off x="183080" y="1607611"/>
            <a:ext cx="7542449" cy="16004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s-MX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 Resultados cuantitativos (porcentaje) según indicadores.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s-MX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Fotografías del antes y el después.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s-MX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 Resultado “no esperado”</a:t>
            </a:r>
            <a:endParaRPr b="1" i="0" sz="2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https://lh3.googleusercontent.com/nL_rLQKFpNFb98IXxxsvClTyEsjDzz4UhCIh-7tc_yr2am4p8ewhOL8kQwrMd1yOm5jQXUqHbP8cPhGvvVcXrTtiC5AvF8IzTI76lxoXiQgEAraH_J8JhirlHAwUPjKJnEvlmi1XtHU" id="284" name="Google Shape;284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768408" y="1196751"/>
            <a:ext cx="2036702" cy="8449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"/>
          <p:cNvPicPr preferRelativeResize="0"/>
          <p:nvPr/>
        </p:nvPicPr>
        <p:blipFill rotWithShape="1">
          <a:blip r:embed="rId3">
            <a:alphaModFix/>
          </a:blip>
          <a:srcRect b="37263" l="0" r="0" t="0"/>
          <a:stretch/>
        </p:blipFill>
        <p:spPr>
          <a:xfrm>
            <a:off x="0" y="-31750"/>
            <a:ext cx="12192000" cy="833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79163" y="6191250"/>
            <a:ext cx="833437" cy="503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2"/>
          <p:cNvPicPr preferRelativeResize="0"/>
          <p:nvPr/>
        </p:nvPicPr>
        <p:blipFill rotWithShape="1">
          <a:blip r:embed="rId5">
            <a:alphaModFix/>
          </a:blip>
          <a:srcRect b="52797" l="38151" r="37886" t="34995"/>
          <a:stretch/>
        </p:blipFill>
        <p:spPr>
          <a:xfrm>
            <a:off x="9136063" y="6175375"/>
            <a:ext cx="1814512" cy="519113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"/>
          <p:cNvSpPr txBox="1"/>
          <p:nvPr/>
        </p:nvSpPr>
        <p:spPr>
          <a:xfrm>
            <a:off x="10179063" y="945892"/>
            <a:ext cx="1800200" cy="338514"/>
          </a:xfrm>
          <a:prstGeom prst="rect">
            <a:avLst/>
          </a:prstGeom>
          <a:noFill/>
          <a:ln cap="flat" cmpd="sng" w="12700">
            <a:solidFill>
              <a:schemeClr val="dk1"/>
            </a:solidFill>
            <a:prstDash val="dashDot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8" name="Google Shape;98;p2"/>
          <p:cNvSpPr/>
          <p:nvPr/>
        </p:nvSpPr>
        <p:spPr>
          <a:xfrm>
            <a:off x="2180079" y="2259959"/>
            <a:ext cx="7143300" cy="5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s-MX" sz="2400" u="none" cap="none" strike="noStrike">
                <a:solidFill>
                  <a:srgbClr val="0A4C8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ANA ALICIA ALONSO GARCIA </a:t>
            </a:r>
            <a:endParaRPr b="1" i="0" sz="2400" u="none" cap="none" strike="noStrike">
              <a:solidFill>
                <a:srgbClr val="0A4C8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https://lh3.googleusercontent.com/nL_rLQKFpNFb98IXxxsvClTyEsjDzz4UhCIh-7tc_yr2am4p8ewhOL8kQwrMd1yOm5jQXUqHbP8cPhGvvVcXrTtiC5AvF8IzTI76lxoXiQgEAraH_J8JhirlHAwUPjKJnEvlmi1XtHU" id="99" name="Google Shape;99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128448" y="836712"/>
            <a:ext cx="1872208" cy="776674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"/>
          <p:cNvSpPr txBox="1"/>
          <p:nvPr/>
        </p:nvSpPr>
        <p:spPr>
          <a:xfrm>
            <a:off x="1436875" y="3246600"/>
            <a:ext cx="8893200" cy="18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latin typeface="Century Gothic"/>
                <a:ea typeface="Century Gothic"/>
                <a:cs typeface="Century Gothic"/>
                <a:sym typeface="Century Gothic"/>
              </a:rPr>
              <a:t>Estudiante del tercer semestre de la ing. en Desarrollo comunitario en la Universidad Superior </a:t>
            </a:r>
            <a:r>
              <a:rPr lang="es-MX" sz="1800">
                <a:latin typeface="Century Gothic"/>
                <a:ea typeface="Century Gothic"/>
                <a:cs typeface="Century Gothic"/>
                <a:sym typeface="Century Gothic"/>
              </a:rPr>
              <a:t>Tecnológico</a:t>
            </a:r>
            <a:r>
              <a:rPr lang="es-MX" sz="1800">
                <a:latin typeface="Century Gothic"/>
                <a:ea typeface="Century Gothic"/>
                <a:cs typeface="Century Gothic"/>
                <a:sym typeface="Century Gothic"/>
              </a:rPr>
              <a:t> de </a:t>
            </a:r>
            <a:r>
              <a:rPr lang="es-MX" sz="1800">
                <a:latin typeface="Century Gothic"/>
                <a:ea typeface="Century Gothic"/>
                <a:cs typeface="Century Gothic"/>
                <a:sym typeface="Century Gothic"/>
              </a:rPr>
              <a:t>Pátzcuaro. Líder juvenil que ha realizado voluntariado comunitario en Pátzcuaro, específicamente en mejorar el medio ambiente de la colonia Vista del Lago. Tiene gusto por la literatura  romántica.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5"/>
          <p:cNvPicPr preferRelativeResize="0"/>
          <p:nvPr/>
        </p:nvPicPr>
        <p:blipFill rotWithShape="1">
          <a:blip r:embed="rId3">
            <a:alphaModFix/>
          </a:blip>
          <a:srcRect b="52797" l="38151" r="37886" t="34995"/>
          <a:stretch/>
        </p:blipFill>
        <p:spPr>
          <a:xfrm>
            <a:off x="9288463" y="6175375"/>
            <a:ext cx="1814510" cy="519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5"/>
          <p:cNvPicPr preferRelativeResize="0"/>
          <p:nvPr/>
        </p:nvPicPr>
        <p:blipFill rotWithShape="1">
          <a:blip r:embed="rId4">
            <a:alphaModFix/>
          </a:blip>
          <a:srcRect b="0" l="1443" r="4235" t="4049"/>
          <a:stretch/>
        </p:blipFill>
        <p:spPr>
          <a:xfrm>
            <a:off x="32300" y="1284400"/>
            <a:ext cx="9583723" cy="5483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5"/>
          <p:cNvPicPr preferRelativeResize="0"/>
          <p:nvPr/>
        </p:nvPicPr>
        <p:blipFill rotWithShape="1">
          <a:blip r:embed="rId5">
            <a:alphaModFix/>
          </a:blip>
          <a:srcRect b="37263" l="0" r="0" t="0"/>
          <a:stretch/>
        </p:blipFill>
        <p:spPr>
          <a:xfrm>
            <a:off x="0" y="-31750"/>
            <a:ext cx="12192000" cy="833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079163" y="6191250"/>
            <a:ext cx="833437" cy="503238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5"/>
          <p:cNvSpPr txBox="1"/>
          <p:nvPr/>
        </p:nvSpPr>
        <p:spPr>
          <a:xfrm>
            <a:off x="10179063" y="945892"/>
            <a:ext cx="1800200" cy="338514"/>
          </a:xfrm>
          <a:prstGeom prst="rect">
            <a:avLst/>
          </a:prstGeom>
          <a:noFill/>
          <a:ln cap="flat" cmpd="sng" w="12700">
            <a:solidFill>
              <a:schemeClr val="dk1"/>
            </a:solidFill>
            <a:prstDash val="dashDot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0" name="Google Shape;110;p5"/>
          <p:cNvSpPr/>
          <p:nvPr/>
        </p:nvSpPr>
        <p:spPr>
          <a:xfrm>
            <a:off x="114300" y="945900"/>
            <a:ext cx="4335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s-MX" sz="2400" u="none" cap="none" strike="noStrike">
                <a:solidFill>
                  <a:srgbClr val="0A4C8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ANÁLISIS DEL PROBLEMA</a:t>
            </a:r>
            <a:endParaRPr b="1" i="0" sz="2400" u="none" cap="none" strike="noStrike">
              <a:solidFill>
                <a:srgbClr val="0A4C8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https://lh3.googleusercontent.com/nL_rLQKFpNFb98IXxxsvClTyEsjDzz4UhCIh-7tc_yr2am4p8ewhOL8kQwrMd1yOm5jQXUqHbP8cPhGvvVcXrTtiC5AvF8IzTI76lxoXiQgEAraH_J8JhirlHAwUPjKJnEvlmi1XtHU" id="111" name="Google Shape;111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854279" y="836712"/>
            <a:ext cx="2337721" cy="9697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g96f7b79043_0_91"/>
          <p:cNvPicPr preferRelativeResize="0"/>
          <p:nvPr/>
        </p:nvPicPr>
        <p:blipFill rotWithShape="1">
          <a:blip r:embed="rId3">
            <a:alphaModFix/>
          </a:blip>
          <a:srcRect b="37264" l="0" r="0" t="0"/>
          <a:stretch/>
        </p:blipFill>
        <p:spPr>
          <a:xfrm>
            <a:off x="0" y="-31750"/>
            <a:ext cx="12191999" cy="833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g96f7b79043_0_9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79163" y="6191250"/>
            <a:ext cx="833437" cy="503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g96f7b79043_0_91"/>
          <p:cNvPicPr preferRelativeResize="0"/>
          <p:nvPr/>
        </p:nvPicPr>
        <p:blipFill rotWithShape="1">
          <a:blip r:embed="rId5">
            <a:alphaModFix/>
          </a:blip>
          <a:srcRect b="52796" l="38151" r="37886" t="34996"/>
          <a:stretch/>
        </p:blipFill>
        <p:spPr>
          <a:xfrm>
            <a:off x="9136063" y="6175375"/>
            <a:ext cx="1814510" cy="519113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g96f7b79043_0_91"/>
          <p:cNvSpPr/>
          <p:nvPr/>
        </p:nvSpPr>
        <p:spPr>
          <a:xfrm>
            <a:off x="305325" y="1229775"/>
            <a:ext cx="7374900" cy="30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s-MX" sz="2400" u="none" cap="none" strike="noStrike">
                <a:solidFill>
                  <a:srgbClr val="0A4C8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PLANTEAMIENTO DEL PROBLEMA</a:t>
            </a:r>
            <a:endParaRPr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MX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Exclusión en la participación comunitaria de las personas adultas mayores que interactúan en las calles de Codallos y Ramos de Pátzcuaro Michoacán, lo cual es causado por la pérdida del sentido de vida ocasionada por la vejez, así mismo el abandono y falta de concientización sobre la inclusión de las personas adultas mayores lo que genera población en situación de calle, poca calidad de vida y poca participación en la comunidad, ocasionando un</a:t>
            </a:r>
            <a:r>
              <a:rPr lang="es-MX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abuso a sus derechos humanos. 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https://lh3.googleusercontent.com/nL_rLQKFpNFb98IXxxsvClTyEsjDzz4UhCIh-7tc_yr2am4p8ewhOL8kQwrMd1yOm5jQXUqHbP8cPhGvvVcXrTtiC5AvF8IzTI76lxoXiQgEAraH_J8JhirlHAwUPjKJnEvlmi1XtHU" id="120" name="Google Shape;120;g96f7b79043_0_9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552384" y="1052736"/>
            <a:ext cx="2430101" cy="1008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3"/>
          <p:cNvPicPr preferRelativeResize="0"/>
          <p:nvPr/>
        </p:nvPicPr>
        <p:blipFill rotWithShape="1">
          <a:blip r:embed="rId3">
            <a:alphaModFix/>
          </a:blip>
          <a:srcRect b="37263" l="0" r="0" t="0"/>
          <a:stretch/>
        </p:blipFill>
        <p:spPr>
          <a:xfrm>
            <a:off x="0" y="-31750"/>
            <a:ext cx="12192000" cy="833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79163" y="6191250"/>
            <a:ext cx="833437" cy="503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3"/>
          <p:cNvPicPr preferRelativeResize="0"/>
          <p:nvPr/>
        </p:nvPicPr>
        <p:blipFill rotWithShape="1">
          <a:blip r:embed="rId5">
            <a:alphaModFix/>
          </a:blip>
          <a:srcRect b="52797" l="38151" r="37886" t="34995"/>
          <a:stretch/>
        </p:blipFill>
        <p:spPr>
          <a:xfrm>
            <a:off x="9136063" y="6175375"/>
            <a:ext cx="1814512" cy="519113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3"/>
          <p:cNvSpPr/>
          <p:nvPr/>
        </p:nvSpPr>
        <p:spPr>
          <a:xfrm>
            <a:off x="260824" y="1032700"/>
            <a:ext cx="7203327" cy="9694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s-MX" sz="2400" u="none" cap="none" strike="noStrike">
                <a:solidFill>
                  <a:srgbClr val="0A4C8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JUSTIFICACIÓN Y FUNDAMENTACIÓN</a:t>
            </a:r>
            <a:endParaRPr/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3"/>
          <p:cNvSpPr/>
          <p:nvPr/>
        </p:nvSpPr>
        <p:spPr>
          <a:xfrm>
            <a:off x="260824" y="1761874"/>
            <a:ext cx="9219552" cy="1015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s-MX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Delimitación Geográfica: </a:t>
            </a:r>
            <a:r>
              <a:rPr i="0" lang="es-MX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calle Ramos, con calle Benito Mendoza y Codallos.</a:t>
            </a:r>
            <a:endParaRPr i="0" sz="18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https://lh3.googleusercontent.com/nL_rLQKFpNFb98IXxxsvClTyEsjDzz4UhCIh-7tc_yr2am4p8ewhOL8kQwrMd1yOm5jQXUqHbP8cPhGvvVcXrTtiC5AvF8IzTI76lxoXiQgEAraH_J8JhirlHAwUPjKJnEvlmi1XtHU" id="130" name="Google Shape;130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480376" y="980728"/>
            <a:ext cx="2423592" cy="1005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3"/>
          <p:cNvPicPr preferRelativeResize="0"/>
          <p:nvPr/>
        </p:nvPicPr>
        <p:blipFill rotWithShape="1">
          <a:blip r:embed="rId7">
            <a:alphaModFix/>
          </a:blip>
          <a:srcRect b="17688" l="41318" r="16067" t="10454"/>
          <a:stretch/>
        </p:blipFill>
        <p:spPr>
          <a:xfrm>
            <a:off x="4367808" y="2924944"/>
            <a:ext cx="3721728" cy="3528392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3"/>
          <p:cNvSpPr txBox="1"/>
          <p:nvPr/>
        </p:nvSpPr>
        <p:spPr>
          <a:xfrm>
            <a:off x="8904312" y="4149080"/>
            <a:ext cx="151216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Benito Mendoza </a:t>
            </a:r>
            <a:endParaRPr b="1" i="0" sz="18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33" name="Google Shape;133;p3"/>
          <p:cNvCxnSpPr/>
          <p:nvPr/>
        </p:nvCxnSpPr>
        <p:spPr>
          <a:xfrm flipH="1" rot="10800000">
            <a:off x="7608168" y="4365184"/>
            <a:ext cx="1152000" cy="720000"/>
          </a:xfrm>
          <a:prstGeom prst="bentConnector3">
            <a:avLst>
              <a:gd fmla="val 50006" name="adj1"/>
            </a:avLst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sp>
        <p:nvSpPr>
          <p:cNvPr id="134" name="Google Shape;134;p3"/>
          <p:cNvSpPr txBox="1"/>
          <p:nvPr/>
        </p:nvSpPr>
        <p:spPr>
          <a:xfrm>
            <a:off x="2469649" y="2780925"/>
            <a:ext cx="1394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Codallos</a:t>
            </a:r>
            <a:r>
              <a:rPr i="0" lang="es-MX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i="0" sz="18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35" name="Google Shape;135;p3"/>
          <p:cNvCxnSpPr>
            <a:endCxn id="134" idx="3"/>
          </p:cNvCxnSpPr>
          <p:nvPr/>
        </p:nvCxnSpPr>
        <p:spPr>
          <a:xfrm rot="10800000">
            <a:off x="3863749" y="2934825"/>
            <a:ext cx="1584300" cy="422100"/>
          </a:xfrm>
          <a:prstGeom prst="bentConnector3">
            <a:avLst>
              <a:gd fmla="val 50000" name="adj1"/>
            </a:avLst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med" w="med" type="stealth"/>
            <a:tailEnd len="med" w="med" type="stealth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sp>
        <p:nvSpPr>
          <p:cNvPr id="136" name="Google Shape;136;p3"/>
          <p:cNvSpPr txBox="1"/>
          <p:nvPr/>
        </p:nvSpPr>
        <p:spPr>
          <a:xfrm>
            <a:off x="9048328" y="2996952"/>
            <a:ext cx="122413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Ramos</a:t>
            </a:r>
            <a:r>
              <a:rPr i="0" lang="es-MX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i="0" sz="18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37" name="Google Shape;137;p3"/>
          <p:cNvCxnSpPr>
            <a:endCxn id="136" idx="1"/>
          </p:cNvCxnSpPr>
          <p:nvPr/>
        </p:nvCxnSpPr>
        <p:spPr>
          <a:xfrm flipH="1" rot="10800000">
            <a:off x="7320028" y="3150840"/>
            <a:ext cx="1728300" cy="638100"/>
          </a:xfrm>
          <a:prstGeom prst="bentConnector3">
            <a:avLst>
              <a:gd fmla="val 50003" name="adj1"/>
            </a:avLst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med" w="med" type="stealth"/>
            <a:tailEnd len="med" w="med" type="stealth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4"/>
          <p:cNvPicPr preferRelativeResize="0"/>
          <p:nvPr/>
        </p:nvPicPr>
        <p:blipFill rotWithShape="1">
          <a:blip r:embed="rId3">
            <a:alphaModFix/>
          </a:blip>
          <a:srcRect b="37263" l="0" r="0" t="0"/>
          <a:stretch/>
        </p:blipFill>
        <p:spPr>
          <a:xfrm>
            <a:off x="0" y="-31750"/>
            <a:ext cx="12192000" cy="833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79163" y="6191250"/>
            <a:ext cx="833437" cy="503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4"/>
          <p:cNvPicPr preferRelativeResize="0"/>
          <p:nvPr/>
        </p:nvPicPr>
        <p:blipFill rotWithShape="1">
          <a:blip r:embed="rId5">
            <a:alphaModFix/>
          </a:blip>
          <a:srcRect b="52797" l="38151" r="37886" t="34995"/>
          <a:stretch/>
        </p:blipFill>
        <p:spPr>
          <a:xfrm>
            <a:off x="9136063" y="6175375"/>
            <a:ext cx="1814512" cy="519113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4"/>
          <p:cNvSpPr/>
          <p:nvPr/>
        </p:nvSpPr>
        <p:spPr>
          <a:xfrm>
            <a:off x="5591944" y="2204864"/>
            <a:ext cx="5616624" cy="38317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-MX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Marcha Exploratoria: </a:t>
            </a:r>
            <a:endParaRPr b="1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MX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Desde siempre se ha visto que las personas de las tercera edad, acuden a las calles Codallos y Ramos de Pátzcuaro Michoacán a comercializar, sin embargo en este </a:t>
            </a:r>
            <a:r>
              <a:rPr lang="es-MX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periodo</a:t>
            </a:r>
            <a:r>
              <a:rPr lang="es-MX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pandemia por la COVID 19, su situación económica, así como la exclusión que viven se han visto agravadas.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6" name="Google Shape;146;p4"/>
          <p:cNvSpPr/>
          <p:nvPr/>
        </p:nvSpPr>
        <p:spPr>
          <a:xfrm>
            <a:off x="260825" y="1032700"/>
            <a:ext cx="5889000" cy="5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s-MX" sz="2400" u="none" cap="none" strike="noStrike">
                <a:solidFill>
                  <a:srgbClr val="0A4C8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JUSTIFICACIÓN Y FUNDAMENTACIÓN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s://lh3.googleusercontent.com/nL_rLQKFpNFb98IXxxsvClTyEsjDzz4UhCIh-7tc_yr2am4p8ewhOL8kQwrMd1yOm5jQXUqHbP8cPhGvvVcXrTtiC5AvF8IzTI76lxoXiQgEAraH_J8JhirlHAwUPjKJnEvlmi1XtHU" id="147" name="Google Shape;147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840416" y="980728"/>
            <a:ext cx="2063552" cy="8560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hatsApp Image 2020-10-01 at 2.42.39 PM.jpeg" id="148" name="Google Shape;148;p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07368" y="2492896"/>
            <a:ext cx="2088232" cy="19168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hatsApp Image 2020-10-01 at 2.42.31 PM (2).jpeg" id="149" name="Google Shape;149;p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35360" y="4481736"/>
            <a:ext cx="2232248" cy="18722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hatsApp Image 2020-10-01 at 2.42.31 PM (1).jpeg" id="150" name="Google Shape;150;p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855640" y="2420888"/>
            <a:ext cx="2537520" cy="20162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hatsApp Image 2020-10-01 at 2.17.25 PM.jpeg" id="151" name="Google Shape;151;p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3071664" y="4509120"/>
            <a:ext cx="2160240" cy="18208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6"/>
          <p:cNvPicPr preferRelativeResize="0"/>
          <p:nvPr/>
        </p:nvPicPr>
        <p:blipFill rotWithShape="1">
          <a:blip r:embed="rId3">
            <a:alphaModFix/>
          </a:blip>
          <a:srcRect b="37263" l="0" r="0" t="0"/>
          <a:stretch/>
        </p:blipFill>
        <p:spPr>
          <a:xfrm>
            <a:off x="0" y="-31750"/>
            <a:ext cx="12192000" cy="833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79163" y="6191250"/>
            <a:ext cx="833437" cy="503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6"/>
          <p:cNvPicPr preferRelativeResize="0"/>
          <p:nvPr/>
        </p:nvPicPr>
        <p:blipFill rotWithShape="1">
          <a:blip r:embed="rId5">
            <a:alphaModFix/>
          </a:blip>
          <a:srcRect b="52797" l="38151" r="37886" t="34995"/>
          <a:stretch/>
        </p:blipFill>
        <p:spPr>
          <a:xfrm>
            <a:off x="9136063" y="6175375"/>
            <a:ext cx="1814512" cy="519113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6"/>
          <p:cNvSpPr/>
          <p:nvPr/>
        </p:nvSpPr>
        <p:spPr>
          <a:xfrm>
            <a:off x="193500" y="1032700"/>
            <a:ext cx="3366000" cy="5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s-MX" sz="2400" u="none" cap="none" strike="noStrike">
                <a:solidFill>
                  <a:srgbClr val="0A4C8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OBJETIVO GENERAL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s://lh3.googleusercontent.com/nL_rLQKFpNFb98IXxxsvClTyEsjDzz4UhCIh-7tc_yr2am4p8ewhOL8kQwrMd1yOm5jQXUqHbP8cPhGvvVcXrTtiC5AvF8IzTI76lxoXiQgEAraH_J8JhirlHAwUPjKJnEvlmi1XtHU" id="160" name="Google Shape;160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827532" y="1124744"/>
            <a:ext cx="2076435" cy="861396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6"/>
          <p:cNvSpPr/>
          <p:nvPr/>
        </p:nvSpPr>
        <p:spPr>
          <a:xfrm>
            <a:off x="492950" y="2567703"/>
            <a:ext cx="10081200" cy="86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latin typeface="Century Gothic"/>
                <a:ea typeface="Century Gothic"/>
                <a:cs typeface="Century Gothic"/>
                <a:sym typeface="Century Gothic"/>
              </a:rPr>
              <a:t>Incluir a las personas adultas mayores en la participación comunitaria </a:t>
            </a:r>
            <a:r>
              <a:rPr lang="es-MX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</a:t>
            </a:r>
            <a:r>
              <a:rPr lang="es-MX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 Pátzcuaro Michoacán</a:t>
            </a:r>
            <a:r>
              <a:rPr lang="es-MX" sz="1800">
                <a:latin typeface="Century Gothic"/>
                <a:ea typeface="Century Gothic"/>
                <a:cs typeface="Century Gothic"/>
                <a:sym typeface="Century Gothic"/>
              </a:rPr>
              <a:t> a través de actividades que ayuden a disminuir al abuso de sus derechos.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7"/>
          <p:cNvPicPr preferRelativeResize="0"/>
          <p:nvPr/>
        </p:nvPicPr>
        <p:blipFill rotWithShape="1">
          <a:blip r:embed="rId3">
            <a:alphaModFix/>
          </a:blip>
          <a:srcRect b="37263" l="0" r="0" t="0"/>
          <a:stretch/>
        </p:blipFill>
        <p:spPr>
          <a:xfrm>
            <a:off x="0" y="-31750"/>
            <a:ext cx="12192000" cy="833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79163" y="6191250"/>
            <a:ext cx="833437" cy="503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7"/>
          <p:cNvPicPr preferRelativeResize="0"/>
          <p:nvPr/>
        </p:nvPicPr>
        <p:blipFill rotWithShape="1">
          <a:blip r:embed="rId5">
            <a:alphaModFix/>
          </a:blip>
          <a:srcRect b="52797" l="38151" r="37886" t="34995"/>
          <a:stretch/>
        </p:blipFill>
        <p:spPr>
          <a:xfrm>
            <a:off x="9136063" y="6175375"/>
            <a:ext cx="1814512" cy="519113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7"/>
          <p:cNvSpPr/>
          <p:nvPr/>
        </p:nvSpPr>
        <p:spPr>
          <a:xfrm>
            <a:off x="193500" y="971060"/>
            <a:ext cx="3738524" cy="5749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s-MX" sz="2400" u="none" cap="none" strike="noStrike">
                <a:solidFill>
                  <a:srgbClr val="0A4C8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OBJETIVOS ESPECÍFICOS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7"/>
          <p:cNvSpPr/>
          <p:nvPr/>
        </p:nvSpPr>
        <p:spPr>
          <a:xfrm>
            <a:off x="193505" y="1545961"/>
            <a:ext cx="9331500" cy="11182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s-MX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i="0" sz="20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3429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1" name="Google Shape;171;p7"/>
          <p:cNvSpPr/>
          <p:nvPr/>
        </p:nvSpPr>
        <p:spPr>
          <a:xfrm>
            <a:off x="447308" y="2374225"/>
            <a:ext cx="8376600" cy="3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1430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entury Gothic"/>
              <a:buChar char="•"/>
            </a:pPr>
            <a:r>
              <a:rPr lang="es-MX" sz="1800">
                <a:latin typeface="Century Gothic"/>
                <a:ea typeface="Century Gothic"/>
                <a:cs typeface="Century Gothic"/>
                <a:sym typeface="Century Gothic"/>
              </a:rPr>
              <a:t>Concientizar sobre la inclusión de las personas adultas mayores mediante el decálogo de acciones a favor de la seguridad ciudadana de la Red conéctate por tu seguridad.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1430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Char char="•"/>
            </a:pPr>
            <a:r>
              <a:rPr lang="es-MX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Generar sentido de vida en las personas de la tercera edad a través de actividades que fortalezcan la convivencia (pintura, relatos)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https://lh3.googleusercontent.com/nL_rLQKFpNFb98IXxxsvClTyEsjDzz4UhCIh-7tc_yr2am4p8ewhOL8kQwrMd1yOm5jQXUqHbP8cPhGvvVcXrTtiC5AvF8IzTI76lxoXiQgEAraH_J8JhirlHAwUPjKJnEvlmi1XtHU" id="172" name="Google Shape;172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552384" y="1052736"/>
            <a:ext cx="2430101" cy="1008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8"/>
          <p:cNvPicPr preferRelativeResize="0"/>
          <p:nvPr/>
        </p:nvPicPr>
        <p:blipFill rotWithShape="1">
          <a:blip r:embed="rId3">
            <a:alphaModFix/>
          </a:blip>
          <a:srcRect b="37263" l="0" r="0" t="0"/>
          <a:stretch/>
        </p:blipFill>
        <p:spPr>
          <a:xfrm>
            <a:off x="0" y="-31750"/>
            <a:ext cx="12192000" cy="833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79163" y="6191250"/>
            <a:ext cx="833437" cy="503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8"/>
          <p:cNvPicPr preferRelativeResize="0"/>
          <p:nvPr/>
        </p:nvPicPr>
        <p:blipFill rotWithShape="1">
          <a:blip r:embed="rId5">
            <a:alphaModFix/>
          </a:blip>
          <a:srcRect b="52797" l="38151" r="37886" t="34995"/>
          <a:stretch/>
        </p:blipFill>
        <p:spPr>
          <a:xfrm>
            <a:off x="9136063" y="6175375"/>
            <a:ext cx="1814512" cy="519113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8"/>
          <p:cNvSpPr/>
          <p:nvPr/>
        </p:nvSpPr>
        <p:spPr>
          <a:xfrm>
            <a:off x="183076" y="945900"/>
            <a:ext cx="6600300" cy="5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s-MX" sz="2400" u="none" cap="none" strike="noStrike">
                <a:solidFill>
                  <a:srgbClr val="0A4C8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DESTINATARIOS O POBLACIÓN OBJETIVO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8"/>
          <p:cNvSpPr/>
          <p:nvPr/>
        </p:nvSpPr>
        <p:spPr>
          <a:xfrm>
            <a:off x="598802" y="2288227"/>
            <a:ext cx="9225300" cy="24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302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entury Gothic"/>
              <a:buChar char="•"/>
            </a:pPr>
            <a:r>
              <a:rPr lang="es-MX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30 habitantes de </a:t>
            </a:r>
            <a:r>
              <a:rPr lang="es-MX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zona centro de Pátzcuaro Michoacán</a:t>
            </a:r>
            <a:endParaRPr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i="0" lang="es-MX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</a:t>
            </a:r>
            <a:endParaRPr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https://lh3.googleusercontent.com/nL_rLQKFpNFb98IXxxsvClTyEsjDzz4UhCIh-7tc_yr2am4p8ewhOL8kQwrMd1yOm5jQXUqHbP8cPhGvvVcXrTtiC5AvF8IzTI76lxoXiQgEAraH_J8JhirlHAwUPjKJnEvlmi1XtHU" id="182" name="Google Shape;182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552384" y="1052736"/>
            <a:ext cx="2430101" cy="1008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2020-02-21T14:08:45Z</dcterms:created>
  <dc:creator>NAIBI LEON</dc:creator>
</cp:coreProperties>
</file>