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iTZvxXIHAMBmMVslVDTG4M6FjJ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5.xml"/><Relationship Id="rId22" Type="http://schemas.openxmlformats.org/officeDocument/2006/relationships/font" Target="fonts/CenturyGothic-italic.fntdata"/><Relationship Id="rId10" Type="http://schemas.openxmlformats.org/officeDocument/2006/relationships/slide" Target="slides/slide4.xml"/><Relationship Id="rId21" Type="http://schemas.openxmlformats.org/officeDocument/2006/relationships/font" Target="fonts/CenturyGothic-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bb1b40f4b_0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g9bb1b40f4b_0_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bb1b40f4b_0_3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g9bb1b40f4b_0_3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9bb1b40f4b_0_5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9bb1b40f4b_0_5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96f7b79043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bb1b40f4b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9bb1b40f4b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bb1b40f4b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9bb1b40f4b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8" name="Shape 68"/>
        <p:cNvGrpSpPr/>
        <p:nvPr/>
      </p:nvGrpSpPr>
      <p:grpSpPr>
        <a:xfrm>
          <a:off x="0" y="0"/>
          <a:ext cx="0" cy="0"/>
          <a:chOff x="0" y="0"/>
          <a:chExt cx="0" cy="0"/>
        </a:xfrm>
      </p:grpSpPr>
      <p:sp>
        <p:nvSpPr>
          <p:cNvPr id="69" name="Google Shape;6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80" name="Shape 80"/>
        <p:cNvGrpSpPr/>
        <p:nvPr/>
      </p:nvGrpSpPr>
      <p:grpSpPr>
        <a:xfrm>
          <a:off x="0" y="0"/>
          <a:ext cx="0" cy="0"/>
          <a:chOff x="0" y="0"/>
          <a:chExt cx="0" cy="0"/>
        </a:xfrm>
      </p:grpSpPr>
      <p:sp>
        <p:nvSpPr>
          <p:cNvPr id="81" name="Google Shape;81;g9bb1b40f4b_0_11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g9bb1b40f4b_0_11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g9bb1b40f4b_0_1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9bb1b40f4b_0_1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g9bb1b40f4b_0_1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86" name="Shape 86"/>
        <p:cNvGrpSpPr/>
        <p:nvPr/>
      </p:nvGrpSpPr>
      <p:grpSpPr>
        <a:xfrm>
          <a:off x="0" y="0"/>
          <a:ext cx="0" cy="0"/>
          <a:chOff x="0" y="0"/>
          <a:chExt cx="0" cy="0"/>
        </a:xfrm>
      </p:grpSpPr>
      <p:sp>
        <p:nvSpPr>
          <p:cNvPr id="87" name="Google Shape;87;g9bb1b40f4b_0_1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8" name="Google Shape;88;g9bb1b40f4b_0_1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g9bb1b40f4b_0_1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9bb1b40f4b_0_1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9bb1b40f4b_0_1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92" name="Shape 92"/>
        <p:cNvGrpSpPr/>
        <p:nvPr/>
      </p:nvGrpSpPr>
      <p:grpSpPr>
        <a:xfrm>
          <a:off x="0" y="0"/>
          <a:ext cx="0" cy="0"/>
          <a:chOff x="0" y="0"/>
          <a:chExt cx="0" cy="0"/>
        </a:xfrm>
      </p:grpSpPr>
      <p:sp>
        <p:nvSpPr>
          <p:cNvPr id="93" name="Google Shape;93;g9bb1b40f4b_0_12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4" name="Google Shape;94;g9bb1b40f4b_0_12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5" name="Google Shape;95;g9bb1b40f4b_0_1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9bb1b40f4b_0_1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9bb1b40f4b_0_1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98" name="Shape 98"/>
        <p:cNvGrpSpPr/>
        <p:nvPr/>
      </p:nvGrpSpPr>
      <p:grpSpPr>
        <a:xfrm>
          <a:off x="0" y="0"/>
          <a:ext cx="0" cy="0"/>
          <a:chOff x="0" y="0"/>
          <a:chExt cx="0" cy="0"/>
        </a:xfrm>
      </p:grpSpPr>
      <p:sp>
        <p:nvSpPr>
          <p:cNvPr id="99" name="Google Shape;99;g9bb1b40f4b_0_1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0" name="Google Shape;100;g9bb1b40f4b_0_13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g9bb1b40f4b_0_13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g9bb1b40f4b_0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9bb1b40f4b_0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9bb1b40f4b_0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05" name="Shape 105"/>
        <p:cNvGrpSpPr/>
        <p:nvPr/>
      </p:nvGrpSpPr>
      <p:grpSpPr>
        <a:xfrm>
          <a:off x="0" y="0"/>
          <a:ext cx="0" cy="0"/>
          <a:chOff x="0" y="0"/>
          <a:chExt cx="0" cy="0"/>
        </a:xfrm>
      </p:grpSpPr>
      <p:sp>
        <p:nvSpPr>
          <p:cNvPr id="106" name="Google Shape;106;g9bb1b40f4b_0_14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7" name="Google Shape;107;g9bb1b40f4b_0_14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8" name="Google Shape;108;g9bb1b40f4b_0_14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g9bb1b40f4b_0_14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0" name="Google Shape;110;g9bb1b40f4b_0_14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g9bb1b40f4b_0_1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9bb1b40f4b_0_1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9bb1b40f4b_0_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14" name="Shape 114"/>
        <p:cNvGrpSpPr/>
        <p:nvPr/>
      </p:nvGrpSpPr>
      <p:grpSpPr>
        <a:xfrm>
          <a:off x="0" y="0"/>
          <a:ext cx="0" cy="0"/>
          <a:chOff x="0" y="0"/>
          <a:chExt cx="0" cy="0"/>
        </a:xfrm>
      </p:grpSpPr>
      <p:sp>
        <p:nvSpPr>
          <p:cNvPr id="115" name="Google Shape;115;g9bb1b40f4b_0_1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6" name="Google Shape;116;g9bb1b40f4b_0_14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9bb1b40f4b_0_14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9bb1b40f4b_0_1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19" name="Shape 119"/>
        <p:cNvGrpSpPr/>
        <p:nvPr/>
      </p:nvGrpSpPr>
      <p:grpSpPr>
        <a:xfrm>
          <a:off x="0" y="0"/>
          <a:ext cx="0" cy="0"/>
          <a:chOff x="0" y="0"/>
          <a:chExt cx="0" cy="0"/>
        </a:xfrm>
      </p:grpSpPr>
      <p:sp>
        <p:nvSpPr>
          <p:cNvPr id="120" name="Google Shape;120;g9bb1b40f4b_0_1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9bb1b40f4b_0_1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9bb1b40f4b_0_1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23" name="Shape 123"/>
        <p:cNvGrpSpPr/>
        <p:nvPr/>
      </p:nvGrpSpPr>
      <p:grpSpPr>
        <a:xfrm>
          <a:off x="0" y="0"/>
          <a:ext cx="0" cy="0"/>
          <a:chOff x="0" y="0"/>
          <a:chExt cx="0" cy="0"/>
        </a:xfrm>
      </p:grpSpPr>
      <p:sp>
        <p:nvSpPr>
          <p:cNvPr id="124" name="Google Shape;124;g9bb1b40f4b_0_15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5" name="Google Shape;125;g9bb1b40f4b_0_15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6" name="Google Shape;126;g9bb1b40f4b_0_15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g9bb1b40f4b_0_15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9bb1b40f4b_0_15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9bb1b40f4b_0_1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30" name="Shape 130"/>
        <p:cNvGrpSpPr/>
        <p:nvPr/>
      </p:nvGrpSpPr>
      <p:grpSpPr>
        <a:xfrm>
          <a:off x="0" y="0"/>
          <a:ext cx="0" cy="0"/>
          <a:chOff x="0" y="0"/>
          <a:chExt cx="0" cy="0"/>
        </a:xfrm>
      </p:grpSpPr>
      <p:sp>
        <p:nvSpPr>
          <p:cNvPr id="131" name="Google Shape;131;g9bb1b40f4b_0_16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2" name="Google Shape;132;g9bb1b40f4b_0_165"/>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3" name="Google Shape;133;g9bb1b40f4b_0_16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4" name="Google Shape;134;g9bb1b40f4b_0_16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9bb1b40f4b_0_16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9bb1b40f4b_0_16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7" name="Shape 17"/>
        <p:cNvGrpSpPr/>
        <p:nvPr/>
      </p:nvGrpSpPr>
      <p:grpSpPr>
        <a:xfrm>
          <a:off x="0" y="0"/>
          <a:ext cx="0" cy="0"/>
          <a:chOff x="0" y="0"/>
          <a:chExt cx="0" cy="0"/>
        </a:xfrm>
      </p:grpSpPr>
      <p:sp>
        <p:nvSpPr>
          <p:cNvPr id="18" name="Google Shape;1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7" name="Shape 137"/>
        <p:cNvGrpSpPr/>
        <p:nvPr/>
      </p:nvGrpSpPr>
      <p:grpSpPr>
        <a:xfrm>
          <a:off x="0" y="0"/>
          <a:ext cx="0" cy="0"/>
          <a:chOff x="0" y="0"/>
          <a:chExt cx="0" cy="0"/>
        </a:xfrm>
      </p:grpSpPr>
      <p:sp>
        <p:nvSpPr>
          <p:cNvPr id="138" name="Google Shape;138;g9bb1b40f4b_0_17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9" name="Google Shape;139;g9bb1b40f4b_0_17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g9bb1b40f4b_0_17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9bb1b40f4b_0_17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9bb1b40f4b_0_17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43" name="Shape 143"/>
        <p:cNvGrpSpPr/>
        <p:nvPr/>
      </p:nvGrpSpPr>
      <p:grpSpPr>
        <a:xfrm>
          <a:off x="0" y="0"/>
          <a:ext cx="0" cy="0"/>
          <a:chOff x="0" y="0"/>
          <a:chExt cx="0" cy="0"/>
        </a:xfrm>
      </p:grpSpPr>
      <p:sp>
        <p:nvSpPr>
          <p:cNvPr id="144" name="Google Shape;144;g9bb1b40f4b_0_17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5" name="Google Shape;145;g9bb1b40f4b_0_17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g9bb1b40f4b_0_1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9bb1b40f4b_0_1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9bb1b40f4b_0_17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3" name="Shape 23"/>
        <p:cNvGrpSpPr/>
        <p:nvPr/>
      </p:nvGrpSpPr>
      <p:grpSpPr>
        <a:xfrm>
          <a:off x="0" y="0"/>
          <a:ext cx="0" cy="0"/>
          <a:chOff x="0" y="0"/>
          <a:chExt cx="0" cy="0"/>
        </a:xfrm>
      </p:grpSpPr>
      <p:sp>
        <p:nvSpPr>
          <p:cNvPr id="24" name="Google Shape;2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0" name="Shape 30"/>
        <p:cNvGrpSpPr/>
        <p:nvPr/>
      </p:nvGrpSpPr>
      <p:grpSpPr>
        <a:xfrm>
          <a:off x="0" y="0"/>
          <a:ext cx="0" cy="0"/>
          <a:chOff x="0" y="0"/>
          <a:chExt cx="0" cy="0"/>
        </a:xfrm>
      </p:grpSpPr>
      <p:sp>
        <p:nvSpPr>
          <p:cNvPr id="31" name="Google Shape;3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9" name="Shape 39"/>
        <p:cNvGrpSpPr/>
        <p:nvPr/>
      </p:nvGrpSpPr>
      <p:grpSpPr>
        <a:xfrm>
          <a:off x="0" y="0"/>
          <a:ext cx="0" cy="0"/>
          <a:chOff x="0" y="0"/>
          <a:chExt cx="0" cy="0"/>
        </a:xfrm>
      </p:grpSpPr>
      <p:sp>
        <p:nvSpPr>
          <p:cNvPr id="40" name="Google Shape;4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4" name="Shape 44"/>
        <p:cNvGrpSpPr/>
        <p:nvPr/>
      </p:nvGrpSpPr>
      <p:grpSpPr>
        <a:xfrm>
          <a:off x="0" y="0"/>
          <a:ext cx="0" cy="0"/>
          <a:chOff x="0" y="0"/>
          <a:chExt cx="0" cy="0"/>
        </a:xfrm>
      </p:grpSpPr>
      <p:sp>
        <p:nvSpPr>
          <p:cNvPr id="45" name="Google Shape;4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8" name="Shape 48"/>
        <p:cNvGrpSpPr/>
        <p:nvPr/>
      </p:nvGrpSpPr>
      <p:grpSpPr>
        <a:xfrm>
          <a:off x="0" y="0"/>
          <a:ext cx="0" cy="0"/>
          <a:chOff x="0" y="0"/>
          <a:chExt cx="0" cy="0"/>
        </a:xfrm>
      </p:grpSpPr>
      <p:sp>
        <p:nvSpPr>
          <p:cNvPr id="49" name="Google Shape;4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0" name="Google Shape;5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5" name="Shape 55"/>
        <p:cNvGrpSpPr/>
        <p:nvPr/>
      </p:nvGrpSpPr>
      <p:grpSpPr>
        <a:xfrm>
          <a:off x="0" y="0"/>
          <a:ext cx="0" cy="0"/>
          <a:chOff x="0" y="0"/>
          <a:chExt cx="0" cy="0"/>
        </a:xfrm>
      </p:grpSpPr>
      <p:sp>
        <p:nvSpPr>
          <p:cNvPr id="56" name="Google Shape;5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7" name="Google Shape;57;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8" name="Google Shape;5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2" name="Shape 62"/>
        <p:cNvGrpSpPr/>
        <p:nvPr/>
      </p:nvGrpSpPr>
      <p:grpSpPr>
        <a:xfrm>
          <a:off x="0" y="0"/>
          <a:ext cx="0" cy="0"/>
          <a:chOff x="0" y="0"/>
          <a:chExt cx="0" cy="0"/>
        </a:xfrm>
      </p:grpSpPr>
      <p:sp>
        <p:nvSpPr>
          <p:cNvPr id="63" name="Google Shape;6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 name="Google Shape;6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g9bb1b40f4b_0_1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6" name="Google Shape;76;g9bb1b40f4b_0_1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g9bb1b40f4b_0_10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g9bb1b40f4b_0_1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9" name="Google Shape;79;g9bb1b40f4b_0_1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4" name="Google Shape;154;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5" name="Google Shape;155;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6" name="Google Shape;156;p1"/>
          <p:cNvSpPr/>
          <p:nvPr/>
        </p:nvSpPr>
        <p:spPr>
          <a:xfrm>
            <a:off x="3106302" y="4186350"/>
            <a:ext cx="6584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“LA CONDUCTA DE UNO, DEPENDE EL DESTINO DE TODOS”</a:t>
            </a:r>
            <a:endParaRPr b="1" i="0" sz="2400" u="none" cap="none" strike="noStrike">
              <a:solidFill>
                <a:srgbClr val="0A4C86"/>
              </a:solidFill>
              <a:latin typeface="Century Gothic"/>
              <a:ea typeface="Century Gothic"/>
              <a:cs typeface="Century Gothic"/>
              <a:sym typeface="Century Gothic"/>
            </a:endParaRPr>
          </a:p>
        </p:txBody>
      </p:sp>
      <p:pic>
        <p:nvPicPr>
          <p:cNvPr id="157" name="Google Shape;157;p1"/>
          <p:cNvPicPr preferRelativeResize="0"/>
          <p:nvPr/>
        </p:nvPicPr>
        <p:blipFill rotWithShape="1">
          <a:blip r:embed="rId6">
            <a:alphaModFix/>
          </a:blip>
          <a:srcRect b="0" l="0" r="0" t="0"/>
          <a:stretch/>
        </p:blipFill>
        <p:spPr>
          <a:xfrm>
            <a:off x="3820989" y="2187374"/>
            <a:ext cx="4363674" cy="18102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9bb1b40f4b_0_268"/>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246" name="Google Shape;246;g9bb1b40f4b_0_268"/>
          <p:cNvPicPr preferRelativeResize="0"/>
          <p:nvPr/>
        </p:nvPicPr>
        <p:blipFill rotWithShape="1">
          <a:blip r:embed="rId4">
            <a:alphaModFix/>
          </a:blip>
          <a:srcRect b="0" l="0" r="0" t="0"/>
          <a:stretch/>
        </p:blipFill>
        <p:spPr>
          <a:xfrm>
            <a:off x="10687788" y="5818550"/>
            <a:ext cx="833437" cy="503238"/>
          </a:xfrm>
          <a:prstGeom prst="rect">
            <a:avLst/>
          </a:prstGeom>
          <a:noFill/>
          <a:ln>
            <a:noFill/>
          </a:ln>
        </p:spPr>
      </p:pic>
      <p:pic>
        <p:nvPicPr>
          <p:cNvPr id="247" name="Google Shape;247;g9bb1b40f4b_0_268"/>
          <p:cNvPicPr preferRelativeResize="0"/>
          <p:nvPr/>
        </p:nvPicPr>
        <p:blipFill rotWithShape="1">
          <a:blip r:embed="rId5">
            <a:alphaModFix/>
          </a:blip>
          <a:srcRect b="52796" l="38151" r="37886" t="34995"/>
          <a:stretch/>
        </p:blipFill>
        <p:spPr>
          <a:xfrm>
            <a:off x="9136063" y="6175375"/>
            <a:ext cx="1814510" cy="519113"/>
          </a:xfrm>
          <a:prstGeom prst="rect">
            <a:avLst/>
          </a:prstGeom>
          <a:noFill/>
          <a:ln>
            <a:noFill/>
          </a:ln>
        </p:spPr>
      </p:pic>
      <p:sp>
        <p:nvSpPr>
          <p:cNvPr id="248" name="Google Shape;248;g9bb1b40f4b_0_268"/>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sp>
        <p:nvSpPr>
          <p:cNvPr id="249" name="Google Shape;249;g9bb1b40f4b_0_268"/>
          <p:cNvSpPr/>
          <p:nvPr/>
        </p:nvSpPr>
        <p:spPr>
          <a:xfrm>
            <a:off x="8991699" y="2477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9bb1b40f4b_0_268"/>
          <p:cNvSpPr/>
          <p:nvPr/>
        </p:nvSpPr>
        <p:spPr>
          <a:xfrm>
            <a:off x="9711675" y="31609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1200"/>
              <a:buFont typeface="Arial"/>
              <a:buNone/>
            </a:pPr>
            <a:r>
              <a:rPr b="1" i="0" lang="es-MX" sz="1200" u="none" cap="none" strike="noStrike">
                <a:solidFill>
                  <a:schemeClr val="dk1"/>
                </a:solidFill>
                <a:latin typeface="Century Gothic"/>
                <a:ea typeface="Century Gothic"/>
                <a:cs typeface="Century Gothic"/>
                <a:sym typeface="Century Gothic"/>
              </a:rPr>
              <a:t>Meta: 2 conferencias viruales</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dk1"/>
              </a:buClr>
              <a:buSzPts val="1200"/>
              <a:buFont typeface="Arial"/>
              <a:buNone/>
            </a:pPr>
            <a:r>
              <a:rPr b="1" i="0" lang="es-MX" sz="1200" u="none" cap="none" strike="noStrike">
                <a:solidFill>
                  <a:schemeClr val="dk1"/>
                </a:solidFill>
                <a:latin typeface="Century Gothic"/>
                <a:ea typeface="Century Gothic"/>
                <a:cs typeface="Century Gothic"/>
                <a:sym typeface="Century Gothic"/>
              </a:rPr>
              <a:t>Frecuencia: </a:t>
            </a:r>
            <a:r>
              <a:rPr b="1" i="0" lang="es-MX" sz="1200" u="none" cap="none" strike="noStrike">
                <a:solidFill>
                  <a:srgbClr val="000000"/>
                </a:solidFill>
                <a:latin typeface="Century Gothic"/>
                <a:ea typeface="Century Gothic"/>
                <a:cs typeface="Century Gothic"/>
                <a:sym typeface="Century Gothic"/>
              </a:rPr>
              <a:t> 2 semanas</a:t>
            </a:r>
            <a:endParaRPr b="1" i="0" sz="1200" u="none" cap="none" strike="noStrike">
              <a:solidFill>
                <a:srgbClr val="000000"/>
              </a:solidFill>
              <a:latin typeface="Century Gothic"/>
              <a:ea typeface="Century Gothic"/>
              <a:cs typeface="Century Gothic"/>
              <a:sym typeface="Century Gothic"/>
            </a:endParaRPr>
          </a:p>
        </p:txBody>
      </p:sp>
      <p:sp>
        <p:nvSpPr>
          <p:cNvPr id="251" name="Google Shape;251;g9bb1b40f4b_0_268"/>
          <p:cNvSpPr/>
          <p:nvPr/>
        </p:nvSpPr>
        <p:spPr>
          <a:xfrm>
            <a:off x="9711675" y="19087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3 flyers y carteles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1 semana</a:t>
            </a:r>
            <a:endParaRPr b="1" i="0" sz="1200" u="none" cap="none" strike="noStrike">
              <a:solidFill>
                <a:srgbClr val="000000"/>
              </a:solidFill>
              <a:latin typeface="Century Gothic"/>
              <a:ea typeface="Century Gothic"/>
              <a:cs typeface="Century Gothic"/>
              <a:sym typeface="Century Gothic"/>
            </a:endParaRPr>
          </a:p>
        </p:txBody>
      </p:sp>
      <p:sp>
        <p:nvSpPr>
          <p:cNvPr id="252" name="Google Shape;252;g9bb1b40f4b_0_268"/>
          <p:cNvSpPr/>
          <p:nvPr/>
        </p:nvSpPr>
        <p:spPr>
          <a:xfrm>
            <a:off x="8991699" y="37731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3" name="Google Shape;253;g9bb1b40f4b_0_268"/>
          <p:cNvPicPr preferRelativeResize="0"/>
          <p:nvPr/>
        </p:nvPicPr>
        <p:blipFill rotWithShape="1">
          <a:blip r:embed="rId6">
            <a:alphaModFix/>
          </a:blip>
          <a:srcRect b="0" l="0" r="0" t="0"/>
          <a:stretch/>
        </p:blipFill>
        <p:spPr>
          <a:xfrm>
            <a:off x="9708201" y="869712"/>
            <a:ext cx="2204400" cy="914475"/>
          </a:xfrm>
          <a:prstGeom prst="rect">
            <a:avLst/>
          </a:prstGeom>
          <a:noFill/>
          <a:ln>
            <a:noFill/>
          </a:ln>
        </p:spPr>
      </p:pic>
      <p:grpSp>
        <p:nvGrpSpPr>
          <p:cNvPr id="254" name="Google Shape;254;g9bb1b40f4b_0_268"/>
          <p:cNvGrpSpPr/>
          <p:nvPr/>
        </p:nvGrpSpPr>
        <p:grpSpPr>
          <a:xfrm>
            <a:off x="437878" y="1891930"/>
            <a:ext cx="8569629" cy="3179712"/>
            <a:chOff x="6153" y="394658"/>
            <a:chExt cx="8569629" cy="3179712"/>
          </a:xfrm>
        </p:grpSpPr>
        <p:sp>
          <p:nvSpPr>
            <p:cNvPr id="255" name="Google Shape;255;g9bb1b40f4b_0_268"/>
            <p:cNvSpPr/>
            <p:nvPr/>
          </p:nvSpPr>
          <p:spPr>
            <a:xfrm>
              <a:off x="6153" y="394658"/>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56" name="Google Shape;256;g9bb1b40f4b_0_268"/>
            <p:cNvSpPr txBox="1"/>
            <p:nvPr/>
          </p:nvSpPr>
          <p:spPr>
            <a:xfrm>
              <a:off x="39179"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1. Concientizar al mayor número de personas de la comunidad sobre las medidas de sanidad a través de la difusión de información</a:t>
              </a:r>
              <a:endParaRPr b="0" i="0" sz="1200" u="none" cap="none" strike="noStrike">
                <a:solidFill>
                  <a:srgbClr val="000000"/>
                </a:solidFill>
                <a:latin typeface="Century Gothic"/>
                <a:ea typeface="Century Gothic"/>
                <a:cs typeface="Century Gothic"/>
                <a:sym typeface="Century Gothic"/>
              </a:endParaRPr>
            </a:p>
          </p:txBody>
        </p:sp>
        <p:sp>
          <p:nvSpPr>
            <p:cNvPr id="257" name="Google Shape;257;g9bb1b40f4b_0_268"/>
            <p:cNvSpPr/>
            <p:nvPr/>
          </p:nvSpPr>
          <p:spPr>
            <a:xfrm>
              <a:off x="2261342" y="935955"/>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58" name="Google Shape;258;g9bb1b40f4b_0_268"/>
            <p:cNvSpPr txBox="1"/>
            <p:nvPr/>
          </p:nvSpPr>
          <p:spPr>
            <a:xfrm>
              <a:off x="2689828" y="935903"/>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59" name="Google Shape;259;g9bb1b40f4b_0_268"/>
            <p:cNvSpPr/>
            <p:nvPr/>
          </p:nvSpPr>
          <p:spPr>
            <a:xfrm>
              <a:off x="3163418" y="394658"/>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60" name="Google Shape;260;g9bb1b40f4b_0_268"/>
            <p:cNvSpPr txBox="1"/>
            <p:nvPr/>
          </p:nvSpPr>
          <p:spPr>
            <a:xfrm>
              <a:off x="3196444"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1. Hacer flyers y carteles informativos y difundirlos en la comunidad y redes sociales.</a:t>
              </a:r>
              <a:endParaRPr b="1" i="0" sz="1200" u="none" cap="none" strike="noStrike">
                <a:solidFill>
                  <a:srgbClr val="000000"/>
                </a:solidFill>
                <a:latin typeface="Century Gothic"/>
                <a:ea typeface="Century Gothic"/>
                <a:cs typeface="Century Gothic"/>
                <a:sym typeface="Century Gothic"/>
              </a:endParaRPr>
            </a:p>
          </p:txBody>
        </p:sp>
        <p:sp>
          <p:nvSpPr>
            <p:cNvPr id="261" name="Google Shape;261;g9bb1b40f4b_0_268"/>
            <p:cNvSpPr/>
            <p:nvPr/>
          </p:nvSpPr>
          <p:spPr>
            <a:xfrm>
              <a:off x="5418606" y="935955"/>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62" name="Google Shape;262;g9bb1b40f4b_0_268"/>
            <p:cNvSpPr txBox="1"/>
            <p:nvPr/>
          </p:nvSpPr>
          <p:spPr>
            <a:xfrm>
              <a:off x="5847092" y="935903"/>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63" name="Google Shape;263;g9bb1b40f4b_0_268"/>
            <p:cNvSpPr/>
            <p:nvPr/>
          </p:nvSpPr>
          <p:spPr>
            <a:xfrm>
              <a:off x="6320682" y="394658"/>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64" name="Google Shape;264;g9bb1b40f4b_0_268"/>
            <p:cNvSpPr txBox="1"/>
            <p:nvPr/>
          </p:nvSpPr>
          <p:spPr>
            <a:xfrm>
              <a:off x="6353708" y="427684"/>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 de flyers y carteles  realizados para informar a la comunidad sobre las medidas de sanidad</a:t>
              </a:r>
              <a:endParaRPr b="1" i="0" sz="1200" u="none" cap="none" strike="noStrike">
                <a:solidFill>
                  <a:srgbClr val="000000"/>
                </a:solidFill>
                <a:latin typeface="Century Gothic"/>
                <a:ea typeface="Century Gothic"/>
                <a:cs typeface="Century Gothic"/>
                <a:sym typeface="Century Gothic"/>
              </a:endParaRPr>
            </a:p>
          </p:txBody>
        </p:sp>
        <p:sp>
          <p:nvSpPr>
            <p:cNvPr id="265" name="Google Shape;265;g9bb1b40f4b_0_268"/>
            <p:cNvSpPr/>
            <p:nvPr/>
          </p:nvSpPr>
          <p:spPr>
            <a:xfrm>
              <a:off x="6153" y="1691391"/>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66" name="Google Shape;266;g9bb1b40f4b_0_268"/>
            <p:cNvSpPr txBox="1"/>
            <p:nvPr/>
          </p:nvSpPr>
          <p:spPr>
            <a:xfrm>
              <a:off x="39179" y="1724417"/>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2. Impulsar los nuevos hábitos de higiene mediante conferencias virtuales donde participe la autoridad sanitaria de la comunidad. </a:t>
              </a:r>
              <a:endParaRPr b="0"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67" name="Google Shape;267;g9bb1b40f4b_0_268"/>
            <p:cNvSpPr/>
            <p:nvPr/>
          </p:nvSpPr>
          <p:spPr>
            <a:xfrm>
              <a:off x="2261342" y="2232689"/>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68" name="Google Shape;268;g9bb1b40f4b_0_268"/>
            <p:cNvSpPr txBox="1"/>
            <p:nvPr/>
          </p:nvSpPr>
          <p:spPr>
            <a:xfrm>
              <a:off x="2689828" y="2232637"/>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69" name="Google Shape;269;g9bb1b40f4b_0_268"/>
            <p:cNvSpPr/>
            <p:nvPr/>
          </p:nvSpPr>
          <p:spPr>
            <a:xfrm>
              <a:off x="3163418" y="1691391"/>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70" name="Google Shape;270;g9bb1b40f4b_0_268"/>
            <p:cNvSpPr txBox="1"/>
            <p:nvPr/>
          </p:nvSpPr>
          <p:spPr>
            <a:xfrm>
              <a:off x="3196444" y="1724417"/>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2. </a:t>
              </a:r>
              <a:r>
                <a:rPr b="1" i="0" lang="es-MX" sz="1200" u="none" cap="none" strike="noStrike">
                  <a:solidFill>
                    <a:schemeClr val="dk1"/>
                  </a:solidFill>
                  <a:latin typeface="Century Gothic"/>
                  <a:ea typeface="Century Gothic"/>
                  <a:cs typeface="Century Gothic"/>
                  <a:sym typeface="Century Gothic"/>
                </a:rPr>
                <a:t>Conferencias virtuales  donde se invita a la autoridad para hablar sobre los nuevos hábitos de higiene</a:t>
              </a:r>
              <a:endParaRPr b="0" i="0" sz="1400" u="none" cap="none" strike="noStrike">
                <a:solidFill>
                  <a:srgbClr val="000000"/>
                </a:solidFill>
                <a:latin typeface="Arial"/>
                <a:ea typeface="Arial"/>
                <a:cs typeface="Arial"/>
                <a:sym typeface="Arial"/>
              </a:endParaRPr>
            </a:p>
          </p:txBody>
        </p:sp>
        <p:sp>
          <p:nvSpPr>
            <p:cNvPr id="271" name="Google Shape;271;g9bb1b40f4b_0_268"/>
            <p:cNvSpPr/>
            <p:nvPr/>
          </p:nvSpPr>
          <p:spPr>
            <a:xfrm>
              <a:off x="5418606" y="2232689"/>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72" name="Google Shape;272;g9bb1b40f4b_0_268"/>
            <p:cNvSpPr txBox="1"/>
            <p:nvPr/>
          </p:nvSpPr>
          <p:spPr>
            <a:xfrm>
              <a:off x="5847092" y="2232637"/>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73" name="Google Shape;273;g9bb1b40f4b_0_268"/>
            <p:cNvSpPr/>
            <p:nvPr/>
          </p:nvSpPr>
          <p:spPr>
            <a:xfrm>
              <a:off x="6320682" y="1691391"/>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74" name="Google Shape;274;g9bb1b40f4b_0_268"/>
            <p:cNvSpPr txBox="1"/>
            <p:nvPr/>
          </p:nvSpPr>
          <p:spPr>
            <a:xfrm>
              <a:off x="6353708" y="1724417"/>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chemeClr val="dk1"/>
                </a:buClr>
                <a:buSzPts val="1200"/>
                <a:buFont typeface="Arial"/>
                <a:buNone/>
              </a:pPr>
              <a:r>
                <a:rPr b="1" i="0" lang="es-MX" sz="1200" u="none" cap="none" strike="noStrike">
                  <a:solidFill>
                    <a:schemeClr val="dk1"/>
                  </a:solidFill>
                  <a:latin typeface="Century Gothic"/>
                  <a:ea typeface="Century Gothic"/>
                  <a:cs typeface="Century Gothic"/>
                  <a:sym typeface="Century Gothic"/>
                </a:rPr>
                <a:t>Porcentaje de conferencias virtuales donde se invita a la autoridad para hablar sobre los nuevos hábitos de higiene</a:t>
              </a:r>
              <a:endParaRPr b="1" i="0" sz="1200" u="none" cap="none" strike="noStrike">
                <a:solidFill>
                  <a:srgbClr val="000000"/>
                </a:solidFill>
                <a:latin typeface="Century Gothic"/>
                <a:ea typeface="Century Gothic"/>
                <a:cs typeface="Century Gothic"/>
                <a:sym typeface="Century Gothic"/>
              </a:endParaRPr>
            </a:p>
          </p:txBody>
        </p:sp>
        <p:sp>
          <p:nvSpPr>
            <p:cNvPr id="275" name="Google Shape;275;g9bb1b40f4b_0_268"/>
            <p:cNvSpPr txBox="1"/>
            <p:nvPr/>
          </p:nvSpPr>
          <p:spPr>
            <a:xfrm>
              <a:off x="2689828" y="3529370"/>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76" name="Google Shape;276;g9bb1b40f4b_0_268"/>
            <p:cNvSpPr txBox="1"/>
            <p:nvPr/>
          </p:nvSpPr>
          <p:spPr>
            <a:xfrm>
              <a:off x="5847092" y="3529370"/>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g9bb1b40f4b_0_388"/>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282" name="Google Shape;282;g9bb1b40f4b_0_38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83" name="Google Shape;283;g9bb1b40f4b_0_388"/>
          <p:cNvPicPr preferRelativeResize="0"/>
          <p:nvPr/>
        </p:nvPicPr>
        <p:blipFill rotWithShape="1">
          <a:blip r:embed="rId5">
            <a:alphaModFix/>
          </a:blip>
          <a:srcRect b="52796" l="38151" r="37884" t="34995"/>
          <a:stretch/>
        </p:blipFill>
        <p:spPr>
          <a:xfrm>
            <a:off x="9136063" y="6175375"/>
            <a:ext cx="1814510" cy="519113"/>
          </a:xfrm>
          <a:prstGeom prst="rect">
            <a:avLst/>
          </a:prstGeom>
          <a:noFill/>
          <a:ln>
            <a:noFill/>
          </a:ln>
        </p:spPr>
      </p:pic>
      <p:sp>
        <p:nvSpPr>
          <p:cNvPr id="284" name="Google Shape;284;g9bb1b40f4b_0_388"/>
          <p:cNvSpPr/>
          <p:nvPr/>
        </p:nvSpPr>
        <p:spPr>
          <a:xfrm>
            <a:off x="343580" y="945950"/>
            <a:ext cx="48186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grpSp>
        <p:nvGrpSpPr>
          <p:cNvPr id="285" name="Google Shape;285;g9bb1b40f4b_0_388"/>
          <p:cNvGrpSpPr/>
          <p:nvPr/>
        </p:nvGrpSpPr>
        <p:grpSpPr>
          <a:xfrm>
            <a:off x="2877075" y="2426997"/>
            <a:ext cx="5674559" cy="2665702"/>
            <a:chOff x="525" y="-152400"/>
            <a:chExt cx="5674559" cy="2665702"/>
          </a:xfrm>
        </p:grpSpPr>
        <p:sp>
          <p:nvSpPr>
            <p:cNvPr id="286" name="Google Shape;286;g9bb1b40f4b_0_388"/>
            <p:cNvSpPr/>
            <p:nvPr/>
          </p:nvSpPr>
          <p:spPr>
            <a:xfrm>
              <a:off x="525" y="585011"/>
              <a:ext cx="2768100" cy="3258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9bb1b40f4b_0_388"/>
            <p:cNvSpPr/>
            <p:nvPr/>
          </p:nvSpPr>
          <p:spPr>
            <a:xfrm>
              <a:off x="525" y="707313"/>
              <a:ext cx="203400" cy="203400"/>
            </a:xfrm>
            <a:prstGeom prst="rect">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9bb1b40f4b_0_388"/>
            <p:cNvSpPr/>
            <p:nvPr/>
          </p:nvSpPr>
          <p:spPr>
            <a:xfrm>
              <a:off x="525"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9bb1b40f4b_0_388"/>
            <p:cNvSpPr txBox="1"/>
            <p:nvPr/>
          </p:nvSpPr>
          <p:spPr>
            <a:xfrm>
              <a:off x="525" y="-152400"/>
              <a:ext cx="2768100" cy="585000"/>
            </a:xfrm>
            <a:prstGeom prst="rect">
              <a:avLst/>
            </a:prstGeom>
            <a:noFill/>
            <a:ln>
              <a:noFill/>
            </a:ln>
          </p:spPr>
          <p:txBody>
            <a:bodyPr anchorCtr="0" anchor="ctr" bIns="44450" lIns="66675" spcFirstLastPara="1" rIns="66675" wrap="square" tIns="44450">
              <a:noAutofit/>
            </a:bodyPr>
            <a:lstStyle/>
            <a:p>
              <a:pPr indent="0" lvl="0" marL="0" marR="0" rtl="0" algn="just">
                <a:lnSpc>
                  <a:spcPct val="90000"/>
                </a:lnSpc>
                <a:spcBef>
                  <a:spcPts val="0"/>
                </a:spcBef>
                <a:spcAft>
                  <a:spcPts val="0"/>
                </a:spcAft>
                <a:buClr>
                  <a:schemeClr val="dk1"/>
                </a:buClr>
                <a:buSzPts val="1200"/>
                <a:buFont typeface="Arial"/>
                <a:buNone/>
              </a:pPr>
              <a:r>
                <a:rPr b="0" i="0" lang="es-MX" sz="1400" u="none" cap="none" strike="noStrike">
                  <a:solidFill>
                    <a:schemeClr val="dk1"/>
                  </a:solidFill>
                  <a:latin typeface="Century Gothic"/>
                  <a:ea typeface="Century Gothic"/>
                  <a:cs typeface="Century Gothic"/>
                  <a:sym typeface="Century Gothic"/>
                </a:rPr>
                <a:t>Objetivo 1. Concientizar al mayor número de personas de la comunidad sobre las medidas de sanidad a través de la difusión de información</a:t>
              </a:r>
              <a:endParaRPr b="0" i="0" sz="1400" u="none" cap="none" strike="noStrike">
                <a:solidFill>
                  <a:schemeClr val="dk1"/>
                </a:solidFill>
                <a:latin typeface="Century Gothic"/>
                <a:ea typeface="Century Gothic"/>
                <a:cs typeface="Century Gothic"/>
                <a:sym typeface="Century Gothic"/>
              </a:endParaRPr>
            </a:p>
          </p:txBody>
        </p:sp>
        <p:sp>
          <p:nvSpPr>
            <p:cNvPr id="290" name="Google Shape;290;g9bb1b40f4b_0_388"/>
            <p:cNvSpPr/>
            <p:nvPr/>
          </p:nvSpPr>
          <p:spPr>
            <a:xfrm>
              <a:off x="525" y="1181319"/>
              <a:ext cx="203400" cy="203400"/>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9bb1b40f4b_0_388"/>
            <p:cNvSpPr/>
            <p:nvPr/>
          </p:nvSpPr>
          <p:spPr>
            <a:xfrm>
              <a:off x="194289"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9bb1b40f4b_0_388"/>
            <p:cNvSpPr txBox="1"/>
            <p:nvPr/>
          </p:nvSpPr>
          <p:spPr>
            <a:xfrm>
              <a:off x="194289" y="1045991"/>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400"/>
                <a:buFont typeface="Arial"/>
                <a:buNone/>
              </a:pPr>
              <a:r>
                <a:rPr b="1" i="0" lang="es-MX" sz="1400" u="none" cap="none" strike="noStrike">
                  <a:solidFill>
                    <a:schemeClr val="dk1"/>
                  </a:solidFill>
                  <a:latin typeface="Century Gothic"/>
                  <a:ea typeface="Century Gothic"/>
                  <a:cs typeface="Century Gothic"/>
                  <a:sym typeface="Century Gothic"/>
                </a:rPr>
                <a:t>Actividad 1. Hacer flyers informativos y difundirlos en la comunidad y en redes sociales.</a:t>
              </a:r>
              <a:endParaRPr b="1" i="0" sz="1400" u="none" cap="none" strike="noStrike">
                <a:solidFill>
                  <a:schemeClr val="dk1"/>
                </a:solidFill>
                <a:latin typeface="Century Gothic"/>
                <a:ea typeface="Century Gothic"/>
                <a:cs typeface="Century Gothic"/>
                <a:sym typeface="Century Gothic"/>
              </a:endParaRPr>
            </a:p>
          </p:txBody>
        </p:sp>
        <p:sp>
          <p:nvSpPr>
            <p:cNvPr id="293" name="Google Shape;293;g9bb1b40f4b_0_388"/>
            <p:cNvSpPr/>
            <p:nvPr/>
          </p:nvSpPr>
          <p:spPr>
            <a:xfrm>
              <a:off x="525" y="1655320"/>
              <a:ext cx="203400" cy="203400"/>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9bb1b40f4b_0_388"/>
            <p:cNvSpPr/>
            <p:nvPr/>
          </p:nvSpPr>
          <p:spPr>
            <a:xfrm>
              <a:off x="194289"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9bb1b40f4b_0_388"/>
            <p:cNvSpPr txBox="1"/>
            <p:nvPr/>
          </p:nvSpPr>
          <p:spPr>
            <a:xfrm>
              <a:off x="194289" y="1596192"/>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400"/>
                <a:buFont typeface="Arial"/>
                <a:buNone/>
              </a:pPr>
              <a:r>
                <a:rPr b="0" i="0" lang="es-MX" sz="1400" u="none" cap="none" strike="noStrike">
                  <a:solidFill>
                    <a:schemeClr val="dk1"/>
                  </a:solidFill>
                  <a:latin typeface="Century Gothic"/>
                  <a:ea typeface="Century Gothic"/>
                  <a:cs typeface="Century Gothic"/>
                  <a:sym typeface="Century Gothic"/>
                </a:rPr>
                <a:t>Octubre a Diciembre</a:t>
              </a:r>
              <a:endParaRPr b="0" i="0" sz="1400" u="none" cap="none" strike="noStrike">
                <a:solidFill>
                  <a:srgbClr val="000000"/>
                </a:solidFill>
                <a:latin typeface="Arial"/>
                <a:ea typeface="Arial"/>
                <a:cs typeface="Arial"/>
                <a:sym typeface="Arial"/>
              </a:endParaRPr>
            </a:p>
          </p:txBody>
        </p:sp>
        <p:sp>
          <p:nvSpPr>
            <p:cNvPr id="296" name="Google Shape;296;g9bb1b40f4b_0_388"/>
            <p:cNvSpPr/>
            <p:nvPr/>
          </p:nvSpPr>
          <p:spPr>
            <a:xfrm>
              <a:off x="525" y="2129321"/>
              <a:ext cx="203400" cy="203400"/>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9bb1b40f4b_0_388"/>
            <p:cNvSpPr/>
            <p:nvPr/>
          </p:nvSpPr>
          <p:spPr>
            <a:xfrm>
              <a:off x="194289"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9bb1b40f4b_0_388"/>
            <p:cNvSpPr txBox="1"/>
            <p:nvPr/>
          </p:nvSpPr>
          <p:spPr>
            <a:xfrm>
              <a:off x="263491" y="2039302"/>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Aurora Arce Vivero</a:t>
              </a:r>
              <a:endParaRPr b="0" i="0" sz="1400" u="none" cap="none" strike="noStrike">
                <a:solidFill>
                  <a:srgbClr val="000000"/>
                </a:solidFill>
                <a:latin typeface="Arial"/>
                <a:ea typeface="Arial"/>
                <a:cs typeface="Arial"/>
                <a:sym typeface="Arial"/>
              </a:endParaRPr>
            </a:p>
          </p:txBody>
        </p:sp>
        <p:sp>
          <p:nvSpPr>
            <p:cNvPr id="299" name="Google Shape;299;g9bb1b40f4b_0_388"/>
            <p:cNvSpPr/>
            <p:nvPr/>
          </p:nvSpPr>
          <p:spPr>
            <a:xfrm>
              <a:off x="2906984" y="585011"/>
              <a:ext cx="2768100" cy="325800"/>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9bb1b40f4b_0_388"/>
            <p:cNvSpPr/>
            <p:nvPr/>
          </p:nvSpPr>
          <p:spPr>
            <a:xfrm>
              <a:off x="2906984" y="707313"/>
              <a:ext cx="203400" cy="203400"/>
            </a:xfrm>
            <a:prstGeom prst="rect">
              <a:avLst/>
            </a:prstGeom>
            <a:solidFill>
              <a:schemeClr val="lt1">
                <a:alpha val="89019"/>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9bb1b40f4b_0_388"/>
            <p:cNvSpPr/>
            <p:nvPr/>
          </p:nvSpPr>
          <p:spPr>
            <a:xfrm>
              <a:off x="2906984" y="0"/>
              <a:ext cx="2768100" cy="58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9bb1b40f4b_0_388"/>
            <p:cNvSpPr txBox="1"/>
            <p:nvPr/>
          </p:nvSpPr>
          <p:spPr>
            <a:xfrm>
              <a:off x="2906984" y="-152400"/>
              <a:ext cx="2768100" cy="585000"/>
            </a:xfrm>
            <a:prstGeom prst="rect">
              <a:avLst/>
            </a:prstGeom>
            <a:noFill/>
            <a:ln>
              <a:noFill/>
            </a:ln>
          </p:spPr>
          <p:txBody>
            <a:bodyPr anchorCtr="0" anchor="ctr" bIns="44450" lIns="66675" spcFirstLastPara="1" rIns="66675" wrap="square" tIns="44450">
              <a:noAutofit/>
            </a:bodyPr>
            <a:lstStyle/>
            <a:p>
              <a:pPr indent="0" lvl="0" marL="0" marR="0" rtl="0" algn="just">
                <a:lnSpc>
                  <a:spcPct val="90000"/>
                </a:lnSpc>
                <a:spcBef>
                  <a:spcPts val="0"/>
                </a:spcBef>
                <a:spcAft>
                  <a:spcPts val="0"/>
                </a:spcAft>
                <a:buClr>
                  <a:schemeClr val="dk1"/>
                </a:buClr>
                <a:buSzPts val="1200"/>
                <a:buFont typeface="Arial"/>
                <a:buNone/>
              </a:pPr>
              <a:r>
                <a:rPr b="0" i="0" lang="es-MX" sz="1400" u="none" cap="none" strike="noStrike">
                  <a:solidFill>
                    <a:schemeClr val="dk1"/>
                  </a:solidFill>
                  <a:latin typeface="Century Gothic"/>
                  <a:ea typeface="Century Gothic"/>
                  <a:cs typeface="Century Gothic"/>
                  <a:sym typeface="Century Gothic"/>
                </a:rPr>
                <a:t>Objetivo 2. Impulsar los nuevos hábitos de higiene mediante conferencias virtuales donde participe la autoridad sanitaria de la comunidad.</a:t>
              </a:r>
              <a:endParaRPr b="0" i="0" sz="1400" u="none" cap="none" strike="noStrike">
                <a:solidFill>
                  <a:schemeClr val="dk1"/>
                </a:solidFill>
                <a:latin typeface="Century Gothic"/>
                <a:ea typeface="Century Gothic"/>
                <a:cs typeface="Century Gothic"/>
                <a:sym typeface="Century Gothic"/>
              </a:endParaRPr>
            </a:p>
          </p:txBody>
        </p:sp>
        <p:sp>
          <p:nvSpPr>
            <p:cNvPr id="303" name="Google Shape;303;g9bb1b40f4b_0_388"/>
            <p:cNvSpPr/>
            <p:nvPr/>
          </p:nvSpPr>
          <p:spPr>
            <a:xfrm>
              <a:off x="2906984" y="1181319"/>
              <a:ext cx="203400" cy="203400"/>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9bb1b40f4b_0_388"/>
            <p:cNvSpPr/>
            <p:nvPr/>
          </p:nvSpPr>
          <p:spPr>
            <a:xfrm>
              <a:off x="3100748" y="1045991"/>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9bb1b40f4b_0_388"/>
            <p:cNvSpPr txBox="1"/>
            <p:nvPr/>
          </p:nvSpPr>
          <p:spPr>
            <a:xfrm>
              <a:off x="3100748" y="1045991"/>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400"/>
                <a:buFont typeface="Arial"/>
                <a:buNone/>
              </a:pPr>
              <a:r>
                <a:rPr b="1" i="0" lang="es-MX" sz="1400" u="none" cap="none" strike="noStrike">
                  <a:solidFill>
                    <a:schemeClr val="dk1"/>
                  </a:solidFill>
                  <a:latin typeface="Century Gothic"/>
                  <a:ea typeface="Century Gothic"/>
                  <a:cs typeface="Century Gothic"/>
                  <a:sym typeface="Century Gothic"/>
                </a:rPr>
                <a:t>Actividad 2. Conferencias virtuales</a:t>
              </a:r>
              <a:endParaRPr b="1" i="0" sz="1400" u="none" cap="none" strike="noStrike">
                <a:solidFill>
                  <a:schemeClr val="dk1"/>
                </a:solidFill>
                <a:latin typeface="Century Gothic"/>
                <a:ea typeface="Century Gothic"/>
                <a:cs typeface="Century Gothic"/>
                <a:sym typeface="Century Gothic"/>
              </a:endParaRPr>
            </a:p>
          </p:txBody>
        </p:sp>
        <p:sp>
          <p:nvSpPr>
            <p:cNvPr id="306" name="Google Shape;306;g9bb1b40f4b_0_388"/>
            <p:cNvSpPr/>
            <p:nvPr/>
          </p:nvSpPr>
          <p:spPr>
            <a:xfrm>
              <a:off x="2906984" y="1655320"/>
              <a:ext cx="203400" cy="203400"/>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9bb1b40f4b_0_388"/>
            <p:cNvSpPr/>
            <p:nvPr/>
          </p:nvSpPr>
          <p:spPr>
            <a:xfrm>
              <a:off x="3100748" y="1519992"/>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9bb1b40f4b_0_388"/>
            <p:cNvSpPr txBox="1"/>
            <p:nvPr/>
          </p:nvSpPr>
          <p:spPr>
            <a:xfrm>
              <a:off x="3100748" y="1557290"/>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400"/>
                <a:buFont typeface="Arial"/>
                <a:buNone/>
              </a:pPr>
              <a:r>
                <a:rPr b="0" i="0" lang="es-MX" sz="1400" u="none" cap="none" strike="noStrike">
                  <a:solidFill>
                    <a:schemeClr val="dk1"/>
                  </a:solidFill>
                  <a:latin typeface="Century Gothic"/>
                  <a:ea typeface="Century Gothic"/>
                  <a:cs typeface="Century Gothic"/>
                  <a:sym typeface="Century Gothic"/>
                </a:rPr>
                <a:t>Octubre a Diciembre</a:t>
              </a:r>
              <a:endParaRPr b="0" i="0" sz="1400" u="none" cap="none" strike="noStrike">
                <a:solidFill>
                  <a:schemeClr val="dk1"/>
                </a:solidFill>
                <a:latin typeface="Century Gothic"/>
                <a:ea typeface="Century Gothic"/>
                <a:cs typeface="Century Gothic"/>
                <a:sym typeface="Century Gothic"/>
              </a:endParaRPr>
            </a:p>
          </p:txBody>
        </p:sp>
        <p:sp>
          <p:nvSpPr>
            <p:cNvPr id="309" name="Google Shape;309;g9bb1b40f4b_0_388"/>
            <p:cNvSpPr/>
            <p:nvPr/>
          </p:nvSpPr>
          <p:spPr>
            <a:xfrm>
              <a:off x="2906984" y="2129321"/>
              <a:ext cx="203400" cy="203400"/>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9bb1b40f4b_0_388"/>
            <p:cNvSpPr/>
            <p:nvPr/>
          </p:nvSpPr>
          <p:spPr>
            <a:xfrm>
              <a:off x="3100748" y="1993993"/>
              <a:ext cx="2574300"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1" name="Google Shape;311;g9bb1b40f4b_0_388"/>
          <p:cNvSpPr txBox="1"/>
          <p:nvPr/>
        </p:nvSpPr>
        <p:spPr>
          <a:xfrm>
            <a:off x="5990062" y="4570514"/>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Aurora Arce Vivero</a:t>
            </a:r>
            <a:endParaRPr b="0" i="0" sz="1400" u="none" cap="none" strike="noStrike">
              <a:solidFill>
                <a:srgbClr val="000000"/>
              </a:solidFill>
              <a:latin typeface="Arial"/>
              <a:ea typeface="Arial"/>
              <a:cs typeface="Arial"/>
              <a:sym typeface="Arial"/>
            </a:endParaRPr>
          </a:p>
        </p:txBody>
      </p:sp>
      <p:pic>
        <p:nvPicPr>
          <p:cNvPr id="312" name="Google Shape;312;g9bb1b40f4b_0_388"/>
          <p:cNvPicPr preferRelativeResize="0"/>
          <p:nvPr/>
        </p:nvPicPr>
        <p:blipFill rotWithShape="1">
          <a:blip r:embed="rId6">
            <a:alphaModFix/>
          </a:blip>
          <a:srcRect b="0" l="0" r="0" t="0"/>
          <a:stretch/>
        </p:blipFill>
        <p:spPr>
          <a:xfrm>
            <a:off x="9784401" y="945912"/>
            <a:ext cx="2204400" cy="91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g9bb1b40f4b_0_51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318" name="Google Shape;318;g9bb1b40f4b_0_5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19" name="Google Shape;319;g9bb1b40f4b_0_511"/>
          <p:cNvPicPr preferRelativeResize="0"/>
          <p:nvPr/>
        </p:nvPicPr>
        <p:blipFill rotWithShape="1">
          <a:blip r:embed="rId5">
            <a:alphaModFix/>
          </a:blip>
          <a:srcRect b="52796" l="38151" r="37884" t="34995"/>
          <a:stretch/>
        </p:blipFill>
        <p:spPr>
          <a:xfrm>
            <a:off x="9136063" y="6175375"/>
            <a:ext cx="1814510" cy="519113"/>
          </a:xfrm>
          <a:prstGeom prst="rect">
            <a:avLst/>
          </a:prstGeom>
          <a:noFill/>
          <a:ln>
            <a:noFill/>
          </a:ln>
        </p:spPr>
      </p:pic>
      <p:sp>
        <p:nvSpPr>
          <p:cNvPr id="320" name="Google Shape;320;g9bb1b40f4b_0_511"/>
          <p:cNvSpPr/>
          <p:nvPr/>
        </p:nvSpPr>
        <p:spPr>
          <a:xfrm>
            <a:off x="540552" y="945892"/>
            <a:ext cx="1717200" cy="6462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321" name="Google Shape;321;g9bb1b40f4b_0_511"/>
          <p:cNvGrpSpPr/>
          <p:nvPr/>
        </p:nvGrpSpPr>
        <p:grpSpPr>
          <a:xfrm>
            <a:off x="2953472" y="1876080"/>
            <a:ext cx="5554411" cy="3971699"/>
            <a:chOff x="721" y="283857"/>
            <a:chExt cx="5554411" cy="3971699"/>
          </a:xfrm>
        </p:grpSpPr>
        <p:sp>
          <p:nvSpPr>
            <p:cNvPr id="322" name="Google Shape;322;g9bb1b40f4b_0_511"/>
            <p:cNvSpPr/>
            <p:nvPr/>
          </p:nvSpPr>
          <p:spPr>
            <a:xfrm>
              <a:off x="926445" y="746719"/>
              <a:ext cx="1735800" cy="1157700"/>
            </a:xfrm>
            <a:prstGeom prst="rect">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9bb1b40f4b_0_511"/>
            <p:cNvSpPr txBox="1"/>
            <p:nvPr/>
          </p:nvSpPr>
          <p:spPr>
            <a:xfrm>
              <a:off x="1204162" y="746719"/>
              <a:ext cx="14580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chemeClr val="dk1"/>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humanos: 4 personas</a:t>
              </a:r>
              <a:endParaRPr b="0" i="0" sz="19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dk1"/>
                </a:solidFill>
                <a:latin typeface="Century Gothic"/>
                <a:ea typeface="Century Gothic"/>
                <a:cs typeface="Century Gothic"/>
                <a:sym typeface="Century Gothic"/>
              </a:endParaRPr>
            </a:p>
          </p:txBody>
        </p:sp>
        <p:sp>
          <p:nvSpPr>
            <p:cNvPr id="324" name="Google Shape;324;g9bb1b40f4b_0_511"/>
            <p:cNvSpPr/>
            <p:nvPr/>
          </p:nvSpPr>
          <p:spPr>
            <a:xfrm>
              <a:off x="926445" y="1904452"/>
              <a:ext cx="1735800" cy="1157700"/>
            </a:xfrm>
            <a:prstGeom prst="rect">
              <a:avLst/>
            </a:prstGeom>
            <a:solidFill>
              <a:srgbClr val="CBDAE8">
                <a:alpha val="89019"/>
              </a:srgbClr>
            </a:solidFill>
            <a:ln cap="flat" cmpd="sng" w="12700">
              <a:solidFill>
                <a:srgbClr val="CBDAE8">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9bb1b40f4b_0_511"/>
            <p:cNvSpPr txBox="1"/>
            <p:nvPr/>
          </p:nvSpPr>
          <p:spPr>
            <a:xfrm>
              <a:off x="1065304" y="1975792"/>
              <a:ext cx="14580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chemeClr val="dk1"/>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financieros: $500</a:t>
              </a:r>
              <a:endParaRPr b="0" i="0" sz="1900" u="none" cap="none" strike="noStrike">
                <a:solidFill>
                  <a:schemeClr val="dk1"/>
                </a:solidFill>
                <a:latin typeface="Century Gothic"/>
                <a:ea typeface="Century Gothic"/>
                <a:cs typeface="Century Gothic"/>
                <a:sym typeface="Century Gothic"/>
              </a:endParaRPr>
            </a:p>
          </p:txBody>
        </p:sp>
        <p:sp>
          <p:nvSpPr>
            <p:cNvPr id="326" name="Google Shape;326;g9bb1b40f4b_0_511"/>
            <p:cNvSpPr/>
            <p:nvPr/>
          </p:nvSpPr>
          <p:spPr>
            <a:xfrm>
              <a:off x="926445" y="3062186"/>
              <a:ext cx="1735800" cy="1157700"/>
            </a:xfrm>
            <a:prstGeom prst="rect">
              <a:avLst/>
            </a:prstGeom>
            <a:solidFill>
              <a:srgbClr val="CBE0E7">
                <a:alpha val="89019"/>
              </a:srgbClr>
            </a:solidFill>
            <a:ln cap="flat" cmpd="sng" w="12700">
              <a:solidFill>
                <a:srgbClr val="CBE0E7">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9bb1b40f4b_0_511"/>
            <p:cNvSpPr txBox="1"/>
            <p:nvPr/>
          </p:nvSpPr>
          <p:spPr>
            <a:xfrm>
              <a:off x="946498" y="3097856"/>
              <a:ext cx="18732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chemeClr val="dk1"/>
                </a:buClr>
                <a:buSzPts val="1200"/>
                <a:buFont typeface="Arial"/>
                <a:buNone/>
              </a:pPr>
              <a:r>
                <a:rPr b="0" i="0" lang="es-MX" sz="1200" u="none" cap="none" strike="noStrike">
                  <a:solidFill>
                    <a:schemeClr val="dk1"/>
                  </a:solidFill>
                  <a:latin typeface="Century Gothic"/>
                  <a:ea typeface="Century Gothic"/>
                  <a:cs typeface="Century Gothic"/>
                  <a:sym typeface="Century Gothic"/>
                </a:rPr>
                <a:t>Recursos materiales: Conexión a internet, computadora, celular, cartulinas, folletos,</a:t>
              </a:r>
              <a:endParaRPr b="0" i="0" sz="1200" u="none" cap="none" strike="noStrike">
                <a:solidFill>
                  <a:schemeClr val="dk1"/>
                </a:solidFill>
                <a:latin typeface="Century Gothic"/>
                <a:ea typeface="Century Gothic"/>
                <a:cs typeface="Century Gothic"/>
                <a:sym typeface="Century Gothic"/>
              </a:endParaRPr>
            </a:p>
          </p:txBody>
        </p:sp>
        <p:sp>
          <p:nvSpPr>
            <p:cNvPr id="328" name="Google Shape;328;g9bb1b40f4b_0_511"/>
            <p:cNvSpPr/>
            <p:nvPr/>
          </p:nvSpPr>
          <p:spPr>
            <a:xfrm>
              <a:off x="721" y="283857"/>
              <a:ext cx="1157100" cy="115710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9bb1b40f4b_0_511"/>
            <p:cNvSpPr txBox="1"/>
            <p:nvPr/>
          </p:nvSpPr>
          <p:spPr>
            <a:xfrm>
              <a:off x="170182" y="453318"/>
              <a:ext cx="8181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1</a:t>
              </a:r>
              <a:endParaRPr b="0" i="0" sz="1300" u="none" cap="none" strike="noStrike">
                <a:solidFill>
                  <a:schemeClr val="lt1"/>
                </a:solidFill>
                <a:latin typeface="Century Gothic"/>
                <a:ea typeface="Century Gothic"/>
                <a:cs typeface="Century Gothic"/>
                <a:sym typeface="Century Gothic"/>
              </a:endParaRPr>
            </a:p>
          </p:txBody>
        </p:sp>
        <p:sp>
          <p:nvSpPr>
            <p:cNvPr id="330" name="Google Shape;330;g9bb1b40f4b_0_511"/>
            <p:cNvSpPr/>
            <p:nvPr/>
          </p:nvSpPr>
          <p:spPr>
            <a:xfrm>
              <a:off x="3819332" y="746719"/>
              <a:ext cx="1735800" cy="1157700"/>
            </a:xfrm>
            <a:prstGeom prst="rect">
              <a:avLst/>
            </a:prstGeom>
            <a:solidFill>
              <a:srgbClr val="CBE7E6">
                <a:alpha val="89019"/>
              </a:srgbClr>
            </a:solidFill>
            <a:ln cap="flat" cmpd="sng" w="12700">
              <a:solidFill>
                <a:srgbClr val="CBE7E6">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9bb1b40f4b_0_511"/>
            <p:cNvSpPr txBox="1"/>
            <p:nvPr/>
          </p:nvSpPr>
          <p:spPr>
            <a:xfrm>
              <a:off x="4097049" y="978701"/>
              <a:ext cx="1458000" cy="9144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chemeClr val="dk1"/>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humanos: 4 personas</a:t>
              </a:r>
              <a:endParaRPr b="0" i="0" sz="19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dk1"/>
                </a:solidFill>
                <a:latin typeface="Century Gothic"/>
                <a:ea typeface="Century Gothic"/>
                <a:cs typeface="Century Gothic"/>
                <a:sym typeface="Century Gothic"/>
              </a:endParaRPr>
            </a:p>
          </p:txBody>
        </p:sp>
        <p:sp>
          <p:nvSpPr>
            <p:cNvPr id="332" name="Google Shape;332;g9bb1b40f4b_0_511"/>
            <p:cNvSpPr/>
            <p:nvPr/>
          </p:nvSpPr>
          <p:spPr>
            <a:xfrm>
              <a:off x="3819332" y="1904452"/>
              <a:ext cx="1735800" cy="1157700"/>
            </a:xfrm>
            <a:prstGeom prst="rect">
              <a:avLst/>
            </a:prstGeom>
            <a:solidFill>
              <a:srgbClr val="CBE5DE">
                <a:alpha val="89019"/>
              </a:srgbClr>
            </a:solidFill>
            <a:ln cap="flat" cmpd="sng" w="12700">
              <a:solidFill>
                <a:srgbClr val="CBE5DE">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9bb1b40f4b_0_511"/>
            <p:cNvSpPr txBox="1"/>
            <p:nvPr/>
          </p:nvSpPr>
          <p:spPr>
            <a:xfrm>
              <a:off x="4097049" y="1920447"/>
              <a:ext cx="14580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chemeClr val="dk1"/>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financieros: $0</a:t>
              </a:r>
              <a:endParaRPr b="0" i="0" sz="1900" u="none" cap="none" strike="noStrike">
                <a:solidFill>
                  <a:schemeClr val="dk1"/>
                </a:solidFill>
                <a:latin typeface="Century Gothic"/>
                <a:ea typeface="Century Gothic"/>
                <a:cs typeface="Century Gothic"/>
                <a:sym typeface="Century Gothic"/>
              </a:endParaRPr>
            </a:p>
          </p:txBody>
        </p:sp>
        <p:sp>
          <p:nvSpPr>
            <p:cNvPr id="334" name="Google Shape;334;g9bb1b40f4b_0_511"/>
            <p:cNvSpPr/>
            <p:nvPr/>
          </p:nvSpPr>
          <p:spPr>
            <a:xfrm>
              <a:off x="3819332" y="3062186"/>
              <a:ext cx="1735800" cy="1157700"/>
            </a:xfrm>
            <a:prstGeom prst="rect">
              <a:avLst/>
            </a:prstGeom>
            <a:solidFill>
              <a:srgbClr val="CBE5D7">
                <a:alpha val="89019"/>
              </a:srgbClr>
            </a:solidFill>
            <a:ln cap="flat" cmpd="sng" w="12700">
              <a:solidFill>
                <a:srgbClr val="CBE5D7">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9bb1b40f4b_0_511"/>
            <p:cNvSpPr/>
            <p:nvPr/>
          </p:nvSpPr>
          <p:spPr>
            <a:xfrm>
              <a:off x="2893608" y="283857"/>
              <a:ext cx="1157100" cy="1157100"/>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g9bb1b40f4b_0_511"/>
            <p:cNvSpPr txBox="1"/>
            <p:nvPr/>
          </p:nvSpPr>
          <p:spPr>
            <a:xfrm>
              <a:off x="3063069" y="453318"/>
              <a:ext cx="8181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2</a:t>
              </a:r>
              <a:endParaRPr b="0" i="0" sz="1300" u="none" cap="none" strike="noStrike">
                <a:solidFill>
                  <a:schemeClr val="lt1"/>
                </a:solidFill>
                <a:latin typeface="Century Gothic"/>
                <a:ea typeface="Century Gothic"/>
                <a:cs typeface="Century Gothic"/>
                <a:sym typeface="Century Gothic"/>
              </a:endParaRPr>
            </a:p>
          </p:txBody>
        </p:sp>
      </p:grpSp>
      <p:sp>
        <p:nvSpPr>
          <p:cNvPr id="337" name="Google Shape;337;g9bb1b40f4b_0_511"/>
          <p:cNvSpPr txBox="1"/>
          <p:nvPr/>
        </p:nvSpPr>
        <p:spPr>
          <a:xfrm>
            <a:off x="6782109" y="4697657"/>
            <a:ext cx="18732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chemeClr val="dk1"/>
              </a:buClr>
              <a:buSzPts val="1200"/>
              <a:buFont typeface="Arial"/>
              <a:buNone/>
            </a:pPr>
            <a:r>
              <a:rPr b="0" i="0" lang="es-MX" sz="1200" u="none" cap="none" strike="noStrike">
                <a:solidFill>
                  <a:schemeClr val="dk1"/>
                </a:solidFill>
                <a:latin typeface="Century Gothic"/>
                <a:ea typeface="Century Gothic"/>
                <a:cs typeface="Century Gothic"/>
                <a:sym typeface="Century Gothic"/>
              </a:rPr>
              <a:t>Recursos materiales: Conexión a internet y computadora, celular</a:t>
            </a:r>
            <a:endParaRPr b="0" i="0" sz="1900" u="none" cap="none" strike="noStrike">
              <a:solidFill>
                <a:schemeClr val="dk1"/>
              </a:solidFill>
              <a:latin typeface="Century Gothic"/>
              <a:ea typeface="Century Gothic"/>
              <a:cs typeface="Century Gothic"/>
              <a:sym typeface="Century Gothic"/>
            </a:endParaRPr>
          </a:p>
        </p:txBody>
      </p:sp>
      <p:pic>
        <p:nvPicPr>
          <p:cNvPr id="338" name="Google Shape;338;g9bb1b40f4b_0_511"/>
          <p:cNvPicPr preferRelativeResize="0"/>
          <p:nvPr/>
        </p:nvPicPr>
        <p:blipFill rotWithShape="1">
          <a:blip r:embed="rId6">
            <a:alphaModFix/>
          </a:blip>
          <a:srcRect b="0" l="0" r="0" t="0"/>
          <a:stretch/>
        </p:blipFill>
        <p:spPr>
          <a:xfrm>
            <a:off x="9784401" y="945912"/>
            <a:ext cx="2204400" cy="91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344" name="Google Shape;344;p1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45" name="Google Shape;345;p1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346" name="Google Shape;346;p12"/>
          <p:cNvSpPr/>
          <p:nvPr/>
        </p:nvSpPr>
        <p:spPr>
          <a:xfrm>
            <a:off x="183080" y="945892"/>
            <a:ext cx="2005677" cy="5749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183080" y="1607611"/>
            <a:ext cx="7542449" cy="1600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1. Resultados cuantitativos (porcentaje) según indicadores.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2. Fotografías del antes y el después.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3. Resultado “no esperado”</a:t>
            </a:r>
            <a:endParaRPr b="1" i="0" sz="2000" u="none" cap="none" strike="noStrike">
              <a:solidFill>
                <a:schemeClr val="dk1"/>
              </a:solidFill>
              <a:latin typeface="Century Gothic"/>
              <a:ea typeface="Century Gothic"/>
              <a:cs typeface="Century Gothic"/>
              <a:sym typeface="Century Gothic"/>
            </a:endParaRPr>
          </a:p>
        </p:txBody>
      </p:sp>
      <p:pic>
        <p:nvPicPr>
          <p:cNvPr id="348" name="Google Shape;348;p12"/>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3" name="Google Shape;163;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4" name="Google Shape;164;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5" name="Google Shape;165;p2"/>
          <p:cNvSpPr/>
          <p:nvPr/>
        </p:nvSpPr>
        <p:spPr>
          <a:xfrm>
            <a:off x="2141310" y="3284984"/>
            <a:ext cx="7143302" cy="525745"/>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48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Lic. Aurora Arce Vivero</a:t>
            </a:r>
            <a:endParaRPr b="1" i="0" sz="2400" u="none" cap="none" strike="noStrike">
              <a:solidFill>
                <a:srgbClr val="0A4C86"/>
              </a:solidFill>
              <a:latin typeface="Century Gothic"/>
              <a:ea typeface="Century Gothic"/>
              <a:cs typeface="Century Gothic"/>
              <a:sym typeface="Century Gothic"/>
            </a:endParaRPr>
          </a:p>
        </p:txBody>
      </p:sp>
      <p:pic>
        <p:nvPicPr>
          <p:cNvPr id="166" name="Google Shape;166;p2"/>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
        <p:nvSpPr>
          <p:cNvPr id="167" name="Google Shape;167;p2"/>
          <p:cNvSpPr txBox="1"/>
          <p:nvPr/>
        </p:nvSpPr>
        <p:spPr>
          <a:xfrm>
            <a:off x="1285875" y="3810725"/>
            <a:ext cx="8814900" cy="19320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1200"/>
              </a:spcBef>
              <a:spcAft>
                <a:spcPts val="1200"/>
              </a:spcAft>
              <a:buClr>
                <a:srgbClr val="000000"/>
              </a:buClr>
              <a:buSzPts val="1800"/>
              <a:buFont typeface="Arial"/>
              <a:buNone/>
            </a:pPr>
            <a:r>
              <a:rPr b="0" i="0" lang="es-MX" sz="1800" u="none" cap="none" strike="noStrike">
                <a:solidFill>
                  <a:srgbClr val="000000"/>
                </a:solidFill>
                <a:latin typeface="Century Gothic"/>
                <a:ea typeface="Century Gothic"/>
                <a:cs typeface="Century Gothic"/>
                <a:sym typeface="Century Gothic"/>
              </a:rPr>
              <a:t>Soy estudiante de Licenciatura en la Carrera de Administración de Proyectos y Negocios  de la Universidad Tecnológica del Sur del Estado de México mejor conocida como la UTSEM. Egresada de TSU de la carrera de Administración Área Formulación y Evaluación de Proyectos.</a:t>
            </a:r>
            <a:endParaRPr b="0" i="0" sz="1800" u="none" cap="none" strike="noStrike">
              <a:solidFill>
                <a:srgbClr val="000000"/>
              </a:solidFill>
              <a:latin typeface="Century Gothic"/>
              <a:ea typeface="Century Gothic"/>
              <a:cs typeface="Century Gothic"/>
              <a:sym typeface="Century Gothic"/>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5"/>
          <p:cNvPicPr preferRelativeResize="0"/>
          <p:nvPr/>
        </p:nvPicPr>
        <p:blipFill rotWithShape="1">
          <a:blip r:embed="rId3">
            <a:alphaModFix/>
          </a:blip>
          <a:srcRect b="0" l="0" r="12248" t="0"/>
          <a:stretch/>
        </p:blipFill>
        <p:spPr>
          <a:xfrm>
            <a:off x="152400" y="801700"/>
            <a:ext cx="9313997" cy="5970675"/>
          </a:xfrm>
          <a:prstGeom prst="rect">
            <a:avLst/>
          </a:prstGeom>
          <a:noFill/>
          <a:ln>
            <a:noFill/>
          </a:ln>
        </p:spPr>
      </p:pic>
      <p:pic>
        <p:nvPicPr>
          <p:cNvPr id="173" name="Google Shape;173;p5"/>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74" name="Google Shape;174;p5"/>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75" name="Google Shape;175;p5"/>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76" name="Google Shape;176;p5"/>
          <p:cNvSpPr/>
          <p:nvPr/>
        </p:nvSpPr>
        <p:spPr>
          <a:xfrm>
            <a:off x="114300" y="945900"/>
            <a:ext cx="43350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77" name="Google Shape;177;p5"/>
          <p:cNvPicPr preferRelativeResize="0"/>
          <p:nvPr/>
        </p:nvPicPr>
        <p:blipFill rotWithShape="1">
          <a:blip r:embed="rId7">
            <a:alphaModFix/>
          </a:blip>
          <a:srcRect b="0" l="0" r="0" t="0"/>
          <a:stretch/>
        </p:blipFill>
        <p:spPr>
          <a:xfrm>
            <a:off x="9837876" y="924275"/>
            <a:ext cx="2204400" cy="914475"/>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83" name="Google Shape;183;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84" name="Google Shape;184;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85" name="Google Shape;185;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sp>
        <p:nvSpPr>
          <p:cNvPr id="186" name="Google Shape;186;g96f7b79043_0_91"/>
          <p:cNvSpPr/>
          <p:nvPr/>
        </p:nvSpPr>
        <p:spPr>
          <a:xfrm>
            <a:off x="407950" y="2350500"/>
            <a:ext cx="9163200" cy="1385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s-MX" sz="1800" u="none" cap="none" strike="noStrike">
                <a:solidFill>
                  <a:srgbClr val="000000"/>
                </a:solidFill>
                <a:latin typeface="Century Gothic"/>
                <a:ea typeface="Century Gothic"/>
                <a:cs typeface="Century Gothic"/>
                <a:sym typeface="Century Gothic"/>
              </a:rPr>
              <a:t>Las personas de Tejupilco no usan cubrebocas para evitar el contagio de la COVID 19, lo cual es causado por la falta de costumbre a los nuevos hábitos sanitarios y por falta de concientización en las medidas de sanidad. Lo anterior, genera propagación del coronavirus, saturación de hospitales, el tiempo del encierro se vuelve más largo ocasionando la muerte de personas y por ende, no se logra un bienestar comunitario.</a:t>
            </a:r>
            <a:endParaRPr b="0" i="0" sz="1800" u="none" cap="none" strike="noStrike">
              <a:solidFill>
                <a:srgbClr val="000000"/>
              </a:solidFill>
              <a:latin typeface="Century Gothic"/>
              <a:ea typeface="Century Gothic"/>
              <a:cs typeface="Century Gothic"/>
              <a:sym typeface="Century Gothic"/>
            </a:endParaRPr>
          </a:p>
        </p:txBody>
      </p:sp>
      <p:pic>
        <p:nvPicPr>
          <p:cNvPr id="187" name="Google Shape;187;g96f7b79043_0_91"/>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Tree>
  </p:cSld>
  <p:clrMapOvr>
    <a:masterClrMapping/>
  </p:clrMapOvr>
  <mc:AlternateContent>
    <mc:Choice Requires="p14">
      <p:transition spd="slow" p14:dur="1400">
        <p14:doors/>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93" name="Google Shape;193;p3"/>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94" name="Google Shape;194;p3"/>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95" name="Google Shape;195;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260824" y="1761874"/>
            <a:ext cx="324159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endParaRPr b="0" i="0" sz="1400" u="none" cap="none" strike="noStrike">
              <a:solidFill>
                <a:srgbClr val="000000"/>
              </a:solidFill>
              <a:latin typeface="Arial"/>
              <a:ea typeface="Arial"/>
              <a:cs typeface="Arial"/>
              <a:sym typeface="Arial"/>
            </a:endParaRPr>
          </a:p>
        </p:txBody>
      </p:sp>
      <p:pic>
        <p:nvPicPr>
          <p:cNvPr id="197" name="Google Shape;197;p3"/>
          <p:cNvPicPr preferRelativeResize="0"/>
          <p:nvPr/>
        </p:nvPicPr>
        <p:blipFill rotWithShape="1">
          <a:blip r:embed="rId6">
            <a:alphaModFix/>
          </a:blip>
          <a:srcRect b="20376" l="33695" r="34054" t="22451"/>
          <a:stretch/>
        </p:blipFill>
        <p:spPr>
          <a:xfrm>
            <a:off x="4608653" y="1682441"/>
            <a:ext cx="4196219" cy="4182278"/>
          </a:xfrm>
          <a:prstGeom prst="rect">
            <a:avLst/>
          </a:prstGeom>
          <a:noFill/>
          <a:ln>
            <a:noFill/>
          </a:ln>
        </p:spPr>
      </p:pic>
      <p:cxnSp>
        <p:nvCxnSpPr>
          <p:cNvPr id="198" name="Google Shape;198;p3"/>
          <p:cNvCxnSpPr/>
          <p:nvPr/>
        </p:nvCxnSpPr>
        <p:spPr>
          <a:xfrm flipH="1">
            <a:off x="3476280" y="3848767"/>
            <a:ext cx="3230482" cy="360040"/>
          </a:xfrm>
          <a:prstGeom prst="straightConnector1">
            <a:avLst/>
          </a:prstGeom>
          <a:noFill/>
          <a:ln cap="flat" cmpd="sng" w="38100">
            <a:solidFill>
              <a:schemeClr val="accent6"/>
            </a:solidFill>
            <a:prstDash val="solid"/>
            <a:round/>
            <a:headEnd len="sm" w="sm" type="none"/>
            <a:tailEnd len="med" w="med" type="stealth"/>
          </a:ln>
          <a:effectLst>
            <a:outerShdw blurRad="40000" rotWithShape="0" dir="5400000" dist="23000">
              <a:srgbClr val="000000">
                <a:alpha val="34509"/>
              </a:srgbClr>
            </a:outerShdw>
          </a:effectLst>
        </p:spPr>
      </p:cxnSp>
      <p:sp>
        <p:nvSpPr>
          <p:cNvPr id="199" name="Google Shape;199;p3"/>
          <p:cNvSpPr/>
          <p:nvPr/>
        </p:nvSpPr>
        <p:spPr>
          <a:xfrm>
            <a:off x="1602675" y="3564301"/>
            <a:ext cx="1899600" cy="914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MX" sz="1800" u="none" cap="none" strike="noStrike">
                <a:solidFill>
                  <a:srgbClr val="000000"/>
                </a:solidFill>
                <a:latin typeface="Century Gothic"/>
                <a:ea typeface="Century Gothic"/>
                <a:cs typeface="Century Gothic"/>
                <a:sym typeface="Century Gothic"/>
              </a:rPr>
              <a:t>Tejupilco</a:t>
            </a:r>
            <a:r>
              <a:rPr b="0" i="0" lang="es-MX" sz="1800" u="none" cap="none" strike="noStrike">
                <a:solidFill>
                  <a:schemeClr val="dk1"/>
                </a:solidFill>
                <a:latin typeface="Century Gothic"/>
                <a:ea typeface="Century Gothic"/>
                <a:cs typeface="Century Gothic"/>
                <a:sym typeface="Century Gothic"/>
              </a:rPr>
              <a:t> de Hidalgo México</a:t>
            </a:r>
            <a:endParaRPr b="0" i="0" sz="1800" u="none" cap="none" strike="noStrike">
              <a:solidFill>
                <a:srgbClr val="000000"/>
              </a:solidFill>
              <a:latin typeface="Century Gothic"/>
              <a:ea typeface="Century Gothic"/>
              <a:cs typeface="Century Gothic"/>
              <a:sym typeface="Century Gothic"/>
            </a:endParaRPr>
          </a:p>
        </p:txBody>
      </p:sp>
      <p:pic>
        <p:nvPicPr>
          <p:cNvPr id="200" name="Google Shape;200;p3"/>
          <p:cNvPicPr preferRelativeResize="0"/>
          <p:nvPr/>
        </p:nvPicPr>
        <p:blipFill rotWithShape="1">
          <a:blip r:embed="rId7">
            <a:alphaModFix/>
          </a:blip>
          <a:srcRect b="0" l="0" r="0" t="0"/>
          <a:stretch/>
        </p:blipFill>
        <p:spPr>
          <a:xfrm>
            <a:off x="9837876" y="924275"/>
            <a:ext cx="2204400" cy="914475"/>
          </a:xfrm>
          <a:prstGeom prst="rect">
            <a:avLst/>
          </a:prstGeom>
          <a:noFill/>
          <a:ln>
            <a:noFill/>
          </a:ln>
        </p:spPr>
      </p:pic>
    </p:spTree>
  </p:cSld>
  <p:clrMapOvr>
    <a:masterClrMapping/>
  </p:clrMapOvr>
  <mc:AlternateContent>
    <mc:Choice Requires="p14">
      <p:transition spd="slow">
        <p14:flash/>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06" name="Google Shape;206;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07" name="Google Shape;207;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08" name="Google Shape;208;p4"/>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209" name="Google Shape;209;p4"/>
          <p:cNvSpPr/>
          <p:nvPr/>
        </p:nvSpPr>
        <p:spPr>
          <a:xfrm>
            <a:off x="447250" y="2380550"/>
            <a:ext cx="9765300" cy="1385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s-MX" sz="1800" u="none" cap="none" strike="noStrike">
                <a:solidFill>
                  <a:srgbClr val="000000"/>
                </a:solidFill>
                <a:latin typeface="Century Gothic"/>
                <a:ea typeface="Century Gothic"/>
                <a:cs typeface="Century Gothic"/>
                <a:sym typeface="Century Gothic"/>
              </a:rPr>
              <a:t>Al 30 de septiembre, de acuerdo con la Secretaría de salud del estado, la comunidad de Tejupilco tiene 5,053 casos positivos de COVID 19 por lo cual es importante realizar acciones de concientización de las medidas de sanidad con la población. </a:t>
            </a:r>
            <a:endParaRPr b="0" i="0" sz="1800" u="none" cap="none" strike="noStrike">
              <a:solidFill>
                <a:srgbClr val="000000"/>
              </a:solidFill>
              <a:latin typeface="Century Gothic"/>
              <a:ea typeface="Century Gothic"/>
              <a:cs typeface="Century Gothic"/>
              <a:sym typeface="Century Gothic"/>
            </a:endParaRPr>
          </a:p>
        </p:txBody>
      </p:sp>
      <p:pic>
        <p:nvPicPr>
          <p:cNvPr id="210" name="Google Shape;210;p4"/>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Tree>
  </p:cSld>
  <p:clrMapOvr>
    <a:masterClrMapping/>
  </p:clrMapOvr>
  <mc:AlternateContent>
    <mc:Choice Requires="p14">
      <p:transition spd="slow" p14:dur="2000">
        <p14:ferris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g9bb1b40f4b_0_100"/>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216" name="Google Shape;216;g9bb1b40f4b_0_100"/>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17" name="Google Shape;217;g9bb1b40f4b_0_100"/>
          <p:cNvPicPr preferRelativeResize="0"/>
          <p:nvPr/>
        </p:nvPicPr>
        <p:blipFill rotWithShape="1">
          <a:blip r:embed="rId5">
            <a:alphaModFix/>
          </a:blip>
          <a:srcRect b="52796" l="38151" r="37884" t="34995"/>
          <a:stretch/>
        </p:blipFill>
        <p:spPr>
          <a:xfrm>
            <a:off x="9136063" y="6175375"/>
            <a:ext cx="1814510" cy="519113"/>
          </a:xfrm>
          <a:prstGeom prst="rect">
            <a:avLst/>
          </a:prstGeom>
          <a:noFill/>
          <a:ln>
            <a:noFill/>
          </a:ln>
        </p:spPr>
      </p:pic>
      <p:sp>
        <p:nvSpPr>
          <p:cNvPr id="218" name="Google Shape;218;g9bb1b40f4b_0_100"/>
          <p:cNvSpPr/>
          <p:nvPr/>
        </p:nvSpPr>
        <p:spPr>
          <a:xfrm>
            <a:off x="193500" y="1032700"/>
            <a:ext cx="3366000" cy="5748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sp>
        <p:nvSpPr>
          <p:cNvPr id="219" name="Google Shape;219;g9bb1b40f4b_0_100"/>
          <p:cNvSpPr txBox="1"/>
          <p:nvPr/>
        </p:nvSpPr>
        <p:spPr>
          <a:xfrm>
            <a:off x="450350" y="2409025"/>
            <a:ext cx="9408000" cy="1020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s-MX" sz="1800" u="none" cap="none" strike="noStrike">
                <a:solidFill>
                  <a:srgbClr val="000000"/>
                </a:solidFill>
                <a:latin typeface="Century Gothic"/>
                <a:ea typeface="Century Gothic"/>
                <a:cs typeface="Century Gothic"/>
                <a:sym typeface="Century Gothic"/>
              </a:rPr>
              <a:t>Reforzar las medidas sanitarias en la comunidad de Tejupilco a través de divulgación de contenido digital para garantizar mayor seguridad ciudadana.</a:t>
            </a:r>
            <a:endParaRPr b="0" i="0" sz="1800" u="none" cap="none" strike="noStrike">
              <a:solidFill>
                <a:srgbClr val="000000"/>
              </a:solidFill>
              <a:latin typeface="Century Gothic"/>
              <a:ea typeface="Century Gothic"/>
              <a:cs typeface="Century Gothic"/>
              <a:sym typeface="Century Gothic"/>
            </a:endParaRPr>
          </a:p>
        </p:txBody>
      </p:sp>
      <p:pic>
        <p:nvPicPr>
          <p:cNvPr id="220" name="Google Shape;220;g9bb1b40f4b_0_100"/>
          <p:cNvPicPr preferRelativeResize="0"/>
          <p:nvPr/>
        </p:nvPicPr>
        <p:blipFill rotWithShape="1">
          <a:blip r:embed="rId6">
            <a:alphaModFix/>
          </a:blip>
          <a:srcRect b="0" l="0" r="0" t="0"/>
          <a:stretch/>
        </p:blipFill>
        <p:spPr>
          <a:xfrm>
            <a:off x="9708201" y="945912"/>
            <a:ext cx="2204400" cy="91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9bb1b40f4b_0_184"/>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226" name="Google Shape;226;g9bb1b40f4b_0_18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27" name="Google Shape;227;g9bb1b40f4b_0_184"/>
          <p:cNvPicPr preferRelativeResize="0"/>
          <p:nvPr/>
        </p:nvPicPr>
        <p:blipFill rotWithShape="1">
          <a:blip r:embed="rId5">
            <a:alphaModFix/>
          </a:blip>
          <a:srcRect b="52796" l="38151" r="37884" t="34995"/>
          <a:stretch/>
        </p:blipFill>
        <p:spPr>
          <a:xfrm>
            <a:off x="9136063" y="6175375"/>
            <a:ext cx="1814510" cy="519113"/>
          </a:xfrm>
          <a:prstGeom prst="rect">
            <a:avLst/>
          </a:prstGeom>
          <a:noFill/>
          <a:ln>
            <a:noFill/>
          </a:ln>
        </p:spPr>
      </p:pic>
      <p:sp>
        <p:nvSpPr>
          <p:cNvPr id="228" name="Google Shape;228;g9bb1b40f4b_0_184"/>
          <p:cNvSpPr/>
          <p:nvPr/>
        </p:nvSpPr>
        <p:spPr>
          <a:xfrm>
            <a:off x="193500" y="971060"/>
            <a:ext cx="3738600" cy="5748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sp>
        <p:nvSpPr>
          <p:cNvPr id="229" name="Google Shape;229;g9bb1b40f4b_0_184"/>
          <p:cNvSpPr txBox="1"/>
          <p:nvPr/>
        </p:nvSpPr>
        <p:spPr>
          <a:xfrm>
            <a:off x="268050" y="2012048"/>
            <a:ext cx="9408000" cy="26775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00000"/>
              </a:lnSpc>
              <a:spcBef>
                <a:spcPts val="0"/>
              </a:spcBef>
              <a:spcAft>
                <a:spcPts val="0"/>
              </a:spcAft>
              <a:buClr>
                <a:srgbClr val="000000"/>
              </a:buClr>
              <a:buSzPts val="1800"/>
              <a:buFont typeface="Arial"/>
              <a:buAutoNum type="arabicPeriod"/>
            </a:pPr>
            <a:r>
              <a:rPr b="0" i="0" lang="es-MX" sz="1800" u="none" cap="none" strike="noStrike">
                <a:solidFill>
                  <a:srgbClr val="000000"/>
                </a:solidFill>
                <a:latin typeface="Century Gothic"/>
                <a:ea typeface="Century Gothic"/>
                <a:cs typeface="Century Gothic"/>
                <a:sym typeface="Century Gothic"/>
              </a:rPr>
              <a:t>Concientizar al mayor número de personas de la comunidad sobre las medidas de sanidad a través de la difusión de información en las redes sociales, láminas, carteles, espectaculares.</a:t>
            </a:r>
            <a:endParaRPr b="0" i="0" sz="1800" u="none" cap="none" strike="noStrike">
              <a:solidFill>
                <a:srgbClr val="000000"/>
              </a:solidFill>
              <a:latin typeface="Century Gothic"/>
              <a:ea typeface="Century Gothic"/>
              <a:cs typeface="Century Gothic"/>
              <a:sym typeface="Century Gothic"/>
            </a:endParaRPr>
          </a:p>
          <a:p>
            <a:pPr indent="-304800" lvl="0" marL="342900" marR="0" rtl="0" algn="l">
              <a:lnSpc>
                <a:spcPct val="100000"/>
              </a:lnSpc>
              <a:spcBef>
                <a:spcPts val="0"/>
              </a:spcBef>
              <a:spcAft>
                <a:spcPts val="0"/>
              </a:spcAft>
              <a:buClr>
                <a:srgbClr val="000000"/>
              </a:buClr>
              <a:buSzPts val="1800"/>
              <a:buFont typeface="Arial"/>
              <a:buAutoNum type="arabicPeriod"/>
            </a:pPr>
            <a:r>
              <a:rPr b="0" i="0" lang="es-MX" sz="1800" u="none" cap="none" strike="noStrike">
                <a:solidFill>
                  <a:srgbClr val="000000"/>
                </a:solidFill>
                <a:latin typeface="Century Gothic"/>
                <a:ea typeface="Century Gothic"/>
                <a:cs typeface="Century Gothic"/>
                <a:sym typeface="Century Gothic"/>
              </a:rPr>
              <a:t>Impulsar los nuevos hábitos de higiene mediante conferencias virtuales donde participe la autoridad sanitaria de la comunidad. </a:t>
            </a:r>
            <a:endParaRPr b="0" i="0" sz="1800" u="none" cap="none" strike="noStrike">
              <a:solidFill>
                <a:srgbClr val="000000"/>
              </a:solidFill>
              <a:latin typeface="Century Gothic"/>
              <a:ea typeface="Century Gothic"/>
              <a:cs typeface="Century Gothic"/>
              <a:sym typeface="Century Gothic"/>
            </a:endParaRPr>
          </a:p>
        </p:txBody>
      </p:sp>
      <p:pic>
        <p:nvPicPr>
          <p:cNvPr id="230" name="Google Shape;230;g9bb1b40f4b_0_184"/>
          <p:cNvPicPr preferRelativeResize="0"/>
          <p:nvPr/>
        </p:nvPicPr>
        <p:blipFill rotWithShape="1">
          <a:blip r:embed="rId6">
            <a:alphaModFix/>
          </a:blip>
          <a:srcRect b="0" l="0" r="0" t="0"/>
          <a:stretch/>
        </p:blipFill>
        <p:spPr>
          <a:xfrm>
            <a:off x="9781076" y="888362"/>
            <a:ext cx="2204400" cy="914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36" name="Google Shape;236;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37" name="Google Shape;237;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38" name="Google Shape;238;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sp>
        <p:nvSpPr>
          <p:cNvPr id="239" name="Google Shape;239;p8"/>
          <p:cNvSpPr/>
          <p:nvPr/>
        </p:nvSpPr>
        <p:spPr>
          <a:xfrm>
            <a:off x="412625" y="2170600"/>
            <a:ext cx="9222000" cy="73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rgbClr val="000000"/>
                </a:solidFill>
                <a:latin typeface="Century Gothic"/>
                <a:ea typeface="Century Gothic"/>
                <a:cs typeface="Century Gothic"/>
                <a:sym typeface="Century Gothic"/>
              </a:rPr>
              <a:t>A 700 personas  que vive en el municipio de Tejupilco Estado de México.</a:t>
            </a:r>
            <a:endParaRPr b="0" i="0" sz="1800" u="none" cap="none" strike="noStrike">
              <a:solidFill>
                <a:srgbClr val="000000"/>
              </a:solidFill>
              <a:latin typeface="Century Gothic"/>
              <a:ea typeface="Century Gothic"/>
              <a:cs typeface="Century Gothic"/>
              <a:sym typeface="Century Gothic"/>
            </a:endParaRPr>
          </a:p>
        </p:txBody>
      </p:sp>
      <p:pic>
        <p:nvPicPr>
          <p:cNvPr id="240" name="Google Shape;240;p8"/>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Tree>
  </p:cSld>
  <p:clrMapOvr>
    <a:masterClrMapping/>
  </p:clrMapOvr>
  <mc:AlternateContent>
    <mc:Choice Requires="p14">
      <p:transition spd="slow" p14:dur="800">
        <p14:flythrough dir="out"/>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