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Century Gothic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hlPVPc1iQOIorE5U8shLfmSTS/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italic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CenturyGothic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CenturyGothic-bold.fntdata"/><Relationship Id="rId6" Type="http://schemas.openxmlformats.org/officeDocument/2006/relationships/slide" Target="slides/slide2.xml"/><Relationship Id="rId18" Type="http://schemas.openxmlformats.org/officeDocument/2006/relationships/font" Target="fonts/CenturyGothic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8" name="Google Shape;18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4" name="Google Shape;23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3" name="Google Shape;28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7" name="Google Shape;31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96f7b79043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g96f7b79043_0_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5.jpg"/><Relationship Id="rId7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/>
          <p:nvPr/>
        </p:nvSpPr>
        <p:spPr>
          <a:xfrm>
            <a:off x="4304714" y="4111109"/>
            <a:ext cx="3530991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sng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Valorando los valores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20989" y="2187374"/>
            <a:ext cx="4363674" cy="181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37876" y="848075"/>
            <a:ext cx="2204400" cy="9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0"/>
          <p:cNvPicPr preferRelativeResize="0"/>
          <p:nvPr/>
        </p:nvPicPr>
        <p:blipFill rotWithShape="1">
          <a:blip r:embed="rId4">
            <a:alphaModFix/>
          </a:blip>
          <a:srcRect b="37264" l="0" r="0" t="0"/>
          <a:stretch/>
        </p:blipFill>
        <p:spPr>
          <a:xfrm>
            <a:off x="0" y="-31750"/>
            <a:ext cx="12191999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87788" y="58185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0"/>
          <p:cNvPicPr preferRelativeResize="0"/>
          <p:nvPr/>
        </p:nvPicPr>
        <p:blipFill rotWithShape="1">
          <a:blip r:embed="rId6">
            <a:alphaModFix/>
          </a:blip>
          <a:srcRect b="52796" l="38151" r="37886" t="34996"/>
          <a:stretch/>
        </p:blipFill>
        <p:spPr>
          <a:xfrm>
            <a:off x="9136063" y="6175375"/>
            <a:ext cx="1814510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0"/>
          <p:cNvSpPr/>
          <p:nvPr/>
        </p:nvSpPr>
        <p:spPr>
          <a:xfrm>
            <a:off x="279307" y="945900"/>
            <a:ext cx="8712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PRODUCTOS O RESULTADOS ESPERADOS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5" name="Google Shape;195;p10"/>
          <p:cNvGrpSpPr/>
          <p:nvPr/>
        </p:nvGrpSpPr>
        <p:grpSpPr>
          <a:xfrm>
            <a:off x="437878" y="1787825"/>
            <a:ext cx="11541497" cy="3825272"/>
            <a:chOff x="437878" y="1787825"/>
            <a:chExt cx="11541497" cy="3825272"/>
          </a:xfrm>
        </p:grpSpPr>
        <p:sp>
          <p:nvSpPr>
            <p:cNvPr id="196" name="Google Shape;196;p10"/>
            <p:cNvSpPr/>
            <p:nvPr/>
          </p:nvSpPr>
          <p:spPr>
            <a:xfrm>
              <a:off x="437878" y="1891930"/>
              <a:ext cx="2255100" cy="1127700"/>
            </a:xfrm>
            <a:prstGeom prst="roundRect">
              <a:avLst>
                <a:gd fmla="val 10000" name="adj"/>
              </a:avLst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7" name="Google Shape;197;p10"/>
            <p:cNvSpPr txBox="1"/>
            <p:nvPr/>
          </p:nvSpPr>
          <p:spPr>
            <a:xfrm>
              <a:off x="470904" y="1924956"/>
              <a:ext cx="2189100" cy="106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5875" spcFirstLastPara="1" rIns="15875" wrap="square" tIns="1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s-MX" sz="1200" u="none" cap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Objetivo 1.</a:t>
              </a:r>
              <a:r>
                <a:rPr lang="es-MX" sz="1200">
                  <a:latin typeface="Century Gothic"/>
                  <a:ea typeface="Century Gothic"/>
                  <a:cs typeface="Century Gothic"/>
                  <a:sym typeface="Century Gothic"/>
                </a:rPr>
                <a:t>Realizar contenido audiovisual para resaltar los valores en redes sociales</a:t>
              </a:r>
              <a:endParaRPr/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2693067" y="2433227"/>
              <a:ext cx="902100" cy="450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9" name="Google Shape;199;p10"/>
            <p:cNvSpPr txBox="1"/>
            <p:nvPr/>
          </p:nvSpPr>
          <p:spPr>
            <a:xfrm>
              <a:off x="3121553" y="2433175"/>
              <a:ext cx="45000" cy="4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3595143" y="1891930"/>
              <a:ext cx="2255100" cy="1127700"/>
            </a:xfrm>
            <a:prstGeom prst="roundRect">
              <a:avLst>
                <a:gd fmla="val 10000" name="adj"/>
              </a:avLst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1" name="Google Shape;201;p10"/>
            <p:cNvSpPr txBox="1"/>
            <p:nvPr/>
          </p:nvSpPr>
          <p:spPr>
            <a:xfrm>
              <a:off x="3628169" y="1924956"/>
              <a:ext cx="2189100" cy="106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5875" spcFirstLastPara="1" rIns="15875" wrap="square" tIns="1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s-MX" sz="1200" u="none" cap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Actividad 1. Crear una infografías y videos  para promover los valores</a:t>
              </a:r>
              <a:r>
                <a:rPr b="1" lang="es-MX" sz="1200"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r>
                <a:rPr b="1" i="0" lang="es-MX" sz="1200" u="none" cap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en redes sociales.</a:t>
              </a:r>
              <a:endParaRPr b="1" i="0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5850331" y="2433227"/>
              <a:ext cx="902100" cy="450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3" name="Google Shape;203;p10"/>
            <p:cNvSpPr txBox="1"/>
            <p:nvPr/>
          </p:nvSpPr>
          <p:spPr>
            <a:xfrm>
              <a:off x="6278817" y="2433175"/>
              <a:ext cx="45000" cy="4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6752407" y="1891930"/>
              <a:ext cx="2255100" cy="1127700"/>
            </a:xfrm>
            <a:prstGeom prst="roundRect">
              <a:avLst>
                <a:gd fmla="val 10000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5" name="Google Shape;205;p10"/>
            <p:cNvSpPr txBox="1"/>
            <p:nvPr/>
          </p:nvSpPr>
          <p:spPr>
            <a:xfrm>
              <a:off x="6785433" y="1924956"/>
              <a:ext cx="2189100" cy="106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5875" spcFirstLastPara="1" rIns="15875" wrap="square" tIns="1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s-MX" sz="1200" u="none" cap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Porcentaje de infografías y vide</a:t>
              </a:r>
              <a:r>
                <a:rPr b="1" lang="es-MX" sz="1200">
                  <a:latin typeface="Century Gothic"/>
                  <a:ea typeface="Century Gothic"/>
                  <a:cs typeface="Century Gothic"/>
                  <a:sym typeface="Century Gothic"/>
                </a:rPr>
                <a:t>os </a:t>
              </a:r>
              <a:r>
                <a:rPr b="1" i="0" lang="es-MX" sz="1200" u="none" cap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generados.</a:t>
              </a:r>
              <a:endParaRPr b="0" i="0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6" name="Google Shape;206;p10"/>
            <p:cNvSpPr/>
            <p:nvPr/>
          </p:nvSpPr>
          <p:spPr>
            <a:xfrm>
              <a:off x="437878" y="3188663"/>
              <a:ext cx="2255100" cy="1127700"/>
            </a:xfrm>
            <a:prstGeom prst="roundRect">
              <a:avLst>
                <a:gd fmla="val 10000" name="adj"/>
              </a:avLst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7" name="Google Shape;207;p10"/>
            <p:cNvSpPr txBox="1"/>
            <p:nvPr/>
          </p:nvSpPr>
          <p:spPr>
            <a:xfrm>
              <a:off x="470904" y="3221689"/>
              <a:ext cx="2189100" cy="106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5875" spcFirstLastPara="1" rIns="15875" wrap="square" tIns="1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s-MX" sz="1200" u="none" cap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Objetivo 2. </a:t>
              </a:r>
              <a:r>
                <a:rPr lang="es-MX" sz="1200">
                  <a:latin typeface="Century Gothic"/>
                  <a:ea typeface="Century Gothic"/>
                  <a:cs typeface="Century Gothic"/>
                  <a:sym typeface="Century Gothic"/>
                </a:rPr>
                <a:t>Concientizar a los usuarios sobre la importancia de reafirmar los valores en redes sociales</a:t>
              </a:r>
              <a:endParaRPr b="0" i="0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8" name="Google Shape;208;p10"/>
            <p:cNvSpPr/>
            <p:nvPr/>
          </p:nvSpPr>
          <p:spPr>
            <a:xfrm>
              <a:off x="2693067" y="3729961"/>
              <a:ext cx="902100" cy="450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9" name="Google Shape;209;p10"/>
            <p:cNvSpPr txBox="1"/>
            <p:nvPr/>
          </p:nvSpPr>
          <p:spPr>
            <a:xfrm>
              <a:off x="3121553" y="3729909"/>
              <a:ext cx="45000" cy="4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3595143" y="3188663"/>
              <a:ext cx="2255100" cy="1127700"/>
            </a:xfrm>
            <a:prstGeom prst="roundRect">
              <a:avLst>
                <a:gd fmla="val 10000" name="adj"/>
              </a:avLst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1" name="Google Shape;211;p10"/>
            <p:cNvSpPr txBox="1"/>
            <p:nvPr/>
          </p:nvSpPr>
          <p:spPr>
            <a:xfrm>
              <a:off x="3628169" y="3221689"/>
              <a:ext cx="2189100" cy="106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5875" spcFirstLastPara="1" rIns="15875" wrap="square" tIns="1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s-MX" sz="1200" u="none" cap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Actividad 2. </a:t>
              </a:r>
              <a:r>
                <a:rPr b="1" lang="es-MX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</a:t>
              </a:r>
              <a:r>
                <a:rPr b="1" lang="es-MX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ifundir en redes sociales un</a:t>
              </a:r>
              <a:r>
                <a:rPr b="1" i="0" lang="es-MX" sz="1200" u="none" cap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vídeo para promover la importancia de los valores.</a:t>
              </a:r>
              <a:endParaRPr/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5850331" y="3729961"/>
              <a:ext cx="902100" cy="450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3" name="Google Shape;213;p10"/>
            <p:cNvSpPr txBox="1"/>
            <p:nvPr/>
          </p:nvSpPr>
          <p:spPr>
            <a:xfrm>
              <a:off x="6278817" y="3729909"/>
              <a:ext cx="45000" cy="4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4" name="Google Shape;214;p10"/>
            <p:cNvSpPr/>
            <p:nvPr/>
          </p:nvSpPr>
          <p:spPr>
            <a:xfrm>
              <a:off x="6752407" y="3188663"/>
              <a:ext cx="2255100" cy="1127700"/>
            </a:xfrm>
            <a:prstGeom prst="roundRect">
              <a:avLst>
                <a:gd fmla="val 10000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5" name="Google Shape;215;p10"/>
            <p:cNvSpPr txBox="1"/>
            <p:nvPr/>
          </p:nvSpPr>
          <p:spPr>
            <a:xfrm>
              <a:off x="6785433" y="3221689"/>
              <a:ext cx="2189100" cy="106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5875" spcFirstLastPara="1" rIns="15875" wrap="square" tIns="1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s-MX" sz="12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Porcentaje de </a:t>
              </a:r>
              <a:r>
                <a:rPr b="1" lang="es-MX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usuarios que vieron el video</a:t>
              </a:r>
              <a:endParaRPr b="1" i="0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6" name="Google Shape;216;p10"/>
            <p:cNvSpPr/>
            <p:nvPr/>
          </p:nvSpPr>
          <p:spPr>
            <a:xfrm>
              <a:off x="437878" y="4485397"/>
              <a:ext cx="2255100" cy="1127700"/>
            </a:xfrm>
            <a:prstGeom prst="roundRect">
              <a:avLst>
                <a:gd fmla="val 10000" name="adj"/>
              </a:avLst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7" name="Google Shape;217;p10"/>
            <p:cNvSpPr txBox="1"/>
            <p:nvPr/>
          </p:nvSpPr>
          <p:spPr>
            <a:xfrm>
              <a:off x="470904" y="4518423"/>
              <a:ext cx="2189100" cy="106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5875" spcFirstLastPara="1" rIns="15875" wrap="square" tIns="1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s-MX" sz="1200" u="none" cap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Objetivo 3. </a:t>
              </a:r>
              <a:r>
                <a:rPr lang="es-MX" sz="1200">
                  <a:latin typeface="Century Gothic"/>
                  <a:ea typeface="Century Gothic"/>
                  <a:cs typeface="Century Gothic"/>
                  <a:sym typeface="Century Gothic"/>
                </a:rPr>
                <a:t>Difundir contenido sobre el bien común en redes sociales.</a:t>
              </a:r>
              <a:endParaRPr/>
            </a:p>
          </p:txBody>
        </p:sp>
        <p:sp>
          <p:nvSpPr>
            <p:cNvPr id="218" name="Google Shape;218;p10"/>
            <p:cNvSpPr/>
            <p:nvPr/>
          </p:nvSpPr>
          <p:spPr>
            <a:xfrm>
              <a:off x="2693067" y="5026694"/>
              <a:ext cx="902100" cy="450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9" name="Google Shape;219;p10"/>
            <p:cNvSpPr txBox="1"/>
            <p:nvPr/>
          </p:nvSpPr>
          <p:spPr>
            <a:xfrm>
              <a:off x="3121553" y="5026642"/>
              <a:ext cx="45000" cy="4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0" name="Google Shape;220;p10"/>
            <p:cNvSpPr/>
            <p:nvPr/>
          </p:nvSpPr>
          <p:spPr>
            <a:xfrm>
              <a:off x="3595143" y="4485397"/>
              <a:ext cx="2255100" cy="1127700"/>
            </a:xfrm>
            <a:prstGeom prst="roundRect">
              <a:avLst>
                <a:gd fmla="val 10000" name="adj"/>
              </a:avLst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1" name="Google Shape;221;p10"/>
            <p:cNvSpPr txBox="1"/>
            <p:nvPr/>
          </p:nvSpPr>
          <p:spPr>
            <a:xfrm>
              <a:off x="3628169" y="4518423"/>
              <a:ext cx="2189100" cy="106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5875" spcFirstLastPara="1" rIns="15875" wrap="square" tIns="1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s-MX" sz="1200" u="none" cap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Actividad 3. </a:t>
              </a:r>
              <a:r>
                <a:rPr b="1" lang="es-MX" sz="1200">
                  <a:latin typeface="Century Gothic"/>
                  <a:ea typeface="Century Gothic"/>
                  <a:cs typeface="Century Gothic"/>
                  <a:sym typeface="Century Gothic"/>
                </a:rPr>
                <a:t> Difundir infografía sobre el bien común en redes sociales</a:t>
              </a:r>
              <a:endParaRPr/>
            </a:p>
          </p:txBody>
        </p:sp>
        <p:sp>
          <p:nvSpPr>
            <p:cNvPr id="222" name="Google Shape;222;p10"/>
            <p:cNvSpPr/>
            <p:nvPr/>
          </p:nvSpPr>
          <p:spPr>
            <a:xfrm>
              <a:off x="5850331" y="5026694"/>
              <a:ext cx="902100" cy="450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3" name="Google Shape;223;p10"/>
            <p:cNvSpPr txBox="1"/>
            <p:nvPr/>
          </p:nvSpPr>
          <p:spPr>
            <a:xfrm>
              <a:off x="6278817" y="5026642"/>
              <a:ext cx="45000" cy="4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4" name="Google Shape;224;p10"/>
            <p:cNvSpPr/>
            <p:nvPr/>
          </p:nvSpPr>
          <p:spPr>
            <a:xfrm>
              <a:off x="6752407" y="4485397"/>
              <a:ext cx="2255100" cy="1127700"/>
            </a:xfrm>
            <a:prstGeom prst="roundRect">
              <a:avLst>
                <a:gd fmla="val 10000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5" name="Google Shape;225;p10"/>
            <p:cNvSpPr txBox="1"/>
            <p:nvPr/>
          </p:nvSpPr>
          <p:spPr>
            <a:xfrm>
              <a:off x="6785433" y="4518423"/>
              <a:ext cx="2189100" cy="106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5875" spcFirstLastPara="1" rIns="15875" wrap="square" tIns="1587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1" lang="es-MX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Porcentaje de usuarios que vieron la infografía</a:t>
              </a:r>
              <a:endParaRPr b="1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8991699" y="2477786"/>
              <a:ext cx="903300" cy="432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D5A6B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0"/>
            <p:cNvSpPr/>
            <p:nvPr/>
          </p:nvSpPr>
          <p:spPr>
            <a:xfrm>
              <a:off x="9787275" y="4489750"/>
              <a:ext cx="2192100" cy="1062900"/>
            </a:xfrm>
            <a:prstGeom prst="roundRect">
              <a:avLst>
                <a:gd fmla="val 16667" name="adj"/>
              </a:avLst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1" lang="es-MX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Meta: 10 visualizaciones</a:t>
              </a:r>
              <a:endParaRPr b="1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1" lang="es-MX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Frecuencia: mensual</a:t>
              </a:r>
              <a:endParaRPr b="1" sz="12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8" name="Google Shape;228;p10"/>
            <p:cNvSpPr/>
            <p:nvPr/>
          </p:nvSpPr>
          <p:spPr>
            <a:xfrm>
              <a:off x="9711675" y="3160950"/>
              <a:ext cx="2192100" cy="1062900"/>
            </a:xfrm>
            <a:prstGeom prst="roundRect">
              <a:avLst>
                <a:gd fmla="val 16667" name="adj"/>
              </a:avLst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s-MX" sz="1200" u="none" cap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Meta: </a:t>
              </a:r>
              <a:r>
                <a:rPr b="1" lang="es-MX" sz="1200">
                  <a:latin typeface="Century Gothic"/>
                  <a:ea typeface="Century Gothic"/>
                  <a:cs typeface="Century Gothic"/>
                  <a:sym typeface="Century Gothic"/>
                </a:rPr>
                <a:t>10 visualizaciones</a:t>
              </a:r>
              <a:endParaRPr b="1" i="0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es-MX" sz="1200">
                  <a:latin typeface="Century Gothic"/>
                  <a:ea typeface="Century Gothic"/>
                  <a:cs typeface="Century Gothic"/>
                  <a:sym typeface="Century Gothic"/>
                </a:rPr>
                <a:t>Frecuencia: mensual</a:t>
              </a:r>
              <a:endParaRPr b="1" i="0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9" name="Google Shape;229;p10"/>
            <p:cNvSpPr/>
            <p:nvPr/>
          </p:nvSpPr>
          <p:spPr>
            <a:xfrm>
              <a:off x="9711675" y="1787825"/>
              <a:ext cx="2192100" cy="1062900"/>
            </a:xfrm>
            <a:prstGeom prst="roundRect">
              <a:avLst>
                <a:gd fmla="val 16667" name="adj"/>
              </a:avLst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s-MX" sz="1200" u="none" cap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Meta:</a:t>
              </a:r>
              <a:r>
                <a:rPr b="1" lang="es-MX" sz="1200">
                  <a:latin typeface="Century Gothic"/>
                  <a:ea typeface="Century Gothic"/>
                  <a:cs typeface="Century Gothic"/>
                  <a:sym typeface="Century Gothic"/>
                </a:rPr>
                <a:t> 2 materiales </a:t>
              </a:r>
              <a:r>
                <a:rPr b="1" lang="es-MX" sz="1200">
                  <a:latin typeface="Century Gothic"/>
                  <a:ea typeface="Century Gothic"/>
                  <a:cs typeface="Century Gothic"/>
                  <a:sym typeface="Century Gothic"/>
                </a:rPr>
                <a:t>audiovisuales </a:t>
              </a:r>
              <a:r>
                <a:rPr b="1" lang="es-MX" sz="1200">
                  <a:latin typeface="Century Gothic"/>
                  <a:ea typeface="Century Gothic"/>
                  <a:cs typeface="Century Gothic"/>
                  <a:sym typeface="Century Gothic"/>
                </a:rPr>
                <a:t> (1 infografía, 1 video)</a:t>
              </a:r>
              <a:endParaRPr b="1" i="0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es-MX" sz="1200">
                  <a:latin typeface="Century Gothic"/>
                  <a:ea typeface="Century Gothic"/>
                  <a:cs typeface="Century Gothic"/>
                  <a:sym typeface="Century Gothic"/>
                </a:rPr>
                <a:t>Frecuencia: mensual</a:t>
              </a:r>
              <a:endParaRPr b="1" i="0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8991699" y="3773186"/>
              <a:ext cx="903300" cy="432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D5A6B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0"/>
            <p:cNvSpPr/>
            <p:nvPr/>
          </p:nvSpPr>
          <p:spPr>
            <a:xfrm>
              <a:off x="8991699" y="5068586"/>
              <a:ext cx="903300" cy="432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D5A6B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9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9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9"/>
          <p:cNvSpPr/>
          <p:nvPr/>
        </p:nvSpPr>
        <p:spPr>
          <a:xfrm>
            <a:off x="324955" y="945900"/>
            <a:ext cx="48186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 DE ACCIÓN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" name="Google Shape;240;p9"/>
          <p:cNvGrpSpPr/>
          <p:nvPr/>
        </p:nvGrpSpPr>
        <p:grpSpPr>
          <a:xfrm>
            <a:off x="1429275" y="1665001"/>
            <a:ext cx="8581018" cy="3629924"/>
            <a:chOff x="525" y="0"/>
            <a:chExt cx="8581018" cy="2467993"/>
          </a:xfrm>
        </p:grpSpPr>
        <p:sp>
          <p:nvSpPr>
            <p:cNvPr id="241" name="Google Shape;241;p9"/>
            <p:cNvSpPr/>
            <p:nvPr/>
          </p:nvSpPr>
          <p:spPr>
            <a:xfrm>
              <a:off x="525" y="585011"/>
              <a:ext cx="2768056" cy="325653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525" y="707313"/>
              <a:ext cx="203351" cy="203351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525" y="0"/>
              <a:ext cx="2768056" cy="5850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 txBox="1"/>
            <p:nvPr/>
          </p:nvSpPr>
          <p:spPr>
            <a:xfrm>
              <a:off x="525" y="0"/>
              <a:ext cx="2768056" cy="5850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450" lIns="66675" spcFirstLastPara="1" rIns="66675" wrap="square" tIns="44450">
              <a:noAutofit/>
            </a:bodyPr>
            <a:lstStyle/>
            <a:p>
              <a:pPr indent="0" lvl="0" marL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s-MX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Objetivo 1.Realizar contenido audiovisual para resaltar los valores en redes sociales</a:t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25" y="1181319"/>
              <a:ext cx="203346" cy="20334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194289" y="1045991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 txBox="1"/>
            <p:nvPr/>
          </p:nvSpPr>
          <p:spPr>
            <a:xfrm>
              <a:off x="194289" y="1045991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r>
                <a:rPr b="1" lang="es-MX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Actividad 1. Crear una infografías y videos  para promover los valores en redes sociales.</a:t>
              </a:r>
              <a:endParaRPr b="1" sz="12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525" y="1655320"/>
              <a:ext cx="203346" cy="20334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438F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194289" y="1519992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9"/>
            <p:cNvSpPr txBox="1"/>
            <p:nvPr/>
          </p:nvSpPr>
          <p:spPr>
            <a:xfrm>
              <a:off x="194289" y="1519992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Fecha: Enero – Mayo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525" y="2129321"/>
              <a:ext cx="203346" cy="20334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43AEB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194289" y="1993993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9"/>
            <p:cNvSpPr txBox="1"/>
            <p:nvPr/>
          </p:nvSpPr>
          <p:spPr>
            <a:xfrm>
              <a:off x="194289" y="1993993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Responsable: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Fernando Carreto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906984" y="585011"/>
              <a:ext cx="2768056" cy="325653"/>
            </a:xfrm>
            <a:prstGeom prst="rect">
              <a:avLst/>
            </a:prstGeom>
            <a:solidFill>
              <a:srgbClr val="44B78C"/>
            </a:solidFill>
            <a:ln cap="flat" cmpd="sng" w="12700">
              <a:solidFill>
                <a:srgbClr val="44B78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2906984" y="707313"/>
              <a:ext cx="203351" cy="203351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44B78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2906984" y="0"/>
              <a:ext cx="2768056" cy="5850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9"/>
            <p:cNvSpPr txBox="1"/>
            <p:nvPr/>
          </p:nvSpPr>
          <p:spPr>
            <a:xfrm>
              <a:off x="2906984" y="0"/>
              <a:ext cx="2768056" cy="5850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450" lIns="66675" spcFirstLastPara="1" rIns="66675" wrap="square" tIns="44450">
              <a:noAutofit/>
            </a:bodyPr>
            <a:lstStyle/>
            <a:p>
              <a:pPr indent="0" lvl="0" marL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s-MX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Objetivo 2. Concientizar a los usuarios sobre la importancia de reafirmar los valores en redes sociales</a:t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2906984" y="1181319"/>
              <a:ext cx="203346" cy="20334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42BBA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3100748" y="1045991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9"/>
            <p:cNvSpPr txBox="1"/>
            <p:nvPr/>
          </p:nvSpPr>
          <p:spPr>
            <a:xfrm>
              <a:off x="3100748" y="1045991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1" lang="es-MX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Actividad 2. Difundir en redes sociales un vídeo para promover la importancia de los valores.</a:t>
              </a:r>
              <a:endParaRPr b="1" sz="12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2906984" y="1655320"/>
              <a:ext cx="203346" cy="20334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44B78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3100748" y="1519992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9"/>
            <p:cNvSpPr txBox="1"/>
            <p:nvPr/>
          </p:nvSpPr>
          <p:spPr>
            <a:xfrm>
              <a:off x="3100748" y="1519992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Fecha: Febrero – Julio 2021</a:t>
              </a:r>
              <a:endPara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2906984" y="2129321"/>
              <a:ext cx="203346" cy="20334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44B56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3100748" y="1993993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9"/>
            <p:cNvSpPr txBox="1"/>
            <p:nvPr/>
          </p:nvSpPr>
          <p:spPr>
            <a:xfrm>
              <a:off x="3100748" y="1993993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Responsable: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Fernando Carreto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5813443" y="585011"/>
              <a:ext cx="2768056" cy="325653"/>
            </a:xfrm>
            <a:prstGeom prst="rect">
              <a:avLst/>
            </a:prstGeom>
            <a:solidFill>
              <a:srgbClr val="6FAA47"/>
            </a:solidFill>
            <a:ln cap="flat" cmpd="sng" w="12700">
              <a:solidFill>
                <a:srgbClr val="6FAA4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5813443" y="707313"/>
              <a:ext cx="203351" cy="203351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cap="flat" cmpd="sng" w="12700">
              <a:solidFill>
                <a:srgbClr val="6FAA4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5813443" y="0"/>
              <a:ext cx="2768056" cy="5850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9"/>
            <p:cNvSpPr txBox="1"/>
            <p:nvPr/>
          </p:nvSpPr>
          <p:spPr>
            <a:xfrm>
              <a:off x="5813443" y="0"/>
              <a:ext cx="27681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450" lIns="66675" spcFirstLastPara="1" rIns="66675" wrap="square" tIns="44450">
              <a:noAutofit/>
            </a:bodyPr>
            <a:lstStyle/>
            <a:p>
              <a:pPr indent="0" lvl="0" marL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s-MX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Objetivo 3. Difundir contenido sobre el bien común en redes sociales.</a:t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813443" y="1181319"/>
              <a:ext cx="203346" cy="20334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45B1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6007207" y="1045991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9"/>
            <p:cNvSpPr txBox="1"/>
            <p:nvPr/>
          </p:nvSpPr>
          <p:spPr>
            <a:xfrm>
              <a:off x="6007207" y="1045991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1" lang="es-MX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Actividad 3.  Difundir infografía sobre el bien común en redes sociales</a:t>
              </a:r>
              <a:endParaRPr b="1" sz="12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5813443" y="1655320"/>
              <a:ext cx="203346" cy="20334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54AD4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6007207" y="1519992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9"/>
            <p:cNvSpPr txBox="1"/>
            <p:nvPr/>
          </p:nvSpPr>
          <p:spPr>
            <a:xfrm>
              <a:off x="6007207" y="1519992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Fecha: Marzo – Agosto 2021</a:t>
              </a: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5813443" y="2129321"/>
              <a:ext cx="203346" cy="203346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6FAA4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6007207" y="1993993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9"/>
            <p:cNvSpPr txBox="1"/>
            <p:nvPr/>
          </p:nvSpPr>
          <p:spPr>
            <a:xfrm>
              <a:off x="6007207" y="1993993"/>
              <a:ext cx="2574292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Responsable: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Fernando Carreto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0" name="Google Shape;280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37876" y="924275"/>
            <a:ext cx="2204400" cy="9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11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1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1"/>
          <p:cNvSpPr/>
          <p:nvPr/>
        </p:nvSpPr>
        <p:spPr>
          <a:xfrm>
            <a:off x="540552" y="945892"/>
            <a:ext cx="171713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RECURSOS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9" name="Google Shape;289;p11"/>
          <p:cNvGrpSpPr/>
          <p:nvPr/>
        </p:nvGrpSpPr>
        <p:grpSpPr>
          <a:xfrm>
            <a:off x="1581872" y="1876080"/>
            <a:ext cx="8447230" cy="3936062"/>
            <a:chOff x="721" y="283857"/>
            <a:chExt cx="8447230" cy="3936062"/>
          </a:xfrm>
        </p:grpSpPr>
        <p:sp>
          <p:nvSpPr>
            <p:cNvPr id="290" name="Google Shape;290;p11"/>
            <p:cNvSpPr/>
            <p:nvPr/>
          </p:nvSpPr>
          <p:spPr>
            <a:xfrm>
              <a:off x="926445" y="746719"/>
              <a:ext cx="1735732" cy="1157733"/>
            </a:xfrm>
            <a:prstGeom prst="rect">
              <a:avLst/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 txBox="1"/>
            <p:nvPr/>
          </p:nvSpPr>
          <p:spPr>
            <a:xfrm>
              <a:off x="1204162" y="746719"/>
              <a:ext cx="1458015" cy="1157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0" spcFirstLastPara="1" rIns="135125" wrap="square" tIns="135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s-MX" sz="19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Recursos humanos: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s-MX" sz="19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</a:t>
              </a:r>
              <a:endParaRPr b="0" i="0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926445" y="1904452"/>
              <a:ext cx="1735732" cy="1157733"/>
            </a:xfrm>
            <a:prstGeom prst="rect">
              <a:avLst/>
            </a:prstGeom>
            <a:solidFill>
              <a:srgbClr val="CBDAE8">
                <a:alpha val="89411"/>
              </a:srgbClr>
            </a:solidFill>
            <a:ln cap="flat" cmpd="sng" w="12700">
              <a:solidFill>
                <a:srgbClr val="CBDAE8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 txBox="1"/>
            <p:nvPr/>
          </p:nvSpPr>
          <p:spPr>
            <a:xfrm>
              <a:off x="1204162" y="1904452"/>
              <a:ext cx="1458015" cy="1157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0" spcFirstLastPara="1" rIns="135125" wrap="square" tIns="135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s-MX" sz="19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Recursos financieros: $0</a:t>
              </a:r>
              <a:endParaRPr b="0" i="0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926445" y="3062186"/>
              <a:ext cx="1735732" cy="1157733"/>
            </a:xfrm>
            <a:prstGeom prst="rect">
              <a:avLst/>
            </a:prstGeom>
            <a:solidFill>
              <a:srgbClr val="CBE0E7">
                <a:alpha val="89411"/>
              </a:srgbClr>
            </a:solidFill>
            <a:ln cap="flat" cmpd="sng" w="12700">
              <a:solidFill>
                <a:srgbClr val="CBE0E7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1"/>
            <p:cNvSpPr txBox="1"/>
            <p:nvPr/>
          </p:nvSpPr>
          <p:spPr>
            <a:xfrm>
              <a:off x="1204162" y="3062186"/>
              <a:ext cx="1458015" cy="1157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0" spcFirstLastPara="1" rIns="135125" wrap="square" tIns="135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s-MX" sz="19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Recursos materiales: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s-MX" sz="19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PC</a:t>
              </a:r>
              <a:endParaRPr b="0" i="0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721" y="283857"/>
              <a:ext cx="1157154" cy="1157154"/>
            </a:xfrm>
            <a:prstGeom prst="ellipse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1"/>
            <p:cNvSpPr txBox="1"/>
            <p:nvPr/>
          </p:nvSpPr>
          <p:spPr>
            <a:xfrm>
              <a:off x="170182" y="453318"/>
              <a:ext cx="818232" cy="818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s-MX" sz="1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Actividad 1</a:t>
              </a:r>
              <a:endParaRPr b="0" i="0" sz="1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3819332" y="746719"/>
              <a:ext cx="1735732" cy="1157733"/>
            </a:xfrm>
            <a:prstGeom prst="rect">
              <a:avLst/>
            </a:prstGeom>
            <a:solidFill>
              <a:srgbClr val="CBE7E6">
                <a:alpha val="89411"/>
              </a:srgbClr>
            </a:solidFill>
            <a:ln cap="flat" cmpd="sng" w="12700">
              <a:solidFill>
                <a:srgbClr val="CBE7E6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3819332" y="1904452"/>
              <a:ext cx="1735732" cy="1157733"/>
            </a:xfrm>
            <a:prstGeom prst="rect">
              <a:avLst/>
            </a:prstGeom>
            <a:solidFill>
              <a:srgbClr val="CBE5DE">
                <a:alpha val="89411"/>
              </a:srgbClr>
            </a:solidFill>
            <a:ln cap="flat" cmpd="sng" w="12700">
              <a:solidFill>
                <a:srgbClr val="CBE5DE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3819332" y="3062186"/>
              <a:ext cx="1735732" cy="1157733"/>
            </a:xfrm>
            <a:prstGeom prst="rect">
              <a:avLst/>
            </a:prstGeom>
            <a:solidFill>
              <a:srgbClr val="CBE5D7">
                <a:alpha val="89411"/>
              </a:srgbClr>
            </a:solidFill>
            <a:ln cap="flat" cmpd="sng" w="12700">
              <a:solidFill>
                <a:srgbClr val="CBE5D7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2893608" y="283857"/>
              <a:ext cx="1157154" cy="1157154"/>
            </a:xfrm>
            <a:prstGeom prst="ellipse">
              <a:avLst/>
            </a:prstGeom>
            <a:solidFill>
              <a:srgbClr val="44B78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1"/>
            <p:cNvSpPr txBox="1"/>
            <p:nvPr/>
          </p:nvSpPr>
          <p:spPr>
            <a:xfrm>
              <a:off x="3063069" y="453318"/>
              <a:ext cx="818232" cy="818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s-MX" sz="1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Actividad 2</a:t>
              </a:r>
              <a:endParaRPr b="0" i="0" sz="1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6712219" y="746719"/>
              <a:ext cx="1735732" cy="1157733"/>
            </a:xfrm>
            <a:prstGeom prst="rect">
              <a:avLst/>
            </a:prstGeom>
            <a:solidFill>
              <a:srgbClr val="CBE4D1">
                <a:alpha val="89411"/>
              </a:srgbClr>
            </a:solidFill>
            <a:ln cap="flat" cmpd="sng" w="12700">
              <a:solidFill>
                <a:srgbClr val="CBE4D1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6712219" y="1904452"/>
              <a:ext cx="1735732" cy="1157733"/>
            </a:xfrm>
            <a:prstGeom prst="rect">
              <a:avLst/>
            </a:prstGeom>
            <a:solidFill>
              <a:srgbClr val="CDE2CC">
                <a:alpha val="89411"/>
              </a:srgbClr>
            </a:solidFill>
            <a:ln cap="flat" cmpd="sng" w="12700">
              <a:solidFill>
                <a:srgbClr val="CDE2CC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6712219" y="3062186"/>
              <a:ext cx="1735732" cy="1157733"/>
            </a:xfrm>
            <a:prstGeom prst="rect">
              <a:avLst/>
            </a:prstGeom>
            <a:solidFill>
              <a:srgbClr val="D2E2CB">
                <a:alpha val="89411"/>
              </a:srgbClr>
            </a:solidFill>
            <a:ln cap="flat" cmpd="sng" w="12700">
              <a:solidFill>
                <a:srgbClr val="D2E2CB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5786495" y="283857"/>
              <a:ext cx="1157154" cy="1157154"/>
            </a:xfrm>
            <a:prstGeom prst="ellipse">
              <a:avLst/>
            </a:prstGeom>
            <a:solidFill>
              <a:srgbClr val="6FAA4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1"/>
            <p:cNvSpPr txBox="1"/>
            <p:nvPr/>
          </p:nvSpPr>
          <p:spPr>
            <a:xfrm>
              <a:off x="5955956" y="453318"/>
              <a:ext cx="818232" cy="818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s-MX" sz="1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Actividad 3</a:t>
              </a:r>
              <a:endParaRPr b="0" i="0" sz="1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308" name="Google Shape;308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37876" y="924275"/>
            <a:ext cx="2204400" cy="9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1"/>
          <p:cNvSpPr txBox="1"/>
          <p:nvPr/>
        </p:nvSpPr>
        <p:spPr>
          <a:xfrm>
            <a:off x="5693883" y="2378137"/>
            <a:ext cx="1458015" cy="1157733"/>
          </a:xfrm>
          <a:prstGeom prst="rect">
            <a:avLst/>
          </a:prstGeom>
          <a:noFill/>
          <a:ln>
            <a:noFill/>
          </a:ln>
        </p:spPr>
        <p:txBody>
          <a:bodyPr anchorCtr="0" anchor="ctr" bIns="135125" lIns="0" spcFirstLastPara="1" rIns="135125" wrap="square" tIns="1351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s-MX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Recursos humanos: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s-MX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0" i="0" sz="1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0" name="Google Shape;310;p11"/>
          <p:cNvSpPr txBox="1"/>
          <p:nvPr/>
        </p:nvSpPr>
        <p:spPr>
          <a:xfrm>
            <a:off x="8557080" y="2378136"/>
            <a:ext cx="1458015" cy="1157733"/>
          </a:xfrm>
          <a:prstGeom prst="rect">
            <a:avLst/>
          </a:prstGeom>
          <a:noFill/>
          <a:ln>
            <a:noFill/>
          </a:ln>
        </p:spPr>
        <p:txBody>
          <a:bodyPr anchorCtr="0" anchor="ctr" bIns="135125" lIns="0" spcFirstLastPara="1" rIns="135125" wrap="square" tIns="1351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s-MX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Recursos humanos: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s-MX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0" i="0" sz="1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Google Shape;311;p11"/>
          <p:cNvSpPr txBox="1"/>
          <p:nvPr/>
        </p:nvSpPr>
        <p:spPr>
          <a:xfrm>
            <a:off x="5586912" y="3496675"/>
            <a:ext cx="1458015" cy="1157733"/>
          </a:xfrm>
          <a:prstGeom prst="rect">
            <a:avLst/>
          </a:prstGeom>
          <a:noFill/>
          <a:ln>
            <a:noFill/>
          </a:ln>
        </p:spPr>
        <p:txBody>
          <a:bodyPr anchorCtr="0" anchor="ctr" bIns="135125" lIns="0" spcFirstLastPara="1" rIns="135125" wrap="square" tIns="1351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s-MX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Recursos financieros: $0</a:t>
            </a:r>
            <a:endParaRPr b="0" i="0" sz="1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11"/>
          <p:cNvSpPr txBox="1"/>
          <p:nvPr/>
        </p:nvSpPr>
        <p:spPr>
          <a:xfrm>
            <a:off x="8543073" y="3535869"/>
            <a:ext cx="1458015" cy="1157733"/>
          </a:xfrm>
          <a:prstGeom prst="rect">
            <a:avLst/>
          </a:prstGeom>
          <a:noFill/>
          <a:ln>
            <a:noFill/>
          </a:ln>
        </p:spPr>
        <p:txBody>
          <a:bodyPr anchorCtr="0" anchor="ctr" bIns="135125" lIns="0" spcFirstLastPara="1" rIns="135125" wrap="square" tIns="1351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s-MX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Recursos financieros: $0</a:t>
            </a:r>
            <a:endParaRPr b="0" i="0" sz="1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3" name="Google Shape;313;p11"/>
          <p:cNvSpPr txBox="1"/>
          <p:nvPr/>
        </p:nvSpPr>
        <p:spPr>
          <a:xfrm>
            <a:off x="5657062" y="4654408"/>
            <a:ext cx="1458015" cy="1157733"/>
          </a:xfrm>
          <a:prstGeom prst="rect">
            <a:avLst/>
          </a:prstGeom>
          <a:noFill/>
          <a:ln>
            <a:noFill/>
          </a:ln>
        </p:spPr>
        <p:txBody>
          <a:bodyPr anchorCtr="0" anchor="ctr" bIns="135125" lIns="0" spcFirstLastPara="1" rIns="135125" wrap="square" tIns="1351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s-MX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Recursos materiales: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s-MX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PC</a:t>
            </a:r>
            <a:endParaRPr b="0" i="0" sz="1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4" name="Google Shape;314;p11"/>
          <p:cNvSpPr txBox="1"/>
          <p:nvPr/>
        </p:nvSpPr>
        <p:spPr>
          <a:xfrm>
            <a:off x="8587035" y="4654407"/>
            <a:ext cx="1458015" cy="1157733"/>
          </a:xfrm>
          <a:prstGeom prst="rect">
            <a:avLst/>
          </a:prstGeom>
          <a:noFill/>
          <a:ln>
            <a:noFill/>
          </a:ln>
        </p:spPr>
        <p:txBody>
          <a:bodyPr anchorCtr="0" anchor="ctr" bIns="135125" lIns="0" spcFirstLastPara="1" rIns="135125" wrap="square" tIns="1351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s-MX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Recursos materiales: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s-MX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PC</a:t>
            </a:r>
            <a:endParaRPr b="0" i="0" sz="1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12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2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2"/>
          <p:cNvSpPr/>
          <p:nvPr/>
        </p:nvSpPr>
        <p:spPr>
          <a:xfrm>
            <a:off x="183080" y="945892"/>
            <a:ext cx="2005677" cy="574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RESULTADOS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2"/>
          <p:cNvSpPr/>
          <p:nvPr/>
        </p:nvSpPr>
        <p:spPr>
          <a:xfrm>
            <a:off x="183080" y="1607611"/>
            <a:ext cx="7542449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Resultados cuantitativos (porcentaje) según indicadores.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Fotografías del antes y el después.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Resultado “no esperado”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4" name="Google Shape;324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37876" y="924275"/>
            <a:ext cx="2204400" cy="9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/>
          <p:nvPr/>
        </p:nvSpPr>
        <p:spPr>
          <a:xfrm>
            <a:off x="2161454" y="1682234"/>
            <a:ext cx="7143302" cy="2251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Fernando Carreto Barragán</a:t>
            </a:r>
            <a:endParaRPr i="0" sz="2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s-MX" sz="18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Ingeniero en Robótica Industrial</a:t>
            </a:r>
            <a:r>
              <a:rPr lang="es-MX" sz="1800">
                <a:latin typeface="Century Gothic"/>
                <a:ea typeface="Century Gothic"/>
                <a:cs typeface="Century Gothic"/>
                <a:sym typeface="Century Gothic"/>
              </a:rPr>
              <a:t>, a</a:t>
            </a:r>
            <a:r>
              <a:rPr i="0" lang="es-MX" sz="18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mante de la naturaleza, las</a:t>
            </a:r>
            <a:r>
              <a:rPr lang="es-MX" sz="18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0" lang="es-MX" sz="18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leyes y de la humanidad</a:t>
            </a:r>
            <a:r>
              <a:rPr lang="es-MX" sz="18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37876" y="924275"/>
            <a:ext cx="2204400" cy="9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árbol con raíces - Descargar Vectores Gratis, Illustrator Graficos ..." id="102" name="Google Shape;102;p5"/>
          <p:cNvPicPr preferRelativeResize="0"/>
          <p:nvPr/>
        </p:nvPicPr>
        <p:blipFill rotWithShape="1">
          <a:blip r:embed="rId3">
            <a:alphaModFix/>
          </a:blip>
          <a:srcRect b="0" l="6260" r="0" t="0"/>
          <a:stretch/>
        </p:blipFill>
        <p:spPr>
          <a:xfrm>
            <a:off x="3506757" y="470987"/>
            <a:ext cx="5559552" cy="604556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5"/>
          <p:cNvSpPr txBox="1"/>
          <p:nvPr/>
        </p:nvSpPr>
        <p:spPr>
          <a:xfrm>
            <a:off x="769655" y="1147908"/>
            <a:ext cx="963900" cy="30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MX" sz="1400" cap="none" strike="noStrike">
                <a:latin typeface="Century Gothic"/>
                <a:ea typeface="Century Gothic"/>
                <a:cs typeface="Century Gothic"/>
                <a:sym typeface="Century Gothic"/>
              </a:rPr>
              <a:t>Efectos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5"/>
          <p:cNvSpPr txBox="1"/>
          <p:nvPr/>
        </p:nvSpPr>
        <p:spPr>
          <a:xfrm>
            <a:off x="645143" y="5700692"/>
            <a:ext cx="987300" cy="30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MX" sz="1400" cap="none" strike="noStrike">
                <a:latin typeface="Century Gothic"/>
                <a:ea typeface="Century Gothic"/>
                <a:cs typeface="Century Gothic"/>
                <a:sym typeface="Century Gothic"/>
              </a:rPr>
              <a:t>Causas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5"/>
          <p:cNvSpPr txBox="1"/>
          <p:nvPr/>
        </p:nvSpPr>
        <p:spPr>
          <a:xfrm>
            <a:off x="546371" y="3801010"/>
            <a:ext cx="1410600" cy="30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MX" sz="1400" cap="none" strike="noStrike">
                <a:latin typeface="Century Gothic"/>
                <a:ea typeface="Century Gothic"/>
                <a:cs typeface="Century Gothic"/>
                <a:sym typeface="Century Gothic"/>
              </a:rPr>
              <a:t>Problemática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06" name="Google Shape;106;p5"/>
          <p:cNvCxnSpPr/>
          <p:nvPr/>
        </p:nvCxnSpPr>
        <p:spPr>
          <a:xfrm>
            <a:off x="1968206" y="4819346"/>
            <a:ext cx="8402100" cy="39900"/>
          </a:xfrm>
          <a:prstGeom prst="straightConnector1">
            <a:avLst/>
          </a:prstGeom>
          <a:noFill/>
          <a:ln cap="flat" cmpd="sng" w="19050">
            <a:solidFill>
              <a:srgbClr val="5597D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" name="Google Shape;107;p5"/>
          <p:cNvCxnSpPr/>
          <p:nvPr/>
        </p:nvCxnSpPr>
        <p:spPr>
          <a:xfrm>
            <a:off x="1968206" y="3218908"/>
            <a:ext cx="8402100" cy="0"/>
          </a:xfrm>
          <a:prstGeom prst="straightConnector1">
            <a:avLst/>
          </a:prstGeom>
          <a:noFill/>
          <a:ln cap="flat" cmpd="sng" w="19050">
            <a:solidFill>
              <a:srgbClr val="5597D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8" name="Google Shape;108;p5"/>
          <p:cNvCxnSpPr/>
          <p:nvPr/>
        </p:nvCxnSpPr>
        <p:spPr>
          <a:xfrm>
            <a:off x="1950369" y="6449482"/>
            <a:ext cx="8538524" cy="0"/>
          </a:xfrm>
          <a:prstGeom prst="straightConnector1">
            <a:avLst/>
          </a:prstGeom>
          <a:noFill/>
          <a:ln cap="flat" cmpd="sng" w="19050">
            <a:solidFill>
              <a:srgbClr val="5597D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9" name="Google Shape;109;p5"/>
          <p:cNvSpPr txBox="1"/>
          <p:nvPr/>
        </p:nvSpPr>
        <p:spPr>
          <a:xfrm>
            <a:off x="6832850" y="1003650"/>
            <a:ext cx="2321700" cy="676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>
                <a:latin typeface="Century Gothic"/>
                <a:ea typeface="Century Gothic"/>
                <a:cs typeface="Century Gothic"/>
                <a:sym typeface="Century Gothic"/>
              </a:rPr>
              <a:t>Desconfianza en las publicaciones y contactos virtuales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" name="Google Shape;110;p5"/>
          <p:cNvSpPr txBox="1"/>
          <p:nvPr/>
        </p:nvSpPr>
        <p:spPr>
          <a:xfrm>
            <a:off x="3299494" y="1101541"/>
            <a:ext cx="1967400" cy="369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MX" sz="1400" cap="none" strike="noStrike">
                <a:latin typeface="Century Gothic"/>
                <a:ea typeface="Century Gothic"/>
                <a:cs typeface="Century Gothic"/>
                <a:sym typeface="Century Gothic"/>
              </a:rPr>
              <a:t>Corrupción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Google Shape;111;p5"/>
          <p:cNvSpPr txBox="1"/>
          <p:nvPr/>
        </p:nvSpPr>
        <p:spPr>
          <a:xfrm>
            <a:off x="6760125" y="2085925"/>
            <a:ext cx="2408700" cy="786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MX" sz="1400" cap="none" strike="noStrike">
                <a:latin typeface="Century Gothic"/>
                <a:ea typeface="Century Gothic"/>
                <a:cs typeface="Century Gothic"/>
                <a:sym typeface="Century Gothic"/>
              </a:rPr>
              <a:t>Dificultad para </a:t>
            </a:r>
            <a:r>
              <a:rPr lang="es-MX">
                <a:latin typeface="Century Gothic"/>
                <a:ea typeface="Century Gothic"/>
                <a:cs typeface="Century Gothic"/>
                <a:sym typeface="Century Gothic"/>
              </a:rPr>
              <a:t>hacer vinculación en medio virtuales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5"/>
          <p:cNvSpPr txBox="1"/>
          <p:nvPr/>
        </p:nvSpPr>
        <p:spPr>
          <a:xfrm>
            <a:off x="3299500" y="2160222"/>
            <a:ext cx="1967400" cy="554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>
                <a:latin typeface="Century Gothic"/>
                <a:ea typeface="Century Gothic"/>
                <a:cs typeface="Century Gothic"/>
                <a:sym typeface="Century Gothic"/>
              </a:rPr>
              <a:t>Conflictos entre usuarios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5"/>
          <p:cNvSpPr txBox="1"/>
          <p:nvPr/>
        </p:nvSpPr>
        <p:spPr>
          <a:xfrm>
            <a:off x="3299505" y="3810975"/>
            <a:ext cx="5869200" cy="554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>
                <a:latin typeface="Century Gothic"/>
                <a:ea typeface="Century Gothic"/>
                <a:cs typeface="Century Gothic"/>
                <a:sym typeface="Century Gothic"/>
              </a:rPr>
              <a:t>Mala c</a:t>
            </a:r>
            <a:r>
              <a:rPr i="0" lang="es-MX" sz="1400" cap="none" strike="noStrike">
                <a:latin typeface="Century Gothic"/>
                <a:ea typeface="Century Gothic"/>
                <a:cs typeface="Century Gothic"/>
                <a:sym typeface="Century Gothic"/>
              </a:rPr>
              <a:t>onvivencia </a:t>
            </a:r>
            <a:r>
              <a:rPr lang="es-MX">
                <a:latin typeface="Century Gothic"/>
                <a:ea typeface="Century Gothic"/>
                <a:cs typeface="Century Gothic"/>
                <a:sym typeface="Century Gothic"/>
              </a:rPr>
              <a:t>entre usuarios de redes sociales que habitan la CDMX y zona metropolitana.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" name="Google Shape;114;p5"/>
          <p:cNvSpPr txBox="1"/>
          <p:nvPr/>
        </p:nvSpPr>
        <p:spPr>
          <a:xfrm>
            <a:off x="1966500" y="5455299"/>
            <a:ext cx="2247000" cy="91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MX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hay contenidos que refuercen la práctica de valores en redes sociales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" name="Google Shape;115;p5"/>
          <p:cNvSpPr txBox="1"/>
          <p:nvPr/>
        </p:nvSpPr>
        <p:spPr>
          <a:xfrm>
            <a:off x="4876300" y="5461601"/>
            <a:ext cx="2509500" cy="786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Omisión de valores en redes sociales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Google Shape;116;p5"/>
          <p:cNvSpPr txBox="1"/>
          <p:nvPr/>
        </p:nvSpPr>
        <p:spPr>
          <a:xfrm>
            <a:off x="8048600" y="5415550"/>
            <a:ext cx="2321700" cy="786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>
                <a:latin typeface="Century Gothic"/>
                <a:ea typeface="Century Gothic"/>
                <a:cs typeface="Century Gothic"/>
                <a:sym typeface="Century Gothic"/>
              </a:rPr>
              <a:t>Usuarios de redes no tienen interés por el bien común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7" name="Google Shape;11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77538" y="61978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5"/>
          <p:cNvPicPr preferRelativeResize="0"/>
          <p:nvPr/>
        </p:nvPicPr>
        <p:blipFill rotWithShape="1">
          <a:blip r:embed="rId5">
            <a:alphaModFix/>
          </a:blip>
          <a:srcRect b="52796" l="38151" r="37886" t="34996"/>
          <a:stretch/>
        </p:blipFill>
        <p:spPr>
          <a:xfrm>
            <a:off x="9518453" y="6205775"/>
            <a:ext cx="1759094" cy="5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00601" y="193725"/>
            <a:ext cx="2204400" cy="9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/>
          <p:cNvSpPr txBox="1"/>
          <p:nvPr/>
        </p:nvSpPr>
        <p:spPr>
          <a:xfrm>
            <a:off x="4989708" y="193732"/>
            <a:ext cx="2067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MX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Árbol de problemas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5"/>
          <p:cNvSpPr/>
          <p:nvPr/>
        </p:nvSpPr>
        <p:spPr>
          <a:xfrm>
            <a:off x="0" y="30500"/>
            <a:ext cx="618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PLANTEAMIENTO DEL PROBLEMA</a:t>
            </a:r>
            <a:endParaRPr b="1" i="0" sz="2400" u="none" cap="none" strike="noStrike">
              <a:solidFill>
                <a:srgbClr val="0A4C8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96f7b79043_0_91"/>
          <p:cNvPicPr preferRelativeResize="0"/>
          <p:nvPr/>
        </p:nvPicPr>
        <p:blipFill rotWithShape="1">
          <a:blip r:embed="rId3">
            <a:alphaModFix/>
          </a:blip>
          <a:srcRect b="37264" l="0" r="0" t="0"/>
          <a:stretch/>
        </p:blipFill>
        <p:spPr>
          <a:xfrm>
            <a:off x="0" y="-31750"/>
            <a:ext cx="12191999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96f7b79043_0_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96f7b79043_0_91"/>
          <p:cNvPicPr preferRelativeResize="0"/>
          <p:nvPr/>
        </p:nvPicPr>
        <p:blipFill rotWithShape="1">
          <a:blip r:embed="rId5">
            <a:alphaModFix/>
          </a:blip>
          <a:srcRect b="52796" l="38151" r="37886" t="34996"/>
          <a:stretch/>
        </p:blipFill>
        <p:spPr>
          <a:xfrm>
            <a:off x="9136063" y="6175375"/>
            <a:ext cx="1814510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96f7b79043_0_91"/>
          <p:cNvSpPr/>
          <p:nvPr/>
        </p:nvSpPr>
        <p:spPr>
          <a:xfrm>
            <a:off x="305325" y="1088225"/>
            <a:ext cx="618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PLANTEAMIENTO DEL PROBLEMA</a:t>
            </a:r>
            <a:endParaRPr b="1" i="0" sz="2400" u="none" cap="none" strike="noStrike">
              <a:solidFill>
                <a:srgbClr val="0A4C8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0" name="Google Shape;130;g96f7b79043_0_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37876" y="924275"/>
            <a:ext cx="2204400" cy="9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96f7b79043_0_91"/>
          <p:cNvSpPr/>
          <p:nvPr/>
        </p:nvSpPr>
        <p:spPr>
          <a:xfrm>
            <a:off x="305322" y="1928850"/>
            <a:ext cx="9427800" cy="12785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latin typeface="Century Gothic"/>
                <a:ea typeface="Century Gothic"/>
                <a:cs typeface="Century Gothic"/>
                <a:sym typeface="Century Gothic"/>
              </a:rPr>
              <a:t>Existe una mala convivencia entre usuarios de redes sociales de la CDMX y zona metropolitana</a:t>
            </a:r>
            <a:r>
              <a:rPr i="0" lang="es-MX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 esto debido a l</a:t>
            </a:r>
            <a:r>
              <a:rPr lang="es-MX" sz="1800">
                <a:latin typeface="Century Gothic"/>
                <a:ea typeface="Century Gothic"/>
                <a:cs typeface="Century Gothic"/>
                <a:sym typeface="Century Gothic"/>
              </a:rPr>
              <a:t>a omisión de valores en redes sociales</a:t>
            </a:r>
            <a:r>
              <a:rPr i="0" lang="es-MX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 </a:t>
            </a:r>
            <a:r>
              <a:rPr lang="es-MX" sz="1800">
                <a:latin typeface="Century Gothic"/>
                <a:ea typeface="Century Gothic"/>
                <a:cs typeface="Century Gothic"/>
                <a:sym typeface="Century Gothic"/>
              </a:rPr>
              <a:t>que n</a:t>
            </a:r>
            <a:r>
              <a:rPr i="0" lang="es-MX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s-MX" sz="18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0" lang="es-MX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 contenidos que refuercen la práctica de valores y </a:t>
            </a:r>
            <a:r>
              <a:rPr lang="es-MX" sz="1800">
                <a:latin typeface="Century Gothic"/>
                <a:ea typeface="Century Gothic"/>
                <a:cs typeface="Century Gothic"/>
                <a:sym typeface="Century Gothic"/>
              </a:rPr>
              <a:t>porque los usuarios de redes no tienen interés por el bien común. E</a:t>
            </a:r>
            <a:r>
              <a:rPr i="0" lang="es-MX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stos hechos propician </a:t>
            </a:r>
            <a:r>
              <a:rPr lang="es-MX" sz="1800"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0" lang="es-MX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onflictos entre usuarios</a:t>
            </a:r>
            <a:r>
              <a:rPr lang="es-MX" sz="1800">
                <a:latin typeface="Century Gothic"/>
                <a:ea typeface="Century Gothic"/>
                <a:cs typeface="Century Gothic"/>
                <a:sym typeface="Century Gothic"/>
              </a:rPr>
              <a:t>, dificultad para hacer vinculación en medio virtuales, desconfianza en las publicaciones y contactos virtuales y corrupción.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3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"/>
          <p:cNvSpPr/>
          <p:nvPr/>
        </p:nvSpPr>
        <p:spPr>
          <a:xfrm>
            <a:off x="260825" y="1032700"/>
            <a:ext cx="58890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JUSTIFICACIÓN Y FUNDAMENTACIÓN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260824" y="1761874"/>
            <a:ext cx="3241593" cy="10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Delimitación Geográfica</a:t>
            </a:r>
            <a:endParaRPr/>
          </a:p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CDMX y Zona Metropolitana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37876" y="924275"/>
            <a:ext cx="2204400" cy="9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/>
          <p:cNvPicPr preferRelativeResize="0"/>
          <p:nvPr/>
        </p:nvPicPr>
        <p:blipFill rotWithShape="1">
          <a:blip r:embed="rId7">
            <a:alphaModFix/>
          </a:blip>
          <a:srcRect b="7872" l="43854" r="11775" t="23844"/>
          <a:stretch/>
        </p:blipFill>
        <p:spPr>
          <a:xfrm>
            <a:off x="4384325" y="1900175"/>
            <a:ext cx="4956898" cy="42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4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4"/>
          <p:cNvSpPr/>
          <p:nvPr/>
        </p:nvSpPr>
        <p:spPr>
          <a:xfrm>
            <a:off x="260824" y="1774837"/>
            <a:ext cx="2702983" cy="494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Marcha Exploratoria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337022" y="2639925"/>
            <a:ext cx="4569077" cy="1754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lang="es-MX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comunidad </a:t>
            </a: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digital, se </a:t>
            </a:r>
            <a:r>
              <a:rPr b="0" lang="es-MX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olvidan </a:t>
            </a: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</a:t>
            </a:r>
            <a:r>
              <a:rPr b="0" lang="es-MX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valores al comunicarse en redes sociales, </a:t>
            </a: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lo que</a:t>
            </a:r>
            <a:r>
              <a:rPr b="0" lang="es-MX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existen agresiones mutuas y constantes.</a:t>
            </a:r>
            <a:endParaRPr b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260825" y="1032700"/>
            <a:ext cx="58890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JUSTIFICACIÓN Y FUNDAMENTACIÓN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37876" y="924275"/>
            <a:ext cx="2204400" cy="914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newspaper&#10;&#10;Description automatically generated" id="154" name="Google Shape;154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34687" y="2022084"/>
            <a:ext cx="2675955" cy="43809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, chat or text message&#10;&#10;Description automatically generated" id="155" name="Google Shape;155;p4"/>
          <p:cNvPicPr preferRelativeResize="0"/>
          <p:nvPr/>
        </p:nvPicPr>
        <p:blipFill rotWithShape="1">
          <a:blip r:embed="rId8">
            <a:alphaModFix/>
          </a:blip>
          <a:srcRect b="11726" l="0" r="0" t="7125"/>
          <a:stretch/>
        </p:blipFill>
        <p:spPr>
          <a:xfrm>
            <a:off x="8961157" y="2032635"/>
            <a:ext cx="2841502" cy="3720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6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/>
          <p:cNvSpPr/>
          <p:nvPr/>
        </p:nvSpPr>
        <p:spPr>
          <a:xfrm>
            <a:off x="193500" y="1032700"/>
            <a:ext cx="33660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OBJETIVO GENERAL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37876" y="924275"/>
            <a:ext cx="2204400" cy="9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"/>
          <p:cNvSpPr txBox="1"/>
          <p:nvPr/>
        </p:nvSpPr>
        <p:spPr>
          <a:xfrm>
            <a:off x="478302" y="1961317"/>
            <a:ext cx="9777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MX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Promover </a:t>
            </a:r>
            <a:r>
              <a:rPr lang="es-MX" sz="1800">
                <a:latin typeface="Century Gothic"/>
                <a:ea typeface="Century Gothic"/>
                <a:cs typeface="Century Gothic"/>
                <a:sym typeface="Century Gothic"/>
              </a:rPr>
              <a:t>la práctica de valores</a:t>
            </a: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</a:t>
            </a:r>
            <a:r>
              <a:rPr lang="es-MX" sz="1800">
                <a:latin typeface="Century Gothic"/>
                <a:ea typeface="Century Gothic"/>
                <a:cs typeface="Century Gothic"/>
                <a:sym typeface="Century Gothic"/>
              </a:rPr>
              <a:t>  redes sociales, </a:t>
            </a:r>
            <a:r>
              <a:rPr i="0" lang="es-MX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través </a:t>
            </a:r>
            <a:r>
              <a:rPr lang="es-MX" sz="1800">
                <a:latin typeface="Century Gothic"/>
                <a:ea typeface="Century Gothic"/>
                <a:cs typeface="Century Gothic"/>
                <a:sym typeface="Century Gothic"/>
              </a:rPr>
              <a:t>de materiales </a:t>
            </a:r>
            <a:r>
              <a:rPr lang="es-MX" sz="1800">
                <a:latin typeface="Century Gothic"/>
                <a:ea typeface="Century Gothic"/>
                <a:cs typeface="Century Gothic"/>
                <a:sym typeface="Century Gothic"/>
              </a:rPr>
              <a:t>audiovisuales para lograr una</a:t>
            </a: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sana convivencia.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7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7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7"/>
          <p:cNvSpPr/>
          <p:nvPr/>
        </p:nvSpPr>
        <p:spPr>
          <a:xfrm>
            <a:off x="193500" y="971060"/>
            <a:ext cx="3738524" cy="574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OBJETIVOS ESPECÍFICOS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37876" y="924275"/>
            <a:ext cx="2204400" cy="9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7"/>
          <p:cNvSpPr txBox="1"/>
          <p:nvPr/>
        </p:nvSpPr>
        <p:spPr>
          <a:xfrm>
            <a:off x="478302" y="1941342"/>
            <a:ext cx="977704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AutoNum type="arabicPeriod"/>
            </a:pPr>
            <a:r>
              <a:rPr lang="es-MX" sz="1800">
                <a:latin typeface="Century Gothic"/>
                <a:ea typeface="Century Gothic"/>
                <a:cs typeface="Century Gothic"/>
                <a:sym typeface="Century Gothic"/>
              </a:rPr>
              <a:t>Realizar contenido </a:t>
            </a: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audiovisual para </a:t>
            </a:r>
            <a:r>
              <a:rPr lang="es-MX" sz="18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0" lang="es-MX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esaltar </a:t>
            </a:r>
            <a:r>
              <a:rPr i="0" lang="es-MX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valores </a:t>
            </a:r>
            <a:r>
              <a:rPr lang="es-MX" sz="1800">
                <a:latin typeface="Century Gothic"/>
                <a:ea typeface="Century Gothic"/>
                <a:cs typeface="Century Gothic"/>
                <a:sym typeface="Century Gothic"/>
              </a:rPr>
              <a:t>en redes sociales (</a:t>
            </a:r>
            <a:r>
              <a:rPr i="0" lang="es-MX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vídeo, info</a:t>
            </a:r>
            <a:r>
              <a:rPr lang="es-MX" sz="1800">
                <a:latin typeface="Century Gothic"/>
                <a:ea typeface="Century Gothic"/>
                <a:cs typeface="Century Gothic"/>
                <a:sym typeface="Century Gothic"/>
              </a:rPr>
              <a:t>grafías).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Concientizar a los usuarios sobre la importancia de reafirmar los valores en redes sociales.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s-MX" sz="1800">
                <a:latin typeface="Century Gothic"/>
                <a:ea typeface="Century Gothic"/>
                <a:cs typeface="Century Gothic"/>
                <a:sym typeface="Century Gothic"/>
              </a:rPr>
              <a:t>Difundir contenido </a:t>
            </a:r>
            <a:r>
              <a:rPr lang="es-MX" sz="1800">
                <a:latin typeface="Century Gothic"/>
                <a:ea typeface="Century Gothic"/>
                <a:cs typeface="Century Gothic"/>
                <a:sym typeface="Century Gothic"/>
              </a:rPr>
              <a:t>sobre el bien común en redes sociales.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8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8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"/>
          <p:cNvSpPr/>
          <p:nvPr/>
        </p:nvSpPr>
        <p:spPr>
          <a:xfrm>
            <a:off x="183076" y="945900"/>
            <a:ext cx="66003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DESTINATARIOS O POBLACIÓN OBJETIVO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183075" y="1520700"/>
            <a:ext cx="78636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MX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100 usuarios de redes sociales</a:t>
            </a:r>
            <a:endParaRPr b="1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37876" y="924275"/>
            <a:ext cx="2204400" cy="9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2020-02-21T14:08:45Z</dcterms:created>
  <dc:creator>NAIBI LEON</dc:creator>
</cp:coreProperties>
</file>