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Century Gothic"/>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3" roundtripDataSignature="AMtx7miVpa65O72b7BPZCkHWBDuWIN8s3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CenturyGothic-bold.fntdata"/><Relationship Id="rId11" Type="http://schemas.openxmlformats.org/officeDocument/2006/relationships/slide" Target="slides/slide7.xml"/><Relationship Id="rId22" Type="http://schemas.openxmlformats.org/officeDocument/2006/relationships/font" Target="fonts/CenturyGothic-boldItalic.fntdata"/><Relationship Id="rId10" Type="http://schemas.openxmlformats.org/officeDocument/2006/relationships/slide" Target="slides/slide6.xml"/><Relationship Id="rId21" Type="http://schemas.openxmlformats.org/officeDocument/2006/relationships/font" Target="fonts/CenturyGothic-italic.fntdata"/><Relationship Id="rId13" Type="http://schemas.openxmlformats.org/officeDocument/2006/relationships/slide" Target="slides/slide9.xml"/><Relationship Id="rId12" Type="http://schemas.openxmlformats.org/officeDocument/2006/relationships/slide" Target="slides/slide8.xml"/><Relationship Id="rId23"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CenturyGothic-regular.fnt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6" name="Google Shape;76;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5" name="Google Shape;16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5" name="Google Shape;17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0" name="Google Shape;22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9" name="Google Shape;269;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3" name="Google Shape;30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5" name="Google Shape;85;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 name="Google Shape;9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4" name="Google Shape;10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96f7b79043_0_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4" name="Google Shape;114;g96f7b79043_0_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4" name="Google Shape;12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9cf8b9618c_1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5" name="Google Shape;135;g9cf8b9618c_1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5" name="Google Shape;14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5" name="Google Shape;15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1" name="Shape 11"/>
        <p:cNvGrpSpPr/>
        <p:nvPr/>
      </p:nvGrpSpPr>
      <p:grpSpPr>
        <a:xfrm>
          <a:off x="0" y="0"/>
          <a:ext cx="0" cy="0"/>
          <a:chOff x="0" y="0"/>
          <a:chExt cx="0" cy="0"/>
        </a:xfrm>
      </p:grpSpPr>
      <p:sp>
        <p:nvSpPr>
          <p:cNvPr id="12" name="Google Shape;12;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3" name="Google Shape;13;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68" name="Shape 68"/>
        <p:cNvGrpSpPr/>
        <p:nvPr/>
      </p:nvGrpSpPr>
      <p:grpSpPr>
        <a:xfrm>
          <a:off x="0" y="0"/>
          <a:ext cx="0" cy="0"/>
          <a:chOff x="0" y="0"/>
          <a:chExt cx="0" cy="0"/>
        </a:xfrm>
      </p:grpSpPr>
      <p:sp>
        <p:nvSpPr>
          <p:cNvPr id="69" name="Google Shape;69;p2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0" name="Google Shape;70;p2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17" name="Shape 17"/>
        <p:cNvGrpSpPr/>
        <p:nvPr/>
      </p:nvGrpSpPr>
      <p:grpSpPr>
        <a:xfrm>
          <a:off x="0" y="0"/>
          <a:ext cx="0" cy="0"/>
          <a:chOff x="0" y="0"/>
          <a:chExt cx="0" cy="0"/>
        </a:xfrm>
      </p:grpSpPr>
      <p:sp>
        <p:nvSpPr>
          <p:cNvPr id="18" name="Google Shape;18;p1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9" name="Google Shape;19;p1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0" name="Google Shape;20;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3" name="Shape 23"/>
        <p:cNvGrpSpPr/>
        <p:nvPr/>
      </p:nvGrpSpPr>
      <p:grpSpPr>
        <a:xfrm>
          <a:off x="0" y="0"/>
          <a:ext cx="0" cy="0"/>
          <a:chOff x="0" y="0"/>
          <a:chExt cx="0" cy="0"/>
        </a:xfrm>
      </p:grpSpPr>
      <p:sp>
        <p:nvSpPr>
          <p:cNvPr id="24" name="Google Shape;24;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5" name="Google Shape;25;p1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1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0" name="Shape 30"/>
        <p:cNvGrpSpPr/>
        <p:nvPr/>
      </p:nvGrpSpPr>
      <p:grpSpPr>
        <a:xfrm>
          <a:off x="0" y="0"/>
          <a:ext cx="0" cy="0"/>
          <a:chOff x="0" y="0"/>
          <a:chExt cx="0" cy="0"/>
        </a:xfrm>
      </p:grpSpPr>
      <p:sp>
        <p:nvSpPr>
          <p:cNvPr id="31" name="Google Shape;31;p1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2" name="Google Shape;32;p1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3" name="Google Shape;33;p1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1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5" name="Google Shape;35;p1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39" name="Shape 39"/>
        <p:cNvGrpSpPr/>
        <p:nvPr/>
      </p:nvGrpSpPr>
      <p:grpSpPr>
        <a:xfrm>
          <a:off x="0" y="0"/>
          <a:ext cx="0" cy="0"/>
          <a:chOff x="0" y="0"/>
          <a:chExt cx="0" cy="0"/>
        </a:xfrm>
      </p:grpSpPr>
      <p:sp>
        <p:nvSpPr>
          <p:cNvPr id="40" name="Google Shape;40;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1" name="Google Shape;4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44" name="Shape 44"/>
        <p:cNvGrpSpPr/>
        <p:nvPr/>
      </p:nvGrpSpPr>
      <p:grpSpPr>
        <a:xfrm>
          <a:off x="0" y="0"/>
          <a:ext cx="0" cy="0"/>
          <a:chOff x="0" y="0"/>
          <a:chExt cx="0" cy="0"/>
        </a:xfrm>
      </p:grpSpPr>
      <p:sp>
        <p:nvSpPr>
          <p:cNvPr id="45" name="Google Shape;45;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48" name="Shape 48"/>
        <p:cNvGrpSpPr/>
        <p:nvPr/>
      </p:nvGrpSpPr>
      <p:grpSpPr>
        <a:xfrm>
          <a:off x="0" y="0"/>
          <a:ext cx="0" cy="0"/>
          <a:chOff x="0" y="0"/>
          <a:chExt cx="0" cy="0"/>
        </a:xfrm>
      </p:grpSpPr>
      <p:sp>
        <p:nvSpPr>
          <p:cNvPr id="49" name="Google Shape;49;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0" name="Google Shape;50;p2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1" name="Google Shape;51;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2" name="Google Shape;5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55" name="Shape 55"/>
        <p:cNvGrpSpPr/>
        <p:nvPr/>
      </p:nvGrpSpPr>
      <p:grpSpPr>
        <a:xfrm>
          <a:off x="0" y="0"/>
          <a:ext cx="0" cy="0"/>
          <a:chOff x="0" y="0"/>
          <a:chExt cx="0" cy="0"/>
        </a:xfrm>
      </p:grpSpPr>
      <p:sp>
        <p:nvSpPr>
          <p:cNvPr id="56" name="Google Shape;56;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7" name="Google Shape;57;p2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58" name="Google Shape;58;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9" name="Google Shape;59;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2" name="Shape 62"/>
        <p:cNvGrpSpPr/>
        <p:nvPr/>
      </p:nvGrpSpPr>
      <p:grpSpPr>
        <a:xfrm>
          <a:off x="0" y="0"/>
          <a:ext cx="0" cy="0"/>
          <a:chOff x="0" y="0"/>
          <a:chExt cx="0" cy="0"/>
        </a:xfrm>
      </p:grpSpPr>
      <p:sp>
        <p:nvSpPr>
          <p:cNvPr id="63" name="Google Shape;63;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4" name="Google Shape;64;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7" name="Google Shape;7;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jp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jpg"/><Relationship Id="rId4" Type="http://schemas.openxmlformats.org/officeDocument/2006/relationships/image" Target="../media/image2.jpg"/><Relationship Id="rId5" Type="http://schemas.openxmlformats.org/officeDocument/2006/relationships/image" Target="../media/image6.png"/><Relationship Id="rId6"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jpg"/><Relationship Id="rId4" Type="http://schemas.openxmlformats.org/officeDocument/2006/relationships/image" Target="../media/image2.jpg"/><Relationship Id="rId5" Type="http://schemas.openxmlformats.org/officeDocument/2006/relationships/image" Target="../media/image6.png"/><Relationship Id="rId6"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jpg"/><Relationship Id="rId4" Type="http://schemas.openxmlformats.org/officeDocument/2006/relationships/image" Target="../media/image2.jpg"/><Relationship Id="rId5" Type="http://schemas.openxmlformats.org/officeDocument/2006/relationships/image" Target="../media/image6.png"/><Relationship Id="rId6"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jpg"/><Relationship Id="rId4" Type="http://schemas.openxmlformats.org/officeDocument/2006/relationships/image" Target="../media/image6.png"/><Relationship Id="rId9" Type="http://schemas.openxmlformats.org/officeDocument/2006/relationships/image" Target="../media/image7.jpg"/><Relationship Id="rId5" Type="http://schemas.openxmlformats.org/officeDocument/2006/relationships/image" Target="../media/image1.png"/><Relationship Id="rId6" Type="http://schemas.openxmlformats.org/officeDocument/2006/relationships/image" Target="../media/image3.jpg"/><Relationship Id="rId7" Type="http://schemas.openxmlformats.org/officeDocument/2006/relationships/image" Target="../media/image4.jpg"/><Relationship Id="rId8"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2.jpg"/><Relationship Id="rId5" Type="http://schemas.openxmlformats.org/officeDocument/2006/relationships/image" Target="../media/image6.png"/><Relationship Id="rId6" Type="http://schemas.openxmlformats.org/officeDocument/2006/relationships/image" Target="../media/image1.png"/><Relationship Id="rId7"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3.jpg"/><Relationship Id="rId7"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1"/>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79" name="Google Shape;79;p1"/>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80" name="Google Shape;80;p1"/>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81" name="Google Shape;81;p1"/>
          <p:cNvSpPr/>
          <p:nvPr/>
        </p:nvSpPr>
        <p:spPr>
          <a:xfrm>
            <a:off x="3605347" y="4091175"/>
            <a:ext cx="4484100" cy="461700"/>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00000"/>
              </a:lnSpc>
              <a:spcBef>
                <a:spcPts val="0"/>
              </a:spcBef>
              <a:spcAft>
                <a:spcPts val="0"/>
              </a:spcAft>
              <a:buClr>
                <a:srgbClr val="000000"/>
              </a:buClr>
              <a:buSzPts val="2400"/>
              <a:buFont typeface="Arial"/>
              <a:buNone/>
            </a:pPr>
            <a:r>
              <a:rPr b="1" i="0" lang="es-MX" sz="2400" u="sng" cap="none" strike="noStrike">
                <a:solidFill>
                  <a:srgbClr val="0A4C86"/>
                </a:solidFill>
                <a:latin typeface="Century Gothic"/>
                <a:ea typeface="Century Gothic"/>
                <a:cs typeface="Century Gothic"/>
                <a:sym typeface="Century Gothic"/>
              </a:rPr>
              <a:t>“El Periodiquillo del Rule”</a:t>
            </a:r>
            <a:endParaRPr b="0" i="0" sz="1400" u="none" cap="none" strike="noStrike">
              <a:solidFill>
                <a:srgbClr val="000000"/>
              </a:solidFill>
              <a:latin typeface="Arial"/>
              <a:ea typeface="Arial"/>
              <a:cs typeface="Arial"/>
              <a:sym typeface="Arial"/>
            </a:endParaRPr>
          </a:p>
        </p:txBody>
      </p:sp>
      <p:pic>
        <p:nvPicPr>
          <p:cNvPr id="82" name="Google Shape;82;p1"/>
          <p:cNvPicPr preferRelativeResize="0"/>
          <p:nvPr/>
        </p:nvPicPr>
        <p:blipFill rotWithShape="1">
          <a:blip r:embed="rId6">
            <a:alphaModFix/>
          </a:blip>
          <a:srcRect b="0" l="0" r="0" t="0"/>
          <a:stretch/>
        </p:blipFill>
        <p:spPr>
          <a:xfrm>
            <a:off x="4904835" y="1795113"/>
            <a:ext cx="2143125" cy="2143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8"/>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168" name="Google Shape;168;p8"/>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169" name="Google Shape;169;p8"/>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170" name="Google Shape;170;p8"/>
          <p:cNvSpPr/>
          <p:nvPr/>
        </p:nvSpPr>
        <p:spPr>
          <a:xfrm>
            <a:off x="183076" y="945900"/>
            <a:ext cx="6600300" cy="5748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DESTINATARIOS O POBLACIÓN OBJETIVO</a:t>
            </a:r>
            <a:endParaRPr b="0" i="0" sz="1400" u="none" cap="none" strike="noStrike">
              <a:solidFill>
                <a:srgbClr val="000000"/>
              </a:solidFill>
              <a:latin typeface="Arial"/>
              <a:ea typeface="Arial"/>
              <a:cs typeface="Arial"/>
              <a:sym typeface="Arial"/>
            </a:endParaRPr>
          </a:p>
        </p:txBody>
      </p:sp>
      <p:pic>
        <p:nvPicPr>
          <p:cNvPr id="171" name="Google Shape;171;p8"/>
          <p:cNvPicPr preferRelativeResize="0"/>
          <p:nvPr/>
        </p:nvPicPr>
        <p:blipFill rotWithShape="1">
          <a:blip r:embed="rId6">
            <a:alphaModFix/>
          </a:blip>
          <a:srcRect b="0" l="0" r="0" t="0"/>
          <a:stretch/>
        </p:blipFill>
        <p:spPr>
          <a:xfrm>
            <a:off x="10048875" y="801688"/>
            <a:ext cx="2143125" cy="2143125"/>
          </a:xfrm>
          <a:prstGeom prst="rect">
            <a:avLst/>
          </a:prstGeom>
          <a:noFill/>
          <a:ln>
            <a:noFill/>
          </a:ln>
        </p:spPr>
      </p:pic>
      <p:sp>
        <p:nvSpPr>
          <p:cNvPr id="172" name="Google Shape;172;p8"/>
          <p:cNvSpPr/>
          <p:nvPr/>
        </p:nvSpPr>
        <p:spPr>
          <a:xfrm>
            <a:off x="414225" y="2944825"/>
            <a:ext cx="9560100" cy="7854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lang="es-MX" sz="1800">
                <a:latin typeface="Century Gothic"/>
                <a:ea typeface="Century Gothic"/>
                <a:cs typeface="Century Gothic"/>
                <a:sym typeface="Century Gothic"/>
              </a:rPr>
              <a:t>148 n</a:t>
            </a:r>
            <a:r>
              <a:rPr i="0" lang="es-MX" sz="1800" u="none" cap="none" strike="noStrike">
                <a:solidFill>
                  <a:srgbClr val="000000"/>
                </a:solidFill>
                <a:latin typeface="Century Gothic"/>
                <a:ea typeface="Century Gothic"/>
                <a:cs typeface="Century Gothic"/>
                <a:sym typeface="Century Gothic"/>
              </a:rPr>
              <a:t>iños, </a:t>
            </a:r>
            <a:r>
              <a:rPr lang="es-MX" sz="1800">
                <a:latin typeface="Century Gothic"/>
                <a:ea typeface="Century Gothic"/>
                <a:cs typeface="Century Gothic"/>
                <a:sym typeface="Century Gothic"/>
              </a:rPr>
              <a:t>n</a:t>
            </a:r>
            <a:r>
              <a:rPr i="0" lang="es-MX" sz="1800" u="none" cap="none" strike="noStrike">
                <a:solidFill>
                  <a:srgbClr val="000000"/>
                </a:solidFill>
                <a:latin typeface="Century Gothic"/>
                <a:ea typeface="Century Gothic"/>
                <a:cs typeface="Century Gothic"/>
                <a:sym typeface="Century Gothic"/>
              </a:rPr>
              <a:t>iñas y </a:t>
            </a:r>
            <a:r>
              <a:rPr lang="es-MX" sz="1800">
                <a:latin typeface="Century Gothic"/>
                <a:ea typeface="Century Gothic"/>
                <a:cs typeface="Century Gothic"/>
                <a:sym typeface="Century Gothic"/>
              </a:rPr>
              <a:t>j</a:t>
            </a:r>
            <a:r>
              <a:rPr i="0" lang="es-MX" sz="1800" u="none" cap="none" strike="noStrike">
                <a:solidFill>
                  <a:srgbClr val="000000"/>
                </a:solidFill>
                <a:latin typeface="Century Gothic"/>
                <a:ea typeface="Century Gothic"/>
                <a:cs typeface="Century Gothic"/>
                <a:sym typeface="Century Gothic"/>
              </a:rPr>
              <a:t>óvenes de 6 a 17 años de periferia de la zona centro de CDMX CDMX (Candelaria, Merced, Garibaldi, Morelos, Guerrero)</a:t>
            </a:r>
            <a:endParaRPr sz="1800">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p10"/>
          <p:cNvPicPr preferRelativeResize="0"/>
          <p:nvPr/>
        </p:nvPicPr>
        <p:blipFill rotWithShape="1">
          <a:blip r:embed="rId3">
            <a:alphaModFix/>
          </a:blip>
          <a:srcRect b="0" l="0" r="0" t="0"/>
          <a:stretch/>
        </p:blipFill>
        <p:spPr>
          <a:xfrm>
            <a:off x="10032950" y="197425"/>
            <a:ext cx="2143125" cy="2143125"/>
          </a:xfrm>
          <a:prstGeom prst="rect">
            <a:avLst/>
          </a:prstGeom>
          <a:noFill/>
          <a:ln>
            <a:noFill/>
          </a:ln>
        </p:spPr>
      </p:pic>
      <p:pic>
        <p:nvPicPr>
          <p:cNvPr id="178" name="Google Shape;178;p10"/>
          <p:cNvPicPr preferRelativeResize="0"/>
          <p:nvPr/>
        </p:nvPicPr>
        <p:blipFill rotWithShape="1">
          <a:blip r:embed="rId4">
            <a:alphaModFix/>
          </a:blip>
          <a:srcRect b="37264" l="0" r="0" t="0"/>
          <a:stretch/>
        </p:blipFill>
        <p:spPr>
          <a:xfrm>
            <a:off x="0" y="-31750"/>
            <a:ext cx="12191999" cy="833438"/>
          </a:xfrm>
          <a:prstGeom prst="rect">
            <a:avLst/>
          </a:prstGeom>
          <a:noFill/>
          <a:ln>
            <a:noFill/>
          </a:ln>
        </p:spPr>
      </p:pic>
      <p:pic>
        <p:nvPicPr>
          <p:cNvPr id="179" name="Google Shape;179;p10"/>
          <p:cNvPicPr preferRelativeResize="0"/>
          <p:nvPr/>
        </p:nvPicPr>
        <p:blipFill rotWithShape="1">
          <a:blip r:embed="rId5">
            <a:alphaModFix/>
          </a:blip>
          <a:srcRect b="0" l="0" r="0" t="0"/>
          <a:stretch/>
        </p:blipFill>
        <p:spPr>
          <a:xfrm>
            <a:off x="10687788" y="5818550"/>
            <a:ext cx="833437" cy="503238"/>
          </a:xfrm>
          <a:prstGeom prst="rect">
            <a:avLst/>
          </a:prstGeom>
          <a:noFill/>
          <a:ln>
            <a:noFill/>
          </a:ln>
        </p:spPr>
      </p:pic>
      <p:pic>
        <p:nvPicPr>
          <p:cNvPr id="180" name="Google Shape;180;p10"/>
          <p:cNvPicPr preferRelativeResize="0"/>
          <p:nvPr/>
        </p:nvPicPr>
        <p:blipFill rotWithShape="1">
          <a:blip r:embed="rId6">
            <a:alphaModFix/>
          </a:blip>
          <a:srcRect b="52796" l="38151" r="37886" t="34996"/>
          <a:stretch/>
        </p:blipFill>
        <p:spPr>
          <a:xfrm>
            <a:off x="9136063" y="6175375"/>
            <a:ext cx="1814510" cy="519113"/>
          </a:xfrm>
          <a:prstGeom prst="rect">
            <a:avLst/>
          </a:prstGeom>
          <a:noFill/>
          <a:ln>
            <a:noFill/>
          </a:ln>
        </p:spPr>
      </p:pic>
      <p:sp>
        <p:nvSpPr>
          <p:cNvPr id="181" name="Google Shape;181;p10"/>
          <p:cNvSpPr/>
          <p:nvPr/>
        </p:nvSpPr>
        <p:spPr>
          <a:xfrm>
            <a:off x="279307" y="945900"/>
            <a:ext cx="8712300" cy="646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PRODUCTOS O RESULTADOS ESPERADOS</a:t>
            </a:r>
            <a:endParaRPr b="0" i="0" sz="1400" u="none" cap="none" strike="noStrike">
              <a:solidFill>
                <a:srgbClr val="000000"/>
              </a:solidFill>
              <a:latin typeface="Arial"/>
              <a:ea typeface="Arial"/>
              <a:cs typeface="Arial"/>
              <a:sym typeface="Arial"/>
            </a:endParaRPr>
          </a:p>
        </p:txBody>
      </p:sp>
      <p:sp>
        <p:nvSpPr>
          <p:cNvPr id="182" name="Google Shape;182;p10"/>
          <p:cNvSpPr/>
          <p:nvPr/>
        </p:nvSpPr>
        <p:spPr>
          <a:xfrm>
            <a:off x="437878" y="1891930"/>
            <a:ext cx="2255100" cy="1127700"/>
          </a:xfrm>
          <a:prstGeom prst="roundRect">
            <a:avLst>
              <a:gd fmla="val 10000" name="adj"/>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83" name="Google Shape;183;p10"/>
          <p:cNvSpPr txBox="1"/>
          <p:nvPr/>
        </p:nvSpPr>
        <p:spPr>
          <a:xfrm>
            <a:off x="470904" y="1924956"/>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0" i="0" lang="es-MX" sz="1200" u="none" cap="none" strike="noStrike">
                <a:solidFill>
                  <a:srgbClr val="000000"/>
                </a:solidFill>
                <a:latin typeface="Century Gothic"/>
                <a:ea typeface="Century Gothic"/>
                <a:cs typeface="Century Gothic"/>
                <a:sym typeface="Century Gothic"/>
              </a:rPr>
              <a:t>Objetivo 1. Fomentar el apoyo vecinal para mejorar del espacio colectivo.</a:t>
            </a:r>
            <a:endParaRPr sz="1200">
              <a:latin typeface="Century Gothic"/>
              <a:ea typeface="Century Gothic"/>
              <a:cs typeface="Century Gothic"/>
              <a:sym typeface="Century Gothic"/>
            </a:endParaRPr>
          </a:p>
        </p:txBody>
      </p:sp>
      <p:sp>
        <p:nvSpPr>
          <p:cNvPr id="184" name="Google Shape;184;p10"/>
          <p:cNvSpPr/>
          <p:nvPr/>
        </p:nvSpPr>
        <p:spPr>
          <a:xfrm>
            <a:off x="2693067" y="2433227"/>
            <a:ext cx="902100" cy="45000"/>
          </a:xfrm>
          <a:custGeom>
            <a:rect b="b" l="l" r="r" t="t"/>
            <a:pathLst>
              <a:path extrusionOk="0" h="120000" w="120000">
                <a:moveTo>
                  <a:pt x="0" y="60000"/>
                </a:moveTo>
                <a:lnTo>
                  <a:pt x="120000" y="60000"/>
                </a:lnTo>
              </a:path>
            </a:pathLst>
          </a:custGeom>
          <a:noFill/>
          <a:ln cap="flat" cmpd="sng" w="12700">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85" name="Google Shape;185;p10"/>
          <p:cNvSpPr txBox="1"/>
          <p:nvPr/>
        </p:nvSpPr>
        <p:spPr>
          <a:xfrm>
            <a:off x="3121553" y="2433175"/>
            <a:ext cx="45000" cy="450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86" name="Google Shape;186;p10"/>
          <p:cNvSpPr/>
          <p:nvPr/>
        </p:nvSpPr>
        <p:spPr>
          <a:xfrm>
            <a:off x="3595143" y="1891930"/>
            <a:ext cx="2255100" cy="1127700"/>
          </a:xfrm>
          <a:prstGeom prst="roundRect">
            <a:avLst>
              <a:gd fmla="val 10000" name="adj"/>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87" name="Google Shape;187;p10"/>
          <p:cNvSpPr txBox="1"/>
          <p:nvPr/>
        </p:nvSpPr>
        <p:spPr>
          <a:xfrm>
            <a:off x="3628169" y="1924956"/>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rgbClr val="000000"/>
                </a:solidFill>
                <a:latin typeface="Century Gothic"/>
                <a:ea typeface="Century Gothic"/>
                <a:cs typeface="Century Gothic"/>
                <a:sym typeface="Century Gothic"/>
              </a:rPr>
              <a:t>Actividad 1</a:t>
            </a:r>
            <a:r>
              <a:rPr b="1" lang="es-MX" sz="1200">
                <a:latin typeface="Century Gothic"/>
                <a:ea typeface="Century Gothic"/>
                <a:cs typeface="Century Gothic"/>
                <a:sym typeface="Century Gothic"/>
              </a:rPr>
              <a:t>. Realizar revistas de divulgación de contenido colectivo</a:t>
            </a:r>
            <a:r>
              <a:rPr b="1" i="0" lang="es-MX" sz="1200" u="none" cap="none" strike="noStrike">
                <a:solidFill>
                  <a:srgbClr val="000000"/>
                </a:solidFill>
                <a:latin typeface="Century Gothic"/>
                <a:ea typeface="Century Gothic"/>
                <a:cs typeface="Century Gothic"/>
                <a:sym typeface="Century Gothic"/>
              </a:rPr>
              <a:t> </a:t>
            </a:r>
            <a:endParaRPr b="1" i="0" sz="1200" u="none" cap="none" strike="noStrike">
              <a:solidFill>
                <a:srgbClr val="000000"/>
              </a:solidFill>
              <a:latin typeface="Century Gothic"/>
              <a:ea typeface="Century Gothic"/>
              <a:cs typeface="Century Gothic"/>
              <a:sym typeface="Century Gothic"/>
            </a:endParaRPr>
          </a:p>
        </p:txBody>
      </p:sp>
      <p:sp>
        <p:nvSpPr>
          <p:cNvPr id="188" name="Google Shape;188;p10"/>
          <p:cNvSpPr/>
          <p:nvPr/>
        </p:nvSpPr>
        <p:spPr>
          <a:xfrm>
            <a:off x="5850331" y="2433227"/>
            <a:ext cx="902100" cy="45000"/>
          </a:xfrm>
          <a:custGeom>
            <a:rect b="b" l="l" r="r" t="t"/>
            <a:pathLst>
              <a:path extrusionOk="0" h="120000" w="120000">
                <a:moveTo>
                  <a:pt x="0" y="60000"/>
                </a:moveTo>
                <a:lnTo>
                  <a:pt x="120000" y="60000"/>
                </a:lnTo>
              </a:path>
            </a:pathLst>
          </a:custGeom>
          <a:no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89" name="Google Shape;189;p10"/>
          <p:cNvSpPr txBox="1"/>
          <p:nvPr/>
        </p:nvSpPr>
        <p:spPr>
          <a:xfrm>
            <a:off x="6278817" y="2433175"/>
            <a:ext cx="45000" cy="450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90" name="Google Shape;190;p10"/>
          <p:cNvSpPr/>
          <p:nvPr/>
        </p:nvSpPr>
        <p:spPr>
          <a:xfrm>
            <a:off x="6752407" y="1891930"/>
            <a:ext cx="2255100" cy="1127700"/>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91" name="Google Shape;191;p10"/>
          <p:cNvSpPr txBox="1"/>
          <p:nvPr/>
        </p:nvSpPr>
        <p:spPr>
          <a:xfrm>
            <a:off x="6785433" y="1924956"/>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1" lang="es-MX" sz="1200">
                <a:latin typeface="Century Gothic"/>
                <a:ea typeface="Century Gothic"/>
                <a:cs typeface="Century Gothic"/>
                <a:sym typeface="Century Gothic"/>
              </a:rPr>
              <a:t>Porcentaje de periodiquillos entregados</a:t>
            </a:r>
            <a:endParaRPr b="0" i="0" sz="1200" u="none" cap="none" strike="noStrike">
              <a:solidFill>
                <a:srgbClr val="000000"/>
              </a:solidFill>
              <a:latin typeface="Century Gothic"/>
              <a:ea typeface="Century Gothic"/>
              <a:cs typeface="Century Gothic"/>
              <a:sym typeface="Century Gothic"/>
            </a:endParaRPr>
          </a:p>
        </p:txBody>
      </p:sp>
      <p:sp>
        <p:nvSpPr>
          <p:cNvPr id="192" name="Google Shape;192;p10"/>
          <p:cNvSpPr/>
          <p:nvPr/>
        </p:nvSpPr>
        <p:spPr>
          <a:xfrm>
            <a:off x="437878" y="3188663"/>
            <a:ext cx="2255100" cy="1127700"/>
          </a:xfrm>
          <a:prstGeom prst="roundRect">
            <a:avLst>
              <a:gd fmla="val 10000" name="adj"/>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93" name="Google Shape;193;p10"/>
          <p:cNvSpPr txBox="1"/>
          <p:nvPr/>
        </p:nvSpPr>
        <p:spPr>
          <a:xfrm>
            <a:off x="470904" y="3221689"/>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0" i="0" lang="es-MX" sz="1200" u="none" cap="none" strike="noStrike">
                <a:solidFill>
                  <a:srgbClr val="000000"/>
                </a:solidFill>
                <a:latin typeface="Century Gothic"/>
                <a:ea typeface="Century Gothic"/>
                <a:cs typeface="Century Gothic"/>
                <a:sym typeface="Century Gothic"/>
              </a:rPr>
              <a:t>Objetivo 2.Recuperar espacios públicos con el apoyo de instituciones y/o organizaciones </a:t>
            </a:r>
            <a:endParaRPr b="0" i="0" sz="1200" u="none" cap="none" strike="noStrike">
              <a:solidFill>
                <a:srgbClr val="000000"/>
              </a:solidFill>
              <a:latin typeface="Century Gothic"/>
              <a:ea typeface="Century Gothic"/>
              <a:cs typeface="Century Gothic"/>
              <a:sym typeface="Century Gothic"/>
            </a:endParaRPr>
          </a:p>
        </p:txBody>
      </p:sp>
      <p:sp>
        <p:nvSpPr>
          <p:cNvPr id="194" name="Google Shape;194;p10"/>
          <p:cNvSpPr/>
          <p:nvPr/>
        </p:nvSpPr>
        <p:spPr>
          <a:xfrm>
            <a:off x="2693067" y="3729961"/>
            <a:ext cx="902100" cy="45000"/>
          </a:xfrm>
          <a:custGeom>
            <a:rect b="b" l="l" r="r" t="t"/>
            <a:pathLst>
              <a:path extrusionOk="0" h="120000" w="120000">
                <a:moveTo>
                  <a:pt x="0" y="60000"/>
                </a:moveTo>
                <a:lnTo>
                  <a:pt x="120000" y="60000"/>
                </a:lnTo>
              </a:path>
            </a:pathLst>
          </a:custGeom>
          <a:noFill/>
          <a:ln cap="flat" cmpd="sng" w="12700">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95" name="Google Shape;195;p10"/>
          <p:cNvSpPr txBox="1"/>
          <p:nvPr/>
        </p:nvSpPr>
        <p:spPr>
          <a:xfrm>
            <a:off x="3121553" y="3729909"/>
            <a:ext cx="45000" cy="450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96" name="Google Shape;196;p10"/>
          <p:cNvSpPr/>
          <p:nvPr/>
        </p:nvSpPr>
        <p:spPr>
          <a:xfrm>
            <a:off x="3595143" y="3188663"/>
            <a:ext cx="2255100" cy="1127700"/>
          </a:xfrm>
          <a:prstGeom prst="roundRect">
            <a:avLst>
              <a:gd fmla="val 10000" name="adj"/>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97" name="Google Shape;197;p10"/>
          <p:cNvSpPr txBox="1"/>
          <p:nvPr/>
        </p:nvSpPr>
        <p:spPr>
          <a:xfrm>
            <a:off x="3628169" y="3221689"/>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rgbClr val="000000"/>
                </a:solidFill>
                <a:latin typeface="Century Gothic"/>
                <a:ea typeface="Century Gothic"/>
                <a:cs typeface="Century Gothic"/>
                <a:sym typeface="Century Gothic"/>
              </a:rPr>
              <a:t>Actividad 2</a:t>
            </a:r>
            <a:r>
              <a:rPr lang="es-MX" sz="1200">
                <a:latin typeface="Century Gothic"/>
                <a:ea typeface="Century Gothic"/>
                <a:cs typeface="Century Gothic"/>
                <a:sym typeface="Century Gothic"/>
              </a:rPr>
              <a:t>. </a:t>
            </a:r>
            <a:r>
              <a:rPr b="1" lang="es-MX" sz="1200">
                <a:latin typeface="Century Gothic"/>
                <a:ea typeface="Century Gothic"/>
                <a:cs typeface="Century Gothic"/>
                <a:sym typeface="Century Gothic"/>
              </a:rPr>
              <a:t>E</a:t>
            </a:r>
            <a:r>
              <a:rPr b="1" i="0" lang="es-MX" sz="1200" u="none" cap="none" strike="noStrike">
                <a:solidFill>
                  <a:srgbClr val="000000"/>
                </a:solidFill>
                <a:latin typeface="Century Gothic"/>
                <a:ea typeface="Century Gothic"/>
                <a:cs typeface="Century Gothic"/>
                <a:sym typeface="Century Gothic"/>
              </a:rPr>
              <a:t>ntregar stickers y platicar con los vecinos sobre sus espacios y las dinámicas.</a:t>
            </a:r>
            <a:endParaRPr b="1" i="0" sz="1200" u="none" cap="none" strike="noStrike">
              <a:solidFill>
                <a:srgbClr val="000000"/>
              </a:solidFill>
              <a:latin typeface="Century Gothic"/>
              <a:ea typeface="Century Gothic"/>
              <a:cs typeface="Century Gothic"/>
              <a:sym typeface="Century Gothic"/>
            </a:endParaRPr>
          </a:p>
        </p:txBody>
      </p:sp>
      <p:sp>
        <p:nvSpPr>
          <p:cNvPr id="198" name="Google Shape;198;p10"/>
          <p:cNvSpPr/>
          <p:nvPr/>
        </p:nvSpPr>
        <p:spPr>
          <a:xfrm>
            <a:off x="5850331" y="3729961"/>
            <a:ext cx="902100" cy="45000"/>
          </a:xfrm>
          <a:custGeom>
            <a:rect b="b" l="l" r="r" t="t"/>
            <a:pathLst>
              <a:path extrusionOk="0" h="120000" w="120000">
                <a:moveTo>
                  <a:pt x="0" y="60000"/>
                </a:moveTo>
                <a:lnTo>
                  <a:pt x="120000" y="60000"/>
                </a:lnTo>
              </a:path>
            </a:pathLst>
          </a:custGeom>
          <a:no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99" name="Google Shape;199;p10"/>
          <p:cNvSpPr txBox="1"/>
          <p:nvPr/>
        </p:nvSpPr>
        <p:spPr>
          <a:xfrm>
            <a:off x="6278817" y="3729909"/>
            <a:ext cx="45000" cy="450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00" name="Google Shape;200;p10"/>
          <p:cNvSpPr/>
          <p:nvPr/>
        </p:nvSpPr>
        <p:spPr>
          <a:xfrm>
            <a:off x="6752407" y="3188663"/>
            <a:ext cx="2255100" cy="1127700"/>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01" name="Google Shape;201;p10"/>
          <p:cNvSpPr txBox="1"/>
          <p:nvPr/>
        </p:nvSpPr>
        <p:spPr>
          <a:xfrm>
            <a:off x="6785433" y="3221689"/>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1" lang="es-MX" sz="1200">
                <a:latin typeface="Century Gothic"/>
                <a:ea typeface="Century Gothic"/>
                <a:cs typeface="Century Gothic"/>
                <a:sym typeface="Century Gothic"/>
              </a:rPr>
              <a:t>Porcentaje de stickers entregados</a:t>
            </a:r>
            <a:endParaRPr b="1" i="0" sz="1200" u="none" cap="none" strike="noStrike">
              <a:solidFill>
                <a:srgbClr val="000000"/>
              </a:solidFill>
              <a:latin typeface="Century Gothic"/>
              <a:ea typeface="Century Gothic"/>
              <a:cs typeface="Century Gothic"/>
              <a:sym typeface="Century Gothic"/>
            </a:endParaRPr>
          </a:p>
        </p:txBody>
      </p:sp>
      <p:sp>
        <p:nvSpPr>
          <p:cNvPr id="202" name="Google Shape;202;p10"/>
          <p:cNvSpPr/>
          <p:nvPr/>
        </p:nvSpPr>
        <p:spPr>
          <a:xfrm>
            <a:off x="437878" y="4485397"/>
            <a:ext cx="2255100" cy="1127700"/>
          </a:xfrm>
          <a:prstGeom prst="roundRect">
            <a:avLst>
              <a:gd fmla="val 10000" name="adj"/>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03" name="Google Shape;203;p10"/>
          <p:cNvSpPr txBox="1"/>
          <p:nvPr/>
        </p:nvSpPr>
        <p:spPr>
          <a:xfrm>
            <a:off x="470904" y="4518423"/>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0" i="0" lang="es-MX" sz="1200" u="none" cap="none" strike="noStrike">
                <a:solidFill>
                  <a:srgbClr val="000000"/>
                </a:solidFill>
                <a:latin typeface="Century Gothic"/>
                <a:ea typeface="Century Gothic"/>
                <a:cs typeface="Century Gothic"/>
                <a:sym typeface="Century Gothic"/>
              </a:rPr>
              <a:t>Objetivo 3</a:t>
            </a:r>
            <a:r>
              <a:rPr lang="es-MX" sz="1200">
                <a:latin typeface="Century Gothic"/>
                <a:ea typeface="Century Gothic"/>
                <a:cs typeface="Century Gothic"/>
                <a:sym typeface="Century Gothic"/>
              </a:rPr>
              <a:t>. Informar a niños, niñas y jóvenes sobre sus derechos y valores para su sana convivencia dentro de sus espacios y ambiente familiar.</a:t>
            </a:r>
            <a:endParaRPr sz="1200">
              <a:latin typeface="Century Gothic"/>
              <a:ea typeface="Century Gothic"/>
              <a:cs typeface="Century Gothic"/>
              <a:sym typeface="Century Gothic"/>
            </a:endParaRPr>
          </a:p>
        </p:txBody>
      </p:sp>
      <p:sp>
        <p:nvSpPr>
          <p:cNvPr id="204" name="Google Shape;204;p10"/>
          <p:cNvSpPr/>
          <p:nvPr/>
        </p:nvSpPr>
        <p:spPr>
          <a:xfrm>
            <a:off x="2693067" y="5026694"/>
            <a:ext cx="902100" cy="45000"/>
          </a:xfrm>
          <a:custGeom>
            <a:rect b="b" l="l" r="r" t="t"/>
            <a:pathLst>
              <a:path extrusionOk="0" h="120000" w="120000">
                <a:moveTo>
                  <a:pt x="0" y="60000"/>
                </a:moveTo>
                <a:lnTo>
                  <a:pt x="120000" y="60000"/>
                </a:lnTo>
              </a:path>
            </a:pathLst>
          </a:custGeom>
          <a:noFill/>
          <a:ln cap="flat" cmpd="sng" w="12700">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05" name="Google Shape;205;p10"/>
          <p:cNvSpPr txBox="1"/>
          <p:nvPr/>
        </p:nvSpPr>
        <p:spPr>
          <a:xfrm>
            <a:off x="3121553" y="5026642"/>
            <a:ext cx="45000" cy="450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06" name="Google Shape;206;p10"/>
          <p:cNvSpPr/>
          <p:nvPr/>
        </p:nvSpPr>
        <p:spPr>
          <a:xfrm>
            <a:off x="3595143" y="4485397"/>
            <a:ext cx="2255100" cy="1127700"/>
          </a:xfrm>
          <a:prstGeom prst="roundRect">
            <a:avLst>
              <a:gd fmla="val 10000" name="adj"/>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07" name="Google Shape;207;p10"/>
          <p:cNvSpPr txBox="1"/>
          <p:nvPr/>
        </p:nvSpPr>
        <p:spPr>
          <a:xfrm>
            <a:off x="3628169" y="4518423"/>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rgbClr val="000000"/>
                </a:solidFill>
                <a:latin typeface="Century Gothic"/>
                <a:ea typeface="Century Gothic"/>
                <a:cs typeface="Century Gothic"/>
                <a:sym typeface="Century Gothic"/>
              </a:rPr>
              <a:t>Actividad 3</a:t>
            </a:r>
            <a:r>
              <a:rPr lang="es-MX" sz="1200">
                <a:latin typeface="Century Gothic"/>
                <a:ea typeface="Century Gothic"/>
                <a:cs typeface="Century Gothic"/>
                <a:sym typeface="Century Gothic"/>
              </a:rPr>
              <a:t>. </a:t>
            </a:r>
            <a:r>
              <a:rPr b="1" lang="es-MX" sz="1200">
                <a:latin typeface="Century Gothic"/>
                <a:ea typeface="Century Gothic"/>
                <a:cs typeface="Century Gothic"/>
                <a:sym typeface="Century Gothic"/>
              </a:rPr>
              <a:t>Realizar w</a:t>
            </a:r>
            <a:r>
              <a:rPr b="1" i="0" lang="es-MX" sz="1200" u="none" cap="none" strike="noStrike">
                <a:solidFill>
                  <a:srgbClr val="000000"/>
                </a:solidFill>
                <a:latin typeface="Century Gothic"/>
                <a:ea typeface="Century Gothic"/>
                <a:cs typeface="Century Gothic"/>
                <a:sym typeface="Century Gothic"/>
              </a:rPr>
              <a:t>ebinarios </a:t>
            </a:r>
            <a:r>
              <a:rPr b="1" lang="es-MX" sz="1200">
                <a:latin typeface="Century Gothic"/>
                <a:ea typeface="Century Gothic"/>
                <a:cs typeface="Century Gothic"/>
                <a:sym typeface="Century Gothic"/>
              </a:rPr>
              <a:t>para informar sobre derechos y valores</a:t>
            </a:r>
            <a:endParaRPr b="1" i="0" sz="1200" u="none" cap="none" strike="noStrike">
              <a:solidFill>
                <a:srgbClr val="000000"/>
              </a:solidFill>
              <a:latin typeface="Century Gothic"/>
              <a:ea typeface="Century Gothic"/>
              <a:cs typeface="Century Gothic"/>
              <a:sym typeface="Century Gothic"/>
            </a:endParaRPr>
          </a:p>
        </p:txBody>
      </p:sp>
      <p:sp>
        <p:nvSpPr>
          <p:cNvPr id="208" name="Google Shape;208;p10"/>
          <p:cNvSpPr/>
          <p:nvPr/>
        </p:nvSpPr>
        <p:spPr>
          <a:xfrm>
            <a:off x="5850331" y="5026694"/>
            <a:ext cx="902100" cy="45000"/>
          </a:xfrm>
          <a:custGeom>
            <a:rect b="b" l="l" r="r" t="t"/>
            <a:pathLst>
              <a:path extrusionOk="0" h="120000" w="120000">
                <a:moveTo>
                  <a:pt x="0" y="60000"/>
                </a:moveTo>
                <a:lnTo>
                  <a:pt x="120000" y="60000"/>
                </a:lnTo>
              </a:path>
            </a:pathLst>
          </a:custGeom>
          <a:no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09" name="Google Shape;209;p10"/>
          <p:cNvSpPr txBox="1"/>
          <p:nvPr/>
        </p:nvSpPr>
        <p:spPr>
          <a:xfrm>
            <a:off x="6278817" y="5026642"/>
            <a:ext cx="45000" cy="450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10" name="Google Shape;210;p10"/>
          <p:cNvSpPr/>
          <p:nvPr/>
        </p:nvSpPr>
        <p:spPr>
          <a:xfrm>
            <a:off x="6752407" y="4485397"/>
            <a:ext cx="2255100" cy="1127700"/>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11" name="Google Shape;211;p10"/>
          <p:cNvSpPr txBox="1"/>
          <p:nvPr/>
        </p:nvSpPr>
        <p:spPr>
          <a:xfrm>
            <a:off x="6785433" y="4518423"/>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1" lang="es-MX" sz="1200">
                <a:latin typeface="Century Gothic"/>
                <a:ea typeface="Century Gothic"/>
                <a:cs typeface="Century Gothic"/>
                <a:sym typeface="Century Gothic"/>
              </a:rPr>
              <a:t>Porcentaje de asistentes al webinario</a:t>
            </a:r>
            <a:endParaRPr b="1" i="0" sz="1200" u="none" cap="none" strike="noStrike">
              <a:solidFill>
                <a:srgbClr val="000000"/>
              </a:solidFill>
              <a:latin typeface="Century Gothic"/>
              <a:ea typeface="Century Gothic"/>
              <a:cs typeface="Century Gothic"/>
              <a:sym typeface="Century Gothic"/>
            </a:endParaRPr>
          </a:p>
        </p:txBody>
      </p:sp>
      <p:sp>
        <p:nvSpPr>
          <p:cNvPr id="212" name="Google Shape;212;p10"/>
          <p:cNvSpPr/>
          <p:nvPr/>
        </p:nvSpPr>
        <p:spPr>
          <a:xfrm>
            <a:off x="8991699" y="2477786"/>
            <a:ext cx="903300" cy="43200"/>
          </a:xfrm>
          <a:custGeom>
            <a:rect b="b" l="l" r="r" t="t"/>
            <a:pathLst>
              <a:path extrusionOk="0" h="120000" w="120000">
                <a:moveTo>
                  <a:pt x="0" y="60000"/>
                </a:moveTo>
                <a:lnTo>
                  <a:pt x="120000" y="60000"/>
                </a:lnTo>
              </a:path>
            </a:pathLst>
          </a:custGeom>
          <a:noFill/>
          <a:ln cap="flat" cmpd="sng" w="12700">
            <a:solidFill>
              <a:srgbClr val="D5A6BD"/>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10"/>
          <p:cNvSpPr/>
          <p:nvPr/>
        </p:nvSpPr>
        <p:spPr>
          <a:xfrm>
            <a:off x="9787275" y="4540938"/>
            <a:ext cx="2192100" cy="1062900"/>
          </a:xfrm>
          <a:prstGeom prst="roundRect">
            <a:avLst>
              <a:gd fmla="val 16667" name="adj"/>
            </a:avLst>
          </a:prstGeom>
          <a:solidFill>
            <a:srgbClr val="D5A6BD"/>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FFFFFF"/>
              </a:buClr>
              <a:buSzPts val="1300"/>
              <a:buFont typeface="Century Gothic"/>
              <a:buNone/>
            </a:pPr>
            <a:r>
              <a:rPr b="1" i="0" lang="es-MX" sz="1200" u="none" cap="none" strike="noStrike">
                <a:solidFill>
                  <a:srgbClr val="000000"/>
                </a:solidFill>
                <a:latin typeface="Century Gothic"/>
                <a:ea typeface="Century Gothic"/>
                <a:cs typeface="Century Gothic"/>
                <a:sym typeface="Century Gothic"/>
              </a:rPr>
              <a:t>Meta: 10 participantes</a:t>
            </a:r>
            <a:endParaRPr b="1" sz="1200">
              <a:latin typeface="Century Gothic"/>
              <a:ea typeface="Century Gothic"/>
              <a:cs typeface="Century Gothic"/>
              <a:sym typeface="Century Gothic"/>
            </a:endParaRPr>
          </a:p>
          <a:p>
            <a:pPr indent="0" lvl="0" marL="0" marR="0" rtl="0" algn="ctr">
              <a:lnSpc>
                <a:spcPct val="90000"/>
              </a:lnSpc>
              <a:spcBef>
                <a:spcPts val="0"/>
              </a:spcBef>
              <a:spcAft>
                <a:spcPts val="0"/>
              </a:spcAft>
              <a:buClr>
                <a:srgbClr val="FFFFFF"/>
              </a:buClr>
              <a:buSzPts val="1300"/>
              <a:buFont typeface="Century Gothic"/>
              <a:buNone/>
            </a:pPr>
            <a:r>
              <a:rPr b="1" lang="es-MX" sz="1200">
                <a:latin typeface="Century Gothic"/>
                <a:ea typeface="Century Gothic"/>
                <a:cs typeface="Century Gothic"/>
                <a:sym typeface="Century Gothic"/>
              </a:rPr>
              <a:t>Frecuencia 1 semana</a:t>
            </a:r>
            <a:endParaRPr b="1" sz="1200">
              <a:latin typeface="Century Gothic"/>
              <a:ea typeface="Century Gothic"/>
              <a:cs typeface="Century Gothic"/>
              <a:sym typeface="Century Gothic"/>
            </a:endParaRPr>
          </a:p>
        </p:txBody>
      </p:sp>
      <p:sp>
        <p:nvSpPr>
          <p:cNvPr id="214" name="Google Shape;214;p10"/>
          <p:cNvSpPr/>
          <p:nvPr/>
        </p:nvSpPr>
        <p:spPr>
          <a:xfrm>
            <a:off x="9711675" y="3216438"/>
            <a:ext cx="2192100" cy="1062900"/>
          </a:xfrm>
          <a:prstGeom prst="roundRect">
            <a:avLst>
              <a:gd fmla="val 16667" name="adj"/>
            </a:avLst>
          </a:prstGeom>
          <a:solidFill>
            <a:srgbClr val="D5A6BD"/>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rgbClr val="000000"/>
                </a:solidFill>
                <a:latin typeface="Century Gothic"/>
                <a:ea typeface="Century Gothic"/>
                <a:cs typeface="Century Gothic"/>
                <a:sym typeface="Century Gothic"/>
              </a:rPr>
              <a:t>Meta: 200 stickers</a:t>
            </a:r>
            <a:endParaRPr b="1" sz="1200">
              <a:latin typeface="Century Gothic"/>
              <a:ea typeface="Century Gothic"/>
              <a:cs typeface="Century Gothic"/>
              <a:sym typeface="Century Gothic"/>
            </a:endParaRPr>
          </a:p>
          <a:p>
            <a:pPr indent="0" lvl="0" marL="0" marR="0" rtl="0" algn="ctr">
              <a:lnSpc>
                <a:spcPct val="90000"/>
              </a:lnSpc>
              <a:spcBef>
                <a:spcPts val="0"/>
              </a:spcBef>
              <a:spcAft>
                <a:spcPts val="0"/>
              </a:spcAft>
              <a:buClr>
                <a:srgbClr val="000000"/>
              </a:buClr>
              <a:buSzPts val="1200"/>
              <a:buFont typeface="Arial"/>
              <a:buNone/>
            </a:pPr>
            <a:r>
              <a:rPr b="1" lang="es-MX" sz="1200">
                <a:latin typeface="Century Gothic"/>
                <a:ea typeface="Century Gothic"/>
                <a:cs typeface="Century Gothic"/>
                <a:sym typeface="Century Gothic"/>
              </a:rPr>
              <a:t>Frecuencia 1 semana</a:t>
            </a:r>
            <a:endParaRPr b="1" sz="1200">
              <a:latin typeface="Century Gothic"/>
              <a:ea typeface="Century Gothic"/>
              <a:cs typeface="Century Gothic"/>
              <a:sym typeface="Century Gothic"/>
            </a:endParaRPr>
          </a:p>
        </p:txBody>
      </p:sp>
      <p:sp>
        <p:nvSpPr>
          <p:cNvPr id="215" name="Google Shape;215;p10"/>
          <p:cNvSpPr/>
          <p:nvPr/>
        </p:nvSpPr>
        <p:spPr>
          <a:xfrm>
            <a:off x="9711675" y="1891925"/>
            <a:ext cx="2192100" cy="1062900"/>
          </a:xfrm>
          <a:prstGeom prst="roundRect">
            <a:avLst>
              <a:gd fmla="val 16667" name="adj"/>
            </a:avLst>
          </a:prstGeom>
          <a:solidFill>
            <a:srgbClr val="D5A6BD"/>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rgbClr val="000000"/>
                </a:solidFill>
                <a:latin typeface="Century Gothic"/>
                <a:ea typeface="Century Gothic"/>
                <a:cs typeface="Century Gothic"/>
                <a:sym typeface="Century Gothic"/>
              </a:rPr>
              <a:t>Meta</a:t>
            </a:r>
            <a:r>
              <a:rPr b="1" lang="es-MX" sz="1200">
                <a:latin typeface="Century Gothic"/>
                <a:ea typeface="Century Gothic"/>
                <a:cs typeface="Century Gothic"/>
                <a:sym typeface="Century Gothic"/>
              </a:rPr>
              <a:t> </a:t>
            </a:r>
            <a:r>
              <a:rPr b="1" i="0" lang="es-MX" sz="1200" u="none" cap="none" strike="noStrike">
                <a:solidFill>
                  <a:srgbClr val="000000"/>
                </a:solidFill>
                <a:latin typeface="Century Gothic"/>
                <a:ea typeface="Century Gothic"/>
                <a:cs typeface="Century Gothic"/>
                <a:sym typeface="Century Gothic"/>
              </a:rPr>
              <a:t>200 periodiquillos</a:t>
            </a:r>
            <a:endParaRPr b="1" i="0" sz="1200" u="none" cap="none" strike="noStrike">
              <a:solidFill>
                <a:srgbClr val="000000"/>
              </a:solidFill>
              <a:latin typeface="Century Gothic"/>
              <a:ea typeface="Century Gothic"/>
              <a:cs typeface="Century Gothic"/>
              <a:sym typeface="Century Gothic"/>
            </a:endParaRPr>
          </a:p>
          <a:p>
            <a:pPr indent="0" lvl="0" marL="0" marR="0" rtl="0" algn="ctr">
              <a:lnSpc>
                <a:spcPct val="90000"/>
              </a:lnSpc>
              <a:spcBef>
                <a:spcPts val="0"/>
              </a:spcBef>
              <a:spcAft>
                <a:spcPts val="0"/>
              </a:spcAft>
              <a:buClr>
                <a:srgbClr val="000000"/>
              </a:buClr>
              <a:buSzPts val="1200"/>
              <a:buFont typeface="Arial"/>
              <a:buNone/>
            </a:pPr>
            <a:r>
              <a:rPr b="1" lang="es-MX" sz="1200">
                <a:latin typeface="Century Gothic"/>
                <a:ea typeface="Century Gothic"/>
                <a:cs typeface="Century Gothic"/>
                <a:sym typeface="Century Gothic"/>
              </a:rPr>
              <a:t>Frecuencia mensual</a:t>
            </a:r>
            <a:endParaRPr b="1" sz="1200">
              <a:latin typeface="Century Gothic"/>
              <a:ea typeface="Century Gothic"/>
              <a:cs typeface="Century Gothic"/>
              <a:sym typeface="Century Gothic"/>
            </a:endParaRPr>
          </a:p>
        </p:txBody>
      </p:sp>
      <p:sp>
        <p:nvSpPr>
          <p:cNvPr id="216" name="Google Shape;216;p10"/>
          <p:cNvSpPr/>
          <p:nvPr/>
        </p:nvSpPr>
        <p:spPr>
          <a:xfrm>
            <a:off x="8991699" y="3773186"/>
            <a:ext cx="903300" cy="43200"/>
          </a:xfrm>
          <a:custGeom>
            <a:rect b="b" l="l" r="r" t="t"/>
            <a:pathLst>
              <a:path extrusionOk="0" h="120000" w="120000">
                <a:moveTo>
                  <a:pt x="0" y="60000"/>
                </a:moveTo>
                <a:lnTo>
                  <a:pt x="120000" y="60000"/>
                </a:lnTo>
              </a:path>
            </a:pathLst>
          </a:custGeom>
          <a:noFill/>
          <a:ln cap="flat" cmpd="sng" w="12700">
            <a:solidFill>
              <a:srgbClr val="D5A6BD"/>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10"/>
          <p:cNvSpPr/>
          <p:nvPr/>
        </p:nvSpPr>
        <p:spPr>
          <a:xfrm>
            <a:off x="8991699" y="5068586"/>
            <a:ext cx="903300" cy="43200"/>
          </a:xfrm>
          <a:custGeom>
            <a:rect b="b" l="l" r="r" t="t"/>
            <a:pathLst>
              <a:path extrusionOk="0" h="120000" w="120000">
                <a:moveTo>
                  <a:pt x="0" y="60000"/>
                </a:moveTo>
                <a:lnTo>
                  <a:pt x="120000" y="60000"/>
                </a:lnTo>
              </a:path>
            </a:pathLst>
          </a:custGeom>
          <a:noFill/>
          <a:ln cap="flat" cmpd="sng" w="12700">
            <a:solidFill>
              <a:srgbClr val="D5A6BD"/>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9"/>
          <p:cNvPicPr preferRelativeResize="0"/>
          <p:nvPr/>
        </p:nvPicPr>
        <p:blipFill rotWithShape="1">
          <a:blip r:embed="rId3">
            <a:alphaModFix/>
          </a:blip>
          <a:srcRect b="0" l="0" r="0" t="0"/>
          <a:stretch/>
        </p:blipFill>
        <p:spPr>
          <a:xfrm>
            <a:off x="10048875" y="430163"/>
            <a:ext cx="2143125" cy="2143125"/>
          </a:xfrm>
          <a:prstGeom prst="rect">
            <a:avLst/>
          </a:prstGeom>
          <a:noFill/>
          <a:ln>
            <a:noFill/>
          </a:ln>
        </p:spPr>
      </p:pic>
      <p:pic>
        <p:nvPicPr>
          <p:cNvPr id="223" name="Google Shape;223;p9"/>
          <p:cNvPicPr preferRelativeResize="0"/>
          <p:nvPr/>
        </p:nvPicPr>
        <p:blipFill rotWithShape="1">
          <a:blip r:embed="rId4">
            <a:alphaModFix/>
          </a:blip>
          <a:srcRect b="37263" l="0" r="0" t="0"/>
          <a:stretch/>
        </p:blipFill>
        <p:spPr>
          <a:xfrm>
            <a:off x="0" y="-31750"/>
            <a:ext cx="12191999" cy="833438"/>
          </a:xfrm>
          <a:prstGeom prst="rect">
            <a:avLst/>
          </a:prstGeom>
          <a:noFill/>
          <a:ln>
            <a:noFill/>
          </a:ln>
        </p:spPr>
      </p:pic>
      <p:pic>
        <p:nvPicPr>
          <p:cNvPr id="224" name="Google Shape;224;p9"/>
          <p:cNvPicPr preferRelativeResize="0"/>
          <p:nvPr/>
        </p:nvPicPr>
        <p:blipFill rotWithShape="1">
          <a:blip r:embed="rId5">
            <a:alphaModFix/>
          </a:blip>
          <a:srcRect b="0" l="0" r="0" t="0"/>
          <a:stretch/>
        </p:blipFill>
        <p:spPr>
          <a:xfrm>
            <a:off x="11079163" y="6191250"/>
            <a:ext cx="833437" cy="503238"/>
          </a:xfrm>
          <a:prstGeom prst="rect">
            <a:avLst/>
          </a:prstGeom>
          <a:noFill/>
          <a:ln>
            <a:noFill/>
          </a:ln>
        </p:spPr>
      </p:pic>
      <p:pic>
        <p:nvPicPr>
          <p:cNvPr id="225" name="Google Shape;225;p9"/>
          <p:cNvPicPr preferRelativeResize="0"/>
          <p:nvPr/>
        </p:nvPicPr>
        <p:blipFill rotWithShape="1">
          <a:blip r:embed="rId6">
            <a:alphaModFix/>
          </a:blip>
          <a:srcRect b="52797" l="38151" r="37886" t="34995"/>
          <a:stretch/>
        </p:blipFill>
        <p:spPr>
          <a:xfrm>
            <a:off x="9136063" y="6175375"/>
            <a:ext cx="1814512" cy="519113"/>
          </a:xfrm>
          <a:prstGeom prst="rect">
            <a:avLst/>
          </a:prstGeom>
          <a:noFill/>
          <a:ln>
            <a:noFill/>
          </a:ln>
        </p:spPr>
      </p:pic>
      <p:sp>
        <p:nvSpPr>
          <p:cNvPr id="226" name="Google Shape;226;p9"/>
          <p:cNvSpPr/>
          <p:nvPr/>
        </p:nvSpPr>
        <p:spPr>
          <a:xfrm>
            <a:off x="324955" y="945900"/>
            <a:ext cx="4818600" cy="5748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PLAN DE ACCIÓN</a:t>
            </a:r>
            <a:endParaRPr b="0" i="0" sz="1400" u="none" cap="none" strike="noStrike">
              <a:solidFill>
                <a:srgbClr val="000000"/>
              </a:solidFill>
              <a:latin typeface="Arial"/>
              <a:ea typeface="Arial"/>
              <a:cs typeface="Arial"/>
              <a:sym typeface="Arial"/>
            </a:endParaRPr>
          </a:p>
        </p:txBody>
      </p:sp>
      <p:grpSp>
        <p:nvGrpSpPr>
          <p:cNvPr id="227" name="Google Shape;227;p9"/>
          <p:cNvGrpSpPr/>
          <p:nvPr/>
        </p:nvGrpSpPr>
        <p:grpSpPr>
          <a:xfrm>
            <a:off x="1336128" y="1873730"/>
            <a:ext cx="9519733" cy="3948610"/>
            <a:chOff x="525" y="0"/>
            <a:chExt cx="8580974" cy="2750303"/>
          </a:xfrm>
        </p:grpSpPr>
        <p:sp>
          <p:nvSpPr>
            <p:cNvPr id="228" name="Google Shape;228;p9"/>
            <p:cNvSpPr/>
            <p:nvPr/>
          </p:nvSpPr>
          <p:spPr>
            <a:xfrm>
              <a:off x="525" y="585011"/>
              <a:ext cx="2768056" cy="325653"/>
            </a:xfrm>
            <a:prstGeom prst="rect">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9"/>
            <p:cNvSpPr/>
            <p:nvPr/>
          </p:nvSpPr>
          <p:spPr>
            <a:xfrm>
              <a:off x="525" y="707313"/>
              <a:ext cx="203351" cy="203351"/>
            </a:xfrm>
            <a:prstGeom prst="rect">
              <a:avLst/>
            </a:prstGeom>
            <a:solidFill>
              <a:schemeClr val="lt1">
                <a:alpha val="89019"/>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9"/>
            <p:cNvSpPr/>
            <p:nvPr/>
          </p:nvSpPr>
          <p:spPr>
            <a:xfrm>
              <a:off x="525" y="0"/>
              <a:ext cx="2768056" cy="58501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9"/>
            <p:cNvSpPr txBox="1"/>
            <p:nvPr/>
          </p:nvSpPr>
          <p:spPr>
            <a:xfrm>
              <a:off x="525" y="0"/>
              <a:ext cx="2768056" cy="585011"/>
            </a:xfrm>
            <a:prstGeom prst="rect">
              <a:avLst/>
            </a:prstGeom>
            <a:noFill/>
            <a:ln>
              <a:noFill/>
            </a:ln>
          </p:spPr>
          <p:txBody>
            <a:bodyPr anchorCtr="0" anchor="ctr" bIns="44450" lIns="66675" spcFirstLastPara="1" rIns="66675" wrap="square" tIns="44450">
              <a:noAutofit/>
            </a:bodyPr>
            <a:lstStyle/>
            <a:p>
              <a:pPr indent="0" lvl="0" marL="0" rtl="0" algn="ctr">
                <a:lnSpc>
                  <a:spcPct val="90000"/>
                </a:lnSpc>
                <a:spcBef>
                  <a:spcPts val="0"/>
                </a:spcBef>
                <a:spcAft>
                  <a:spcPts val="0"/>
                </a:spcAft>
                <a:buClr>
                  <a:schemeClr val="dk1"/>
                </a:buClr>
                <a:buSzPts val="1200"/>
                <a:buFont typeface="Arial"/>
                <a:buNone/>
              </a:pPr>
              <a:r>
                <a:rPr lang="es-MX" sz="1200">
                  <a:solidFill>
                    <a:schemeClr val="dk1"/>
                  </a:solidFill>
                  <a:latin typeface="Century Gothic"/>
                  <a:ea typeface="Century Gothic"/>
                  <a:cs typeface="Century Gothic"/>
                  <a:sym typeface="Century Gothic"/>
                </a:rPr>
                <a:t>Objetivo 1. Fomentar el apoyo vecinal para mejorar del espacio colectivo.</a:t>
              </a:r>
              <a:endParaRPr b="0" i="0" sz="3500" u="none" cap="none" strike="noStrike">
                <a:solidFill>
                  <a:schemeClr val="dk1"/>
                </a:solidFill>
                <a:latin typeface="Century Gothic"/>
                <a:ea typeface="Century Gothic"/>
                <a:cs typeface="Century Gothic"/>
                <a:sym typeface="Century Gothic"/>
              </a:endParaRPr>
            </a:p>
          </p:txBody>
        </p:sp>
        <p:sp>
          <p:nvSpPr>
            <p:cNvPr id="232" name="Google Shape;232;p9"/>
            <p:cNvSpPr/>
            <p:nvPr/>
          </p:nvSpPr>
          <p:spPr>
            <a:xfrm>
              <a:off x="525" y="1181319"/>
              <a:ext cx="203346" cy="203346"/>
            </a:xfrm>
            <a:prstGeom prst="rect">
              <a:avLst/>
            </a:prstGeom>
            <a:solidFill>
              <a:schemeClr val="lt1"/>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9"/>
            <p:cNvSpPr/>
            <p:nvPr/>
          </p:nvSpPr>
          <p:spPr>
            <a:xfrm>
              <a:off x="194289" y="1045991"/>
              <a:ext cx="2574292"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9"/>
            <p:cNvSpPr txBox="1"/>
            <p:nvPr/>
          </p:nvSpPr>
          <p:spPr>
            <a:xfrm>
              <a:off x="194289" y="1045991"/>
              <a:ext cx="2574292" cy="4740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rgbClr val="000000"/>
                </a:buClr>
                <a:buSzPts val="1400"/>
                <a:buFont typeface="Arial"/>
                <a:buNone/>
              </a:pPr>
              <a:r>
                <a:rPr b="1" i="0" lang="es-MX" sz="1400" u="none" cap="none" strike="noStrike">
                  <a:solidFill>
                    <a:schemeClr val="dk1"/>
                  </a:solidFill>
                  <a:latin typeface="Century Gothic"/>
                  <a:ea typeface="Century Gothic"/>
                  <a:cs typeface="Century Gothic"/>
                  <a:sym typeface="Century Gothic"/>
                </a:rPr>
                <a:t>Actividad 1</a:t>
              </a:r>
              <a:r>
                <a:rPr b="1" lang="es-MX">
                  <a:solidFill>
                    <a:schemeClr val="dk1"/>
                  </a:solidFill>
                  <a:latin typeface="Century Gothic"/>
                  <a:ea typeface="Century Gothic"/>
                  <a:cs typeface="Century Gothic"/>
                  <a:sym typeface="Century Gothic"/>
                </a:rPr>
                <a:t>. </a:t>
              </a:r>
              <a:r>
                <a:rPr b="1" lang="es-MX" sz="1200">
                  <a:solidFill>
                    <a:schemeClr val="dk1"/>
                  </a:solidFill>
                  <a:latin typeface="Century Gothic"/>
                  <a:ea typeface="Century Gothic"/>
                  <a:cs typeface="Century Gothic"/>
                  <a:sym typeface="Century Gothic"/>
                </a:rPr>
                <a:t>Realizar revistas de divulgación de contenido colectivo </a:t>
              </a:r>
              <a:endParaRPr b="1" i="0" sz="1400" u="none" cap="none" strike="noStrike">
                <a:solidFill>
                  <a:schemeClr val="dk1"/>
                </a:solidFill>
                <a:latin typeface="Century Gothic"/>
                <a:ea typeface="Century Gothic"/>
                <a:cs typeface="Century Gothic"/>
                <a:sym typeface="Century Gothic"/>
              </a:endParaRPr>
            </a:p>
          </p:txBody>
        </p:sp>
        <p:sp>
          <p:nvSpPr>
            <p:cNvPr id="235" name="Google Shape;235;p9"/>
            <p:cNvSpPr/>
            <p:nvPr/>
          </p:nvSpPr>
          <p:spPr>
            <a:xfrm>
              <a:off x="525" y="1655320"/>
              <a:ext cx="203346" cy="203346"/>
            </a:xfrm>
            <a:prstGeom prst="rect">
              <a:avLst/>
            </a:prstGeom>
            <a:solidFill>
              <a:schemeClr val="lt1"/>
            </a:solidFill>
            <a:ln cap="flat" cmpd="sng" w="12700">
              <a:solidFill>
                <a:srgbClr val="438FC0"/>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9"/>
            <p:cNvSpPr/>
            <p:nvPr/>
          </p:nvSpPr>
          <p:spPr>
            <a:xfrm>
              <a:off x="194289" y="1519992"/>
              <a:ext cx="2574292"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9"/>
            <p:cNvSpPr txBox="1"/>
            <p:nvPr/>
          </p:nvSpPr>
          <p:spPr>
            <a:xfrm>
              <a:off x="263491" y="1548447"/>
              <a:ext cx="2574292" cy="4740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rgbClr val="000000"/>
                </a:buClr>
                <a:buSzPts val="1400"/>
                <a:buFont typeface="Arial"/>
                <a:buNone/>
              </a:pPr>
              <a:r>
                <a:rPr b="0" i="0" lang="es-MX" sz="1400" u="none" cap="none" strike="noStrike">
                  <a:solidFill>
                    <a:schemeClr val="dk1"/>
                  </a:solidFill>
                  <a:latin typeface="Century Gothic"/>
                  <a:ea typeface="Century Gothic"/>
                  <a:cs typeface="Century Gothic"/>
                  <a:sym typeface="Century Gothic"/>
                </a:rPr>
                <a:t>Fech</a:t>
              </a:r>
              <a:r>
                <a:rPr lang="es-MX">
                  <a:solidFill>
                    <a:schemeClr val="dk1"/>
                  </a:solidFill>
                  <a:latin typeface="Century Gothic"/>
                  <a:ea typeface="Century Gothic"/>
                  <a:cs typeface="Century Gothic"/>
                  <a:sym typeface="Century Gothic"/>
                </a:rPr>
                <a:t>a </a:t>
              </a:r>
              <a:r>
                <a:rPr b="1" i="0" lang="es-MX" sz="1400" u="none" cap="none" strike="noStrike">
                  <a:solidFill>
                    <a:schemeClr val="dk1"/>
                  </a:solidFill>
                  <a:latin typeface="Century Gothic"/>
                  <a:ea typeface="Century Gothic"/>
                  <a:cs typeface="Century Gothic"/>
                  <a:sym typeface="Century Gothic"/>
                </a:rPr>
                <a:t>30 - 31 de </a:t>
              </a:r>
              <a:r>
                <a:rPr b="1" lang="es-MX">
                  <a:solidFill>
                    <a:schemeClr val="dk1"/>
                  </a:solidFill>
                  <a:latin typeface="Century Gothic"/>
                  <a:ea typeface="Century Gothic"/>
                  <a:cs typeface="Century Gothic"/>
                  <a:sym typeface="Century Gothic"/>
                </a:rPr>
                <a:t>octubre </a:t>
              </a:r>
              <a:r>
                <a:rPr b="1" i="0" lang="es-MX" sz="1400" u="none" cap="none" strike="noStrike">
                  <a:solidFill>
                    <a:schemeClr val="dk1"/>
                  </a:solidFill>
                  <a:latin typeface="Century Gothic"/>
                  <a:ea typeface="Century Gothic"/>
                  <a:cs typeface="Century Gothic"/>
                  <a:sym typeface="Century Gothic"/>
                </a:rPr>
                <a:t>2020</a:t>
              </a:r>
              <a:endParaRPr b="1" i="0" sz="1400" u="none" cap="none" strike="noStrike">
                <a:solidFill>
                  <a:srgbClr val="000000"/>
                </a:solidFill>
                <a:latin typeface="Arial"/>
                <a:ea typeface="Arial"/>
                <a:cs typeface="Arial"/>
                <a:sym typeface="Arial"/>
              </a:endParaRPr>
            </a:p>
          </p:txBody>
        </p:sp>
        <p:sp>
          <p:nvSpPr>
            <p:cNvPr id="238" name="Google Shape;238;p9"/>
            <p:cNvSpPr/>
            <p:nvPr/>
          </p:nvSpPr>
          <p:spPr>
            <a:xfrm>
              <a:off x="525" y="2129321"/>
              <a:ext cx="203346" cy="203346"/>
            </a:xfrm>
            <a:prstGeom prst="rect">
              <a:avLst/>
            </a:prstGeom>
            <a:solidFill>
              <a:schemeClr val="lt1"/>
            </a:solidFill>
            <a:ln cap="flat" cmpd="sng" w="12700">
              <a:solidFill>
                <a:srgbClr val="43AEBD"/>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9"/>
            <p:cNvSpPr/>
            <p:nvPr/>
          </p:nvSpPr>
          <p:spPr>
            <a:xfrm>
              <a:off x="194289" y="1993993"/>
              <a:ext cx="2574292"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9"/>
            <p:cNvSpPr txBox="1"/>
            <p:nvPr/>
          </p:nvSpPr>
          <p:spPr>
            <a:xfrm>
              <a:off x="194289" y="1993993"/>
              <a:ext cx="2574300" cy="7563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rgbClr val="000000"/>
                </a:buClr>
                <a:buSzPts val="1400"/>
                <a:buFont typeface="Arial"/>
                <a:buNone/>
              </a:pPr>
              <a:r>
                <a:rPr b="0" i="0" lang="es-MX" sz="1400" u="none" cap="none" strike="noStrike">
                  <a:solidFill>
                    <a:schemeClr val="dk1"/>
                  </a:solidFill>
                  <a:latin typeface="Century Gothic"/>
                  <a:ea typeface="Century Gothic"/>
                  <a:cs typeface="Century Gothic"/>
                  <a:sym typeface="Century Gothic"/>
                </a:rPr>
                <a:t>Responsables </a:t>
              </a:r>
              <a:r>
                <a:rPr b="1" i="0" lang="es-MX" sz="1400" u="none" cap="none" strike="noStrike">
                  <a:solidFill>
                    <a:schemeClr val="dk1"/>
                  </a:solidFill>
                  <a:latin typeface="Century Gothic"/>
                  <a:ea typeface="Century Gothic"/>
                  <a:cs typeface="Century Gothic"/>
                  <a:sym typeface="Century Gothic"/>
                </a:rPr>
                <a:t>Marco Coronel/ Luis Avila/ Gitte Bog</a:t>
              </a:r>
              <a:endParaRPr b="1" i="0" sz="1400" u="none" cap="none" strike="noStrike">
                <a:solidFill>
                  <a:srgbClr val="000000"/>
                </a:solidFill>
                <a:latin typeface="Arial"/>
                <a:ea typeface="Arial"/>
                <a:cs typeface="Arial"/>
                <a:sym typeface="Arial"/>
              </a:endParaRPr>
            </a:p>
          </p:txBody>
        </p:sp>
        <p:sp>
          <p:nvSpPr>
            <p:cNvPr id="241" name="Google Shape;241;p9"/>
            <p:cNvSpPr/>
            <p:nvPr/>
          </p:nvSpPr>
          <p:spPr>
            <a:xfrm>
              <a:off x="2906984" y="585011"/>
              <a:ext cx="2768056" cy="325653"/>
            </a:xfrm>
            <a:prstGeom prst="rect">
              <a:avLst/>
            </a:prstGeom>
            <a:solidFill>
              <a:srgbClr val="44B78C"/>
            </a:solidFill>
            <a:ln cap="flat" cmpd="sng" w="12700">
              <a:solidFill>
                <a:srgbClr val="44B78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9"/>
            <p:cNvSpPr/>
            <p:nvPr/>
          </p:nvSpPr>
          <p:spPr>
            <a:xfrm>
              <a:off x="2906984" y="707313"/>
              <a:ext cx="203351" cy="203351"/>
            </a:xfrm>
            <a:prstGeom prst="rect">
              <a:avLst/>
            </a:prstGeom>
            <a:solidFill>
              <a:schemeClr val="lt1">
                <a:alpha val="89019"/>
              </a:schemeClr>
            </a:solidFill>
            <a:ln cap="flat" cmpd="sng" w="12700">
              <a:solidFill>
                <a:srgbClr val="44B78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9"/>
            <p:cNvSpPr/>
            <p:nvPr/>
          </p:nvSpPr>
          <p:spPr>
            <a:xfrm>
              <a:off x="2906984" y="0"/>
              <a:ext cx="2768056" cy="58501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9"/>
            <p:cNvSpPr txBox="1"/>
            <p:nvPr/>
          </p:nvSpPr>
          <p:spPr>
            <a:xfrm>
              <a:off x="2906984" y="0"/>
              <a:ext cx="2768100" cy="585000"/>
            </a:xfrm>
            <a:prstGeom prst="rect">
              <a:avLst/>
            </a:prstGeom>
            <a:noFill/>
            <a:ln>
              <a:noFill/>
            </a:ln>
          </p:spPr>
          <p:txBody>
            <a:bodyPr anchorCtr="0" anchor="ctr" bIns="44450" lIns="66675" spcFirstLastPara="1" rIns="66675" wrap="square" tIns="44450">
              <a:noAutofit/>
            </a:bodyPr>
            <a:lstStyle/>
            <a:p>
              <a:pPr indent="0" lvl="0" marL="0" rtl="0" algn="ctr">
                <a:lnSpc>
                  <a:spcPct val="90000"/>
                </a:lnSpc>
                <a:spcBef>
                  <a:spcPts val="0"/>
                </a:spcBef>
                <a:spcAft>
                  <a:spcPts val="0"/>
                </a:spcAft>
                <a:buClr>
                  <a:schemeClr val="dk1"/>
                </a:buClr>
                <a:buSzPts val="1200"/>
                <a:buFont typeface="Arial"/>
                <a:buNone/>
              </a:pPr>
              <a:r>
                <a:rPr lang="es-MX" sz="1200">
                  <a:solidFill>
                    <a:schemeClr val="dk1"/>
                  </a:solidFill>
                  <a:latin typeface="Century Gothic"/>
                  <a:ea typeface="Century Gothic"/>
                  <a:cs typeface="Century Gothic"/>
                  <a:sym typeface="Century Gothic"/>
                </a:rPr>
                <a:t>Objetivo 2. </a:t>
              </a:r>
              <a:r>
                <a:rPr lang="es-MX" sz="1200">
                  <a:solidFill>
                    <a:schemeClr val="dk1"/>
                  </a:solidFill>
                  <a:latin typeface="Century Gothic"/>
                  <a:ea typeface="Century Gothic"/>
                  <a:cs typeface="Century Gothic"/>
                  <a:sym typeface="Century Gothic"/>
                </a:rPr>
                <a:t>Recuperar espacios públicos con el apoyo de instituciones y/o organizaciones. </a:t>
              </a:r>
              <a:endParaRPr b="0" i="0" sz="3500" u="none" cap="none" strike="noStrike">
                <a:solidFill>
                  <a:schemeClr val="dk1"/>
                </a:solidFill>
                <a:latin typeface="Century Gothic"/>
                <a:ea typeface="Century Gothic"/>
                <a:cs typeface="Century Gothic"/>
                <a:sym typeface="Century Gothic"/>
              </a:endParaRPr>
            </a:p>
          </p:txBody>
        </p:sp>
        <p:sp>
          <p:nvSpPr>
            <p:cNvPr id="245" name="Google Shape;245;p9"/>
            <p:cNvSpPr/>
            <p:nvPr/>
          </p:nvSpPr>
          <p:spPr>
            <a:xfrm>
              <a:off x="2906984" y="1181319"/>
              <a:ext cx="203346" cy="203346"/>
            </a:xfrm>
            <a:prstGeom prst="rect">
              <a:avLst/>
            </a:prstGeom>
            <a:solidFill>
              <a:schemeClr val="lt1"/>
            </a:solidFill>
            <a:ln cap="flat" cmpd="sng" w="12700">
              <a:solidFill>
                <a:srgbClr val="42BBA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9"/>
            <p:cNvSpPr/>
            <p:nvPr/>
          </p:nvSpPr>
          <p:spPr>
            <a:xfrm>
              <a:off x="3100748" y="1045991"/>
              <a:ext cx="2574292"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9"/>
            <p:cNvSpPr txBox="1"/>
            <p:nvPr/>
          </p:nvSpPr>
          <p:spPr>
            <a:xfrm>
              <a:off x="3100748" y="1045991"/>
              <a:ext cx="2574292" cy="4740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rgbClr val="000000"/>
                </a:buClr>
                <a:buSzPts val="1400"/>
                <a:buFont typeface="Arial"/>
                <a:buNone/>
              </a:pPr>
              <a:r>
                <a:rPr b="1" i="0" lang="es-MX" sz="1400" u="none" cap="none" strike="noStrike">
                  <a:solidFill>
                    <a:schemeClr val="dk1"/>
                  </a:solidFill>
                  <a:latin typeface="Century Gothic"/>
                  <a:ea typeface="Century Gothic"/>
                  <a:cs typeface="Century Gothic"/>
                  <a:sym typeface="Century Gothic"/>
                </a:rPr>
                <a:t>Actividad 2</a:t>
              </a:r>
              <a:r>
                <a:rPr b="1" lang="es-MX">
                  <a:solidFill>
                    <a:schemeClr val="dk1"/>
                  </a:solidFill>
                  <a:latin typeface="Century Gothic"/>
                  <a:ea typeface="Century Gothic"/>
                  <a:cs typeface="Century Gothic"/>
                  <a:sym typeface="Century Gothic"/>
                </a:rPr>
                <a:t>. </a:t>
              </a:r>
              <a:r>
                <a:rPr lang="es-MX" sz="1200">
                  <a:solidFill>
                    <a:schemeClr val="dk1"/>
                  </a:solidFill>
                  <a:latin typeface="Century Gothic"/>
                  <a:ea typeface="Century Gothic"/>
                  <a:cs typeface="Century Gothic"/>
                  <a:sym typeface="Century Gothic"/>
                </a:rPr>
                <a:t> </a:t>
              </a:r>
              <a:r>
                <a:rPr b="1" lang="es-MX" sz="1200">
                  <a:solidFill>
                    <a:schemeClr val="dk1"/>
                  </a:solidFill>
                  <a:latin typeface="Century Gothic"/>
                  <a:ea typeface="Century Gothic"/>
                  <a:cs typeface="Century Gothic"/>
                  <a:sym typeface="Century Gothic"/>
                </a:rPr>
                <a:t>Entregar stickers y platicar con los vecinos sobre sus espacios y las dinámicas.</a:t>
              </a:r>
              <a:endParaRPr b="1" i="0" sz="1400" u="none" cap="none" strike="noStrike">
                <a:solidFill>
                  <a:schemeClr val="dk1"/>
                </a:solidFill>
                <a:latin typeface="Century Gothic"/>
                <a:ea typeface="Century Gothic"/>
                <a:cs typeface="Century Gothic"/>
                <a:sym typeface="Century Gothic"/>
              </a:endParaRPr>
            </a:p>
          </p:txBody>
        </p:sp>
        <p:sp>
          <p:nvSpPr>
            <p:cNvPr id="248" name="Google Shape;248;p9"/>
            <p:cNvSpPr/>
            <p:nvPr/>
          </p:nvSpPr>
          <p:spPr>
            <a:xfrm>
              <a:off x="2906984" y="1655320"/>
              <a:ext cx="203346" cy="203346"/>
            </a:xfrm>
            <a:prstGeom prst="rect">
              <a:avLst/>
            </a:prstGeom>
            <a:solidFill>
              <a:schemeClr val="lt1"/>
            </a:solidFill>
            <a:ln cap="flat" cmpd="sng" w="12700">
              <a:solidFill>
                <a:srgbClr val="44B78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9"/>
            <p:cNvSpPr/>
            <p:nvPr/>
          </p:nvSpPr>
          <p:spPr>
            <a:xfrm>
              <a:off x="3100748" y="1519992"/>
              <a:ext cx="2574292"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9"/>
            <p:cNvSpPr txBox="1"/>
            <p:nvPr/>
          </p:nvSpPr>
          <p:spPr>
            <a:xfrm>
              <a:off x="3100748" y="1519992"/>
              <a:ext cx="2574292" cy="474000"/>
            </a:xfrm>
            <a:prstGeom prst="rect">
              <a:avLst/>
            </a:prstGeom>
            <a:noFill/>
            <a:ln>
              <a:noFill/>
            </a:ln>
          </p:spPr>
          <p:txBody>
            <a:bodyPr anchorCtr="0" anchor="ctr" bIns="99550" lIns="99550" spcFirstLastPara="1" rIns="99550" wrap="square" tIns="99550">
              <a:noAutofit/>
            </a:bodyPr>
            <a:lstStyle/>
            <a:p>
              <a:pPr indent="0" lvl="0" marL="0" rtl="0" algn="l">
                <a:lnSpc>
                  <a:spcPct val="90000"/>
                </a:lnSpc>
                <a:spcBef>
                  <a:spcPts val="0"/>
                </a:spcBef>
                <a:spcAft>
                  <a:spcPts val="0"/>
                </a:spcAft>
                <a:buClr>
                  <a:schemeClr val="dk1"/>
                </a:buClr>
                <a:buSzPts val="1400"/>
                <a:buFont typeface="Arial"/>
                <a:buNone/>
              </a:pPr>
              <a:r>
                <a:rPr lang="es-MX">
                  <a:solidFill>
                    <a:schemeClr val="dk1"/>
                  </a:solidFill>
                  <a:latin typeface="Century Gothic"/>
                  <a:ea typeface="Century Gothic"/>
                  <a:cs typeface="Century Gothic"/>
                  <a:sym typeface="Century Gothic"/>
                </a:rPr>
                <a:t>Fecha </a:t>
              </a:r>
              <a:r>
                <a:rPr b="1" lang="es-MX">
                  <a:solidFill>
                    <a:schemeClr val="dk1"/>
                  </a:solidFill>
                  <a:latin typeface="Century Gothic"/>
                  <a:ea typeface="Century Gothic"/>
                  <a:cs typeface="Century Gothic"/>
                  <a:sym typeface="Century Gothic"/>
                </a:rPr>
                <a:t>30 - 31 de octubre 2020</a:t>
              </a:r>
              <a:endParaRPr b="1" i="0" sz="1400" u="none" cap="none" strike="noStrike">
                <a:solidFill>
                  <a:schemeClr val="dk1"/>
                </a:solidFill>
                <a:latin typeface="Century Gothic"/>
                <a:ea typeface="Century Gothic"/>
                <a:cs typeface="Century Gothic"/>
                <a:sym typeface="Century Gothic"/>
              </a:endParaRPr>
            </a:p>
          </p:txBody>
        </p:sp>
        <p:sp>
          <p:nvSpPr>
            <p:cNvPr id="251" name="Google Shape;251;p9"/>
            <p:cNvSpPr/>
            <p:nvPr/>
          </p:nvSpPr>
          <p:spPr>
            <a:xfrm>
              <a:off x="2906984" y="2129321"/>
              <a:ext cx="203346" cy="203346"/>
            </a:xfrm>
            <a:prstGeom prst="rect">
              <a:avLst/>
            </a:prstGeom>
            <a:solidFill>
              <a:schemeClr val="lt1"/>
            </a:solidFill>
            <a:ln cap="flat" cmpd="sng" w="12700">
              <a:solidFill>
                <a:srgbClr val="44B56D"/>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9"/>
            <p:cNvSpPr/>
            <p:nvPr/>
          </p:nvSpPr>
          <p:spPr>
            <a:xfrm>
              <a:off x="3100748" y="1993993"/>
              <a:ext cx="2574292"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9"/>
            <p:cNvSpPr txBox="1"/>
            <p:nvPr/>
          </p:nvSpPr>
          <p:spPr>
            <a:xfrm>
              <a:off x="3100748" y="1993993"/>
              <a:ext cx="2574292" cy="75631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None/>
              </a:pPr>
              <a:r>
                <a:rPr b="0" i="0" lang="es-MX" sz="1400" u="none" cap="none" strike="noStrike">
                  <a:solidFill>
                    <a:schemeClr val="dk1"/>
                  </a:solidFill>
                  <a:latin typeface="Century Gothic"/>
                  <a:ea typeface="Century Gothic"/>
                  <a:cs typeface="Century Gothic"/>
                  <a:sym typeface="Century Gothic"/>
                </a:rPr>
                <a:t>Responsables </a:t>
              </a:r>
              <a:r>
                <a:rPr b="1" i="0" lang="es-MX" sz="1400" u="none" cap="none" strike="noStrike">
                  <a:solidFill>
                    <a:schemeClr val="dk1"/>
                  </a:solidFill>
                  <a:latin typeface="Century Gothic"/>
                  <a:ea typeface="Century Gothic"/>
                  <a:cs typeface="Century Gothic"/>
                  <a:sym typeface="Century Gothic"/>
                </a:rPr>
                <a:t>Marco Coronel/ Luis Avila/ Gitte Bog</a:t>
              </a:r>
              <a:endParaRPr b="0" i="0" sz="1400" u="none" cap="none" strike="noStrike">
                <a:solidFill>
                  <a:schemeClr val="dk1"/>
                </a:solidFill>
                <a:latin typeface="Century Gothic"/>
                <a:ea typeface="Century Gothic"/>
                <a:cs typeface="Century Gothic"/>
                <a:sym typeface="Century Gothic"/>
              </a:endParaRPr>
            </a:p>
          </p:txBody>
        </p:sp>
        <p:sp>
          <p:nvSpPr>
            <p:cNvPr id="254" name="Google Shape;254;p9"/>
            <p:cNvSpPr/>
            <p:nvPr/>
          </p:nvSpPr>
          <p:spPr>
            <a:xfrm>
              <a:off x="5813443" y="585011"/>
              <a:ext cx="2768056" cy="325653"/>
            </a:xfrm>
            <a:prstGeom prst="rect">
              <a:avLst/>
            </a:prstGeom>
            <a:solidFill>
              <a:srgbClr val="6FAA47"/>
            </a:solidFill>
            <a:ln cap="flat" cmpd="sng" w="12700">
              <a:solidFill>
                <a:srgbClr val="6FAA47"/>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9"/>
            <p:cNvSpPr/>
            <p:nvPr/>
          </p:nvSpPr>
          <p:spPr>
            <a:xfrm>
              <a:off x="5813443" y="707313"/>
              <a:ext cx="203351" cy="203351"/>
            </a:xfrm>
            <a:prstGeom prst="rect">
              <a:avLst/>
            </a:prstGeom>
            <a:solidFill>
              <a:schemeClr val="lt1">
                <a:alpha val="89019"/>
              </a:schemeClr>
            </a:solidFill>
            <a:ln cap="flat" cmpd="sng" w="12700">
              <a:solidFill>
                <a:srgbClr val="6FAA47"/>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9"/>
            <p:cNvSpPr/>
            <p:nvPr/>
          </p:nvSpPr>
          <p:spPr>
            <a:xfrm>
              <a:off x="5813443" y="0"/>
              <a:ext cx="2768056" cy="58501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9"/>
            <p:cNvSpPr txBox="1"/>
            <p:nvPr/>
          </p:nvSpPr>
          <p:spPr>
            <a:xfrm>
              <a:off x="5813443" y="0"/>
              <a:ext cx="2768056" cy="585011"/>
            </a:xfrm>
            <a:prstGeom prst="rect">
              <a:avLst/>
            </a:prstGeom>
            <a:noFill/>
            <a:ln>
              <a:noFill/>
            </a:ln>
          </p:spPr>
          <p:txBody>
            <a:bodyPr anchorCtr="0" anchor="ctr" bIns="44450" lIns="66675" spcFirstLastPara="1" rIns="66675" wrap="square" tIns="44450">
              <a:noAutofit/>
            </a:bodyPr>
            <a:lstStyle/>
            <a:p>
              <a:pPr indent="0" lvl="0" marL="0" rtl="0" algn="ctr">
                <a:lnSpc>
                  <a:spcPct val="90000"/>
                </a:lnSpc>
                <a:spcBef>
                  <a:spcPts val="0"/>
                </a:spcBef>
                <a:spcAft>
                  <a:spcPts val="0"/>
                </a:spcAft>
                <a:buClr>
                  <a:schemeClr val="dk1"/>
                </a:buClr>
                <a:buSzPts val="1200"/>
                <a:buFont typeface="Arial"/>
                <a:buNone/>
              </a:pPr>
              <a:r>
                <a:rPr lang="es-MX" sz="1200">
                  <a:solidFill>
                    <a:schemeClr val="dk1"/>
                  </a:solidFill>
                  <a:latin typeface="Century Gothic"/>
                  <a:ea typeface="Century Gothic"/>
                  <a:cs typeface="Century Gothic"/>
                  <a:sym typeface="Century Gothic"/>
                </a:rPr>
                <a:t>Objetivo 3. Informar a niños, niñas y jóvenes sobre sus derechos y valores para su sana convivencia dentro de sus espacios y ambiente familiar.</a:t>
              </a:r>
              <a:endParaRPr b="0" i="0" sz="3500" u="none" cap="none" strike="noStrike">
                <a:solidFill>
                  <a:schemeClr val="dk1"/>
                </a:solidFill>
                <a:latin typeface="Century Gothic"/>
                <a:ea typeface="Century Gothic"/>
                <a:cs typeface="Century Gothic"/>
                <a:sym typeface="Century Gothic"/>
              </a:endParaRPr>
            </a:p>
          </p:txBody>
        </p:sp>
        <p:sp>
          <p:nvSpPr>
            <p:cNvPr id="258" name="Google Shape;258;p9"/>
            <p:cNvSpPr/>
            <p:nvPr/>
          </p:nvSpPr>
          <p:spPr>
            <a:xfrm>
              <a:off x="5813443" y="1181319"/>
              <a:ext cx="203346" cy="203346"/>
            </a:xfrm>
            <a:prstGeom prst="rect">
              <a:avLst/>
            </a:prstGeom>
            <a:solidFill>
              <a:schemeClr val="lt1"/>
            </a:solidFill>
            <a:ln cap="flat" cmpd="sng" w="12700">
              <a:solidFill>
                <a:srgbClr val="45B150"/>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9"/>
            <p:cNvSpPr/>
            <p:nvPr/>
          </p:nvSpPr>
          <p:spPr>
            <a:xfrm>
              <a:off x="6007207" y="1045991"/>
              <a:ext cx="2574292"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9"/>
            <p:cNvSpPr txBox="1"/>
            <p:nvPr/>
          </p:nvSpPr>
          <p:spPr>
            <a:xfrm>
              <a:off x="6007207" y="1045991"/>
              <a:ext cx="2574292" cy="474000"/>
            </a:xfrm>
            <a:prstGeom prst="rect">
              <a:avLst/>
            </a:prstGeom>
            <a:noFill/>
            <a:ln>
              <a:noFill/>
            </a:ln>
          </p:spPr>
          <p:txBody>
            <a:bodyPr anchorCtr="0" anchor="ctr" bIns="99550" lIns="99550" spcFirstLastPara="1" rIns="99550" wrap="square" tIns="99550">
              <a:noAutofit/>
            </a:bodyPr>
            <a:lstStyle/>
            <a:p>
              <a:pPr indent="0" lvl="0" marL="0" rtl="0" algn="just">
                <a:lnSpc>
                  <a:spcPct val="90000"/>
                </a:lnSpc>
                <a:spcBef>
                  <a:spcPts val="0"/>
                </a:spcBef>
                <a:spcAft>
                  <a:spcPts val="0"/>
                </a:spcAft>
                <a:buClr>
                  <a:schemeClr val="dk1"/>
                </a:buClr>
                <a:buSzPts val="1200"/>
                <a:buFont typeface="Arial"/>
                <a:buNone/>
              </a:pPr>
              <a:r>
                <a:rPr b="1" lang="es-MX" sz="1200">
                  <a:solidFill>
                    <a:schemeClr val="dk1"/>
                  </a:solidFill>
                  <a:latin typeface="Century Gothic"/>
                  <a:ea typeface="Century Gothic"/>
                  <a:cs typeface="Century Gothic"/>
                  <a:sym typeface="Century Gothic"/>
                </a:rPr>
                <a:t>Actividad 3</a:t>
              </a:r>
              <a:r>
                <a:rPr lang="es-MX" sz="1200">
                  <a:solidFill>
                    <a:schemeClr val="dk1"/>
                  </a:solidFill>
                  <a:latin typeface="Century Gothic"/>
                  <a:ea typeface="Century Gothic"/>
                  <a:cs typeface="Century Gothic"/>
                  <a:sym typeface="Century Gothic"/>
                </a:rPr>
                <a:t>. </a:t>
              </a:r>
              <a:r>
                <a:rPr b="1" lang="es-MX" sz="1200">
                  <a:solidFill>
                    <a:schemeClr val="dk1"/>
                  </a:solidFill>
                  <a:latin typeface="Century Gothic"/>
                  <a:ea typeface="Century Gothic"/>
                  <a:cs typeface="Century Gothic"/>
                  <a:sym typeface="Century Gothic"/>
                </a:rPr>
                <a:t>Realizar webinarios para informar sobre derechos y valores</a:t>
              </a:r>
              <a:endParaRPr b="1" i="0" sz="1400" u="none" cap="none" strike="noStrike">
                <a:solidFill>
                  <a:schemeClr val="dk1"/>
                </a:solidFill>
                <a:latin typeface="Century Gothic"/>
                <a:ea typeface="Century Gothic"/>
                <a:cs typeface="Century Gothic"/>
                <a:sym typeface="Century Gothic"/>
              </a:endParaRPr>
            </a:p>
          </p:txBody>
        </p:sp>
        <p:sp>
          <p:nvSpPr>
            <p:cNvPr id="261" name="Google Shape;261;p9"/>
            <p:cNvSpPr/>
            <p:nvPr/>
          </p:nvSpPr>
          <p:spPr>
            <a:xfrm>
              <a:off x="5813443" y="1655320"/>
              <a:ext cx="203346" cy="203346"/>
            </a:xfrm>
            <a:prstGeom prst="rect">
              <a:avLst/>
            </a:prstGeom>
            <a:solidFill>
              <a:schemeClr val="lt1"/>
            </a:solidFill>
            <a:ln cap="flat" cmpd="sng" w="12700">
              <a:solidFill>
                <a:srgbClr val="54AD4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9"/>
            <p:cNvSpPr/>
            <p:nvPr/>
          </p:nvSpPr>
          <p:spPr>
            <a:xfrm>
              <a:off x="6007207" y="1519992"/>
              <a:ext cx="2574292"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9"/>
            <p:cNvSpPr txBox="1"/>
            <p:nvPr/>
          </p:nvSpPr>
          <p:spPr>
            <a:xfrm>
              <a:off x="6007207" y="1519992"/>
              <a:ext cx="2574292" cy="4740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rgbClr val="000000"/>
                </a:buClr>
                <a:buSzPts val="1400"/>
                <a:buFont typeface="Arial"/>
                <a:buNone/>
              </a:pPr>
              <a:r>
                <a:rPr b="0" i="0" lang="es-MX" sz="1400" u="none" cap="none" strike="noStrike">
                  <a:solidFill>
                    <a:schemeClr val="dk1"/>
                  </a:solidFill>
                  <a:latin typeface="Century Gothic"/>
                  <a:ea typeface="Century Gothic"/>
                  <a:cs typeface="Century Gothic"/>
                  <a:sym typeface="Century Gothic"/>
                </a:rPr>
                <a:t>Fecha </a:t>
              </a:r>
              <a:r>
                <a:rPr b="1" lang="es-MX">
                  <a:solidFill>
                    <a:schemeClr val="dk1"/>
                  </a:solidFill>
                  <a:latin typeface="Century Gothic"/>
                  <a:ea typeface="Century Gothic"/>
                  <a:cs typeface="Century Gothic"/>
                  <a:sym typeface="Century Gothic"/>
                </a:rPr>
                <a:t>noviembre - diciembre </a:t>
              </a:r>
              <a:r>
                <a:rPr b="1" i="0" lang="es-MX" sz="1400" u="none" cap="none" strike="noStrike">
                  <a:solidFill>
                    <a:schemeClr val="dk1"/>
                  </a:solidFill>
                  <a:latin typeface="Century Gothic"/>
                  <a:ea typeface="Century Gothic"/>
                  <a:cs typeface="Century Gothic"/>
                  <a:sym typeface="Century Gothic"/>
                </a:rPr>
                <a:t>2020</a:t>
              </a:r>
              <a:endParaRPr b="1" i="0" sz="1400" u="none" cap="none" strike="noStrike">
                <a:solidFill>
                  <a:schemeClr val="dk1"/>
                </a:solidFill>
                <a:latin typeface="Century Gothic"/>
                <a:ea typeface="Century Gothic"/>
                <a:cs typeface="Century Gothic"/>
                <a:sym typeface="Century Gothic"/>
              </a:endParaRPr>
            </a:p>
          </p:txBody>
        </p:sp>
        <p:sp>
          <p:nvSpPr>
            <p:cNvPr id="264" name="Google Shape;264;p9"/>
            <p:cNvSpPr/>
            <p:nvPr/>
          </p:nvSpPr>
          <p:spPr>
            <a:xfrm>
              <a:off x="5813443" y="2129321"/>
              <a:ext cx="203346" cy="203346"/>
            </a:xfrm>
            <a:prstGeom prst="rect">
              <a:avLst/>
            </a:prstGeom>
            <a:solidFill>
              <a:schemeClr val="lt1"/>
            </a:solidFill>
            <a:ln cap="flat" cmpd="sng" w="12700">
              <a:solidFill>
                <a:srgbClr val="6FAA47"/>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9"/>
            <p:cNvSpPr/>
            <p:nvPr/>
          </p:nvSpPr>
          <p:spPr>
            <a:xfrm>
              <a:off x="6007207" y="1993993"/>
              <a:ext cx="2574292"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9"/>
            <p:cNvSpPr txBox="1"/>
            <p:nvPr/>
          </p:nvSpPr>
          <p:spPr>
            <a:xfrm>
              <a:off x="6007207" y="1993993"/>
              <a:ext cx="2574292" cy="4740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rgbClr val="000000"/>
                </a:buClr>
                <a:buSzPts val="1400"/>
                <a:buFont typeface="Arial"/>
                <a:buNone/>
              </a:pPr>
              <a:r>
                <a:rPr b="0" i="0" lang="es-MX" sz="1400" u="none" cap="none" strike="noStrike">
                  <a:solidFill>
                    <a:schemeClr val="dk1"/>
                  </a:solidFill>
                  <a:latin typeface="Century Gothic"/>
                  <a:ea typeface="Century Gothic"/>
                  <a:cs typeface="Century Gothic"/>
                  <a:sym typeface="Century Gothic"/>
                </a:rPr>
                <a:t>Responsable </a:t>
              </a:r>
              <a:endParaRPr/>
            </a:p>
            <a:p>
              <a:pPr indent="0" lvl="0" marL="0" marR="0" rtl="0" algn="l">
                <a:lnSpc>
                  <a:spcPct val="90000"/>
                </a:lnSpc>
                <a:spcBef>
                  <a:spcPts val="0"/>
                </a:spcBef>
                <a:spcAft>
                  <a:spcPts val="0"/>
                </a:spcAft>
                <a:buClr>
                  <a:srgbClr val="000000"/>
                </a:buClr>
                <a:buSzPts val="1400"/>
                <a:buFont typeface="Arial"/>
                <a:buNone/>
              </a:pPr>
              <a:r>
                <a:rPr b="1" i="0" lang="es-MX" sz="1400" u="none" cap="none" strike="noStrike">
                  <a:solidFill>
                    <a:schemeClr val="dk1"/>
                  </a:solidFill>
                  <a:latin typeface="Century Gothic"/>
                  <a:ea typeface="Century Gothic"/>
                  <a:cs typeface="Century Gothic"/>
                  <a:sym typeface="Century Gothic"/>
                </a:rPr>
                <a:t>Marco Coronel</a:t>
              </a:r>
              <a:endParaRPr b="1" i="0" sz="1400" u="none" cap="none" strike="noStrike">
                <a:solidFill>
                  <a:schemeClr val="dk1"/>
                </a:solidFill>
                <a:latin typeface="Century Gothic"/>
                <a:ea typeface="Century Gothic"/>
                <a:cs typeface="Century Gothic"/>
                <a:sym typeface="Century Gothic"/>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id="271" name="Google Shape;271;p11"/>
          <p:cNvPicPr preferRelativeResize="0"/>
          <p:nvPr/>
        </p:nvPicPr>
        <p:blipFill rotWithShape="1">
          <a:blip r:embed="rId3">
            <a:alphaModFix/>
          </a:blip>
          <a:srcRect b="0" l="0" r="0" t="0"/>
          <a:stretch/>
        </p:blipFill>
        <p:spPr>
          <a:xfrm>
            <a:off x="10029100" y="385413"/>
            <a:ext cx="2143125" cy="2143125"/>
          </a:xfrm>
          <a:prstGeom prst="rect">
            <a:avLst/>
          </a:prstGeom>
          <a:noFill/>
          <a:ln>
            <a:noFill/>
          </a:ln>
        </p:spPr>
      </p:pic>
      <p:pic>
        <p:nvPicPr>
          <p:cNvPr id="272" name="Google Shape;272;p11"/>
          <p:cNvPicPr preferRelativeResize="0"/>
          <p:nvPr/>
        </p:nvPicPr>
        <p:blipFill rotWithShape="1">
          <a:blip r:embed="rId4">
            <a:alphaModFix/>
          </a:blip>
          <a:srcRect b="37263" l="0" r="0" t="0"/>
          <a:stretch/>
        </p:blipFill>
        <p:spPr>
          <a:xfrm>
            <a:off x="0" y="-31750"/>
            <a:ext cx="12192000" cy="833438"/>
          </a:xfrm>
          <a:prstGeom prst="rect">
            <a:avLst/>
          </a:prstGeom>
          <a:noFill/>
          <a:ln>
            <a:noFill/>
          </a:ln>
        </p:spPr>
      </p:pic>
      <p:pic>
        <p:nvPicPr>
          <p:cNvPr id="273" name="Google Shape;273;p11"/>
          <p:cNvPicPr preferRelativeResize="0"/>
          <p:nvPr/>
        </p:nvPicPr>
        <p:blipFill rotWithShape="1">
          <a:blip r:embed="rId5">
            <a:alphaModFix/>
          </a:blip>
          <a:srcRect b="0" l="0" r="0" t="0"/>
          <a:stretch/>
        </p:blipFill>
        <p:spPr>
          <a:xfrm>
            <a:off x="11079163" y="6191250"/>
            <a:ext cx="833437" cy="503238"/>
          </a:xfrm>
          <a:prstGeom prst="rect">
            <a:avLst/>
          </a:prstGeom>
          <a:noFill/>
          <a:ln>
            <a:noFill/>
          </a:ln>
        </p:spPr>
      </p:pic>
      <p:pic>
        <p:nvPicPr>
          <p:cNvPr id="274" name="Google Shape;274;p11"/>
          <p:cNvPicPr preferRelativeResize="0"/>
          <p:nvPr/>
        </p:nvPicPr>
        <p:blipFill rotWithShape="1">
          <a:blip r:embed="rId6">
            <a:alphaModFix/>
          </a:blip>
          <a:srcRect b="52797" l="38151" r="37886" t="34995"/>
          <a:stretch/>
        </p:blipFill>
        <p:spPr>
          <a:xfrm>
            <a:off x="9136063" y="6175375"/>
            <a:ext cx="1814512" cy="519113"/>
          </a:xfrm>
          <a:prstGeom prst="rect">
            <a:avLst/>
          </a:prstGeom>
          <a:noFill/>
          <a:ln>
            <a:noFill/>
          </a:ln>
        </p:spPr>
      </p:pic>
      <p:sp>
        <p:nvSpPr>
          <p:cNvPr id="275" name="Google Shape;275;p11"/>
          <p:cNvSpPr/>
          <p:nvPr/>
        </p:nvSpPr>
        <p:spPr>
          <a:xfrm>
            <a:off x="540552" y="945892"/>
            <a:ext cx="1717138" cy="646331"/>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RECURSOS</a:t>
            </a:r>
            <a:endParaRPr b="0" i="0" sz="1400" u="none" cap="none" strike="noStrike">
              <a:solidFill>
                <a:srgbClr val="000000"/>
              </a:solidFill>
              <a:latin typeface="Arial"/>
              <a:ea typeface="Arial"/>
              <a:cs typeface="Arial"/>
              <a:sym typeface="Arial"/>
            </a:endParaRPr>
          </a:p>
        </p:txBody>
      </p:sp>
      <p:grpSp>
        <p:nvGrpSpPr>
          <p:cNvPr id="276" name="Google Shape;276;p11"/>
          <p:cNvGrpSpPr/>
          <p:nvPr/>
        </p:nvGrpSpPr>
        <p:grpSpPr>
          <a:xfrm>
            <a:off x="1581872" y="1876080"/>
            <a:ext cx="8447231" cy="3936062"/>
            <a:chOff x="721" y="283857"/>
            <a:chExt cx="8447231" cy="3936062"/>
          </a:xfrm>
        </p:grpSpPr>
        <p:sp>
          <p:nvSpPr>
            <p:cNvPr id="277" name="Google Shape;277;p11"/>
            <p:cNvSpPr/>
            <p:nvPr/>
          </p:nvSpPr>
          <p:spPr>
            <a:xfrm>
              <a:off x="926445" y="746719"/>
              <a:ext cx="1735732" cy="1157733"/>
            </a:xfrm>
            <a:prstGeom prst="rect">
              <a:avLst/>
            </a:prstGeom>
            <a:solidFill>
              <a:srgbClr val="CCD3EA">
                <a:alpha val="89019"/>
              </a:srgbClr>
            </a:solidFill>
            <a:ln cap="flat" cmpd="sng" w="12700">
              <a:solidFill>
                <a:srgbClr val="CCD3EA">
                  <a:alpha val="8901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11"/>
            <p:cNvSpPr txBox="1"/>
            <p:nvPr/>
          </p:nvSpPr>
          <p:spPr>
            <a:xfrm>
              <a:off x="1136574" y="746727"/>
              <a:ext cx="1601700" cy="1157700"/>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900"/>
                <a:buFont typeface="Arial"/>
                <a:buNone/>
              </a:pPr>
              <a:r>
                <a:rPr lang="es-MX" sz="1800">
                  <a:solidFill>
                    <a:schemeClr val="dk1"/>
                  </a:solidFill>
                  <a:latin typeface="Century Gothic"/>
                  <a:ea typeface="Century Gothic"/>
                  <a:cs typeface="Century Gothic"/>
                  <a:sym typeface="Century Gothic"/>
                </a:rPr>
                <a:t>Recursos humanos: </a:t>
              </a:r>
              <a:r>
                <a:rPr b="0" i="0" lang="es-MX" sz="1800" u="none" cap="none" strike="noStrike">
                  <a:solidFill>
                    <a:schemeClr val="dk1"/>
                  </a:solidFill>
                  <a:latin typeface="Century Gothic"/>
                  <a:ea typeface="Century Gothic"/>
                  <a:cs typeface="Century Gothic"/>
                  <a:sym typeface="Century Gothic"/>
                </a:rPr>
                <a:t>6 personas</a:t>
              </a:r>
              <a:endParaRPr b="0" i="0" sz="1800" u="none" cap="none" strike="noStrike">
                <a:solidFill>
                  <a:schemeClr val="dk1"/>
                </a:solidFill>
                <a:latin typeface="Century Gothic"/>
                <a:ea typeface="Century Gothic"/>
                <a:cs typeface="Century Gothic"/>
                <a:sym typeface="Century Gothic"/>
              </a:endParaRPr>
            </a:p>
          </p:txBody>
        </p:sp>
        <p:sp>
          <p:nvSpPr>
            <p:cNvPr id="279" name="Google Shape;279;p11"/>
            <p:cNvSpPr/>
            <p:nvPr/>
          </p:nvSpPr>
          <p:spPr>
            <a:xfrm>
              <a:off x="926445" y="1904452"/>
              <a:ext cx="1735732" cy="1157733"/>
            </a:xfrm>
            <a:prstGeom prst="rect">
              <a:avLst/>
            </a:prstGeom>
            <a:solidFill>
              <a:srgbClr val="CBDAE8">
                <a:alpha val="89019"/>
              </a:srgbClr>
            </a:solidFill>
            <a:ln cap="flat" cmpd="sng" w="12700">
              <a:solidFill>
                <a:srgbClr val="CBDAE8">
                  <a:alpha val="8901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11"/>
            <p:cNvSpPr txBox="1"/>
            <p:nvPr/>
          </p:nvSpPr>
          <p:spPr>
            <a:xfrm>
              <a:off x="1060474" y="1904452"/>
              <a:ext cx="1601700" cy="1157700"/>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900"/>
                <a:buFont typeface="Arial"/>
                <a:buNone/>
              </a:pPr>
              <a:r>
                <a:rPr lang="es-MX" sz="1800">
                  <a:solidFill>
                    <a:schemeClr val="dk1"/>
                  </a:solidFill>
                  <a:latin typeface="Century Gothic"/>
                  <a:ea typeface="Century Gothic"/>
                  <a:cs typeface="Century Gothic"/>
                  <a:sym typeface="Century Gothic"/>
                </a:rPr>
                <a:t>Recursos financiero: </a:t>
              </a:r>
              <a:r>
                <a:rPr b="0" i="0" lang="es-MX" sz="1800" u="none" cap="none" strike="noStrike">
                  <a:solidFill>
                    <a:schemeClr val="dk1"/>
                  </a:solidFill>
                  <a:latin typeface="Century Gothic"/>
                  <a:ea typeface="Century Gothic"/>
                  <a:cs typeface="Century Gothic"/>
                  <a:sym typeface="Century Gothic"/>
                </a:rPr>
                <a:t>$450.00</a:t>
              </a:r>
              <a:endParaRPr b="0" i="0" sz="1800" u="none" cap="none" strike="noStrike">
                <a:solidFill>
                  <a:schemeClr val="dk1"/>
                </a:solidFill>
                <a:latin typeface="Century Gothic"/>
                <a:ea typeface="Century Gothic"/>
                <a:cs typeface="Century Gothic"/>
                <a:sym typeface="Century Gothic"/>
              </a:endParaRPr>
            </a:p>
          </p:txBody>
        </p:sp>
        <p:sp>
          <p:nvSpPr>
            <p:cNvPr id="281" name="Google Shape;281;p11"/>
            <p:cNvSpPr/>
            <p:nvPr/>
          </p:nvSpPr>
          <p:spPr>
            <a:xfrm>
              <a:off x="926445" y="3062186"/>
              <a:ext cx="1735732" cy="1157733"/>
            </a:xfrm>
            <a:prstGeom prst="rect">
              <a:avLst/>
            </a:prstGeom>
            <a:solidFill>
              <a:srgbClr val="CBE0E7">
                <a:alpha val="89019"/>
              </a:srgbClr>
            </a:solidFill>
            <a:ln cap="flat" cmpd="sng" w="12700">
              <a:solidFill>
                <a:srgbClr val="CBE0E7">
                  <a:alpha val="8901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11"/>
            <p:cNvSpPr txBox="1"/>
            <p:nvPr/>
          </p:nvSpPr>
          <p:spPr>
            <a:xfrm>
              <a:off x="1014349" y="3062177"/>
              <a:ext cx="1601700" cy="1157700"/>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900"/>
                <a:buFont typeface="Arial"/>
                <a:buNone/>
              </a:pPr>
              <a:r>
                <a:rPr lang="es-MX" sz="1800">
                  <a:solidFill>
                    <a:schemeClr val="dk1"/>
                  </a:solidFill>
                  <a:latin typeface="Century Gothic"/>
                  <a:ea typeface="Century Gothic"/>
                  <a:cs typeface="Century Gothic"/>
                  <a:sym typeface="Century Gothic"/>
                </a:rPr>
                <a:t>Recursos materiales: </a:t>
              </a:r>
              <a:r>
                <a:rPr b="0" i="0" lang="es-MX" sz="1800" u="none" cap="none" strike="noStrike">
                  <a:solidFill>
                    <a:schemeClr val="dk1"/>
                  </a:solidFill>
                  <a:latin typeface="Century Gothic"/>
                  <a:ea typeface="Century Gothic"/>
                  <a:cs typeface="Century Gothic"/>
                  <a:sym typeface="Century Gothic"/>
                </a:rPr>
                <a:t>Periodiquillos</a:t>
              </a:r>
              <a:br>
                <a:rPr b="0" i="0" lang="es-MX" sz="1800" u="none" cap="none" strike="noStrike">
                  <a:solidFill>
                    <a:schemeClr val="dk1"/>
                  </a:solidFill>
                  <a:latin typeface="Century Gothic"/>
                  <a:ea typeface="Century Gothic"/>
                  <a:cs typeface="Century Gothic"/>
                  <a:sym typeface="Century Gothic"/>
                </a:rPr>
              </a:br>
              <a:r>
                <a:rPr b="0" i="0" lang="es-MX" sz="1800" u="none" cap="none" strike="noStrike">
                  <a:solidFill>
                    <a:schemeClr val="dk1"/>
                  </a:solidFill>
                  <a:latin typeface="Century Gothic"/>
                  <a:ea typeface="Century Gothic"/>
                  <a:cs typeface="Century Gothic"/>
                  <a:sym typeface="Century Gothic"/>
                </a:rPr>
                <a:t>(200)</a:t>
              </a:r>
              <a:endParaRPr b="0" i="0" sz="1800" u="none" cap="none" strike="noStrike">
                <a:solidFill>
                  <a:schemeClr val="dk1"/>
                </a:solidFill>
                <a:latin typeface="Century Gothic"/>
                <a:ea typeface="Century Gothic"/>
                <a:cs typeface="Century Gothic"/>
                <a:sym typeface="Century Gothic"/>
              </a:endParaRPr>
            </a:p>
          </p:txBody>
        </p:sp>
        <p:sp>
          <p:nvSpPr>
            <p:cNvPr id="283" name="Google Shape;283;p11"/>
            <p:cNvSpPr/>
            <p:nvPr/>
          </p:nvSpPr>
          <p:spPr>
            <a:xfrm>
              <a:off x="721" y="283857"/>
              <a:ext cx="1157154" cy="1157154"/>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11"/>
            <p:cNvSpPr txBox="1"/>
            <p:nvPr/>
          </p:nvSpPr>
          <p:spPr>
            <a:xfrm>
              <a:off x="170173" y="453327"/>
              <a:ext cx="907200" cy="8181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300"/>
                <a:buFont typeface="Arial"/>
                <a:buNone/>
              </a:pPr>
              <a:r>
                <a:rPr b="0" i="0" lang="es-MX" u="none" cap="none" strike="noStrike">
                  <a:solidFill>
                    <a:schemeClr val="lt1"/>
                  </a:solidFill>
                  <a:latin typeface="Century Gothic"/>
                  <a:ea typeface="Century Gothic"/>
                  <a:cs typeface="Century Gothic"/>
                  <a:sym typeface="Century Gothic"/>
                </a:rPr>
                <a:t>Actividad 1</a:t>
              </a:r>
              <a:endParaRPr b="0" i="0" u="none" cap="none" strike="noStrike">
                <a:solidFill>
                  <a:schemeClr val="lt1"/>
                </a:solidFill>
                <a:latin typeface="Century Gothic"/>
                <a:ea typeface="Century Gothic"/>
                <a:cs typeface="Century Gothic"/>
                <a:sym typeface="Century Gothic"/>
              </a:endParaRPr>
            </a:p>
          </p:txBody>
        </p:sp>
        <p:sp>
          <p:nvSpPr>
            <p:cNvPr id="285" name="Google Shape;285;p11"/>
            <p:cNvSpPr/>
            <p:nvPr/>
          </p:nvSpPr>
          <p:spPr>
            <a:xfrm>
              <a:off x="3819332" y="746719"/>
              <a:ext cx="1735732" cy="1157733"/>
            </a:xfrm>
            <a:prstGeom prst="rect">
              <a:avLst/>
            </a:prstGeom>
            <a:solidFill>
              <a:srgbClr val="CBE7E6">
                <a:alpha val="89019"/>
              </a:srgbClr>
            </a:solidFill>
            <a:ln cap="flat" cmpd="sng" w="12700">
              <a:solidFill>
                <a:srgbClr val="CBE7E6">
                  <a:alpha val="8901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11"/>
            <p:cNvSpPr txBox="1"/>
            <p:nvPr/>
          </p:nvSpPr>
          <p:spPr>
            <a:xfrm>
              <a:off x="4097049" y="746719"/>
              <a:ext cx="1458015" cy="1157733"/>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900"/>
                <a:buFont typeface="Arial"/>
                <a:buNone/>
              </a:pPr>
              <a:r>
                <a:rPr lang="es-MX" sz="1800">
                  <a:solidFill>
                    <a:schemeClr val="dk1"/>
                  </a:solidFill>
                  <a:latin typeface="Century Gothic"/>
                  <a:ea typeface="Century Gothic"/>
                  <a:cs typeface="Century Gothic"/>
                  <a:sym typeface="Century Gothic"/>
                </a:rPr>
                <a:t>Recursos humanos: </a:t>
              </a:r>
              <a:r>
                <a:rPr b="0" i="0" lang="es-MX" sz="1800" u="none" cap="none" strike="noStrike">
                  <a:solidFill>
                    <a:schemeClr val="dk1"/>
                  </a:solidFill>
                  <a:latin typeface="Century Gothic"/>
                  <a:ea typeface="Century Gothic"/>
                  <a:cs typeface="Century Gothic"/>
                  <a:sym typeface="Century Gothic"/>
                </a:rPr>
                <a:t>3 personas</a:t>
              </a:r>
              <a:endParaRPr b="0" i="0" sz="1800" u="none" cap="none" strike="noStrike">
                <a:solidFill>
                  <a:schemeClr val="dk1"/>
                </a:solidFill>
                <a:latin typeface="Century Gothic"/>
                <a:ea typeface="Century Gothic"/>
                <a:cs typeface="Century Gothic"/>
                <a:sym typeface="Century Gothic"/>
              </a:endParaRPr>
            </a:p>
          </p:txBody>
        </p:sp>
        <p:sp>
          <p:nvSpPr>
            <p:cNvPr id="287" name="Google Shape;287;p11"/>
            <p:cNvSpPr/>
            <p:nvPr/>
          </p:nvSpPr>
          <p:spPr>
            <a:xfrm>
              <a:off x="3819332" y="1904452"/>
              <a:ext cx="1735732" cy="1157733"/>
            </a:xfrm>
            <a:prstGeom prst="rect">
              <a:avLst/>
            </a:prstGeom>
            <a:solidFill>
              <a:srgbClr val="CBE5DE">
                <a:alpha val="89019"/>
              </a:srgbClr>
            </a:solidFill>
            <a:ln cap="flat" cmpd="sng" w="12700">
              <a:solidFill>
                <a:srgbClr val="CBE5DE">
                  <a:alpha val="8901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11"/>
            <p:cNvSpPr txBox="1"/>
            <p:nvPr/>
          </p:nvSpPr>
          <p:spPr>
            <a:xfrm>
              <a:off x="4097049" y="1904452"/>
              <a:ext cx="1458015" cy="1157733"/>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900"/>
                <a:buFont typeface="Arial"/>
                <a:buNone/>
              </a:pPr>
              <a:r>
                <a:rPr lang="es-MX" sz="1800">
                  <a:solidFill>
                    <a:schemeClr val="dk1"/>
                  </a:solidFill>
                  <a:latin typeface="Century Gothic"/>
                  <a:ea typeface="Century Gothic"/>
                  <a:cs typeface="Century Gothic"/>
                  <a:sym typeface="Century Gothic"/>
                </a:rPr>
                <a:t>Recursos financiero: </a:t>
              </a:r>
              <a:r>
                <a:rPr b="0" i="0" lang="es-MX" sz="1800" u="none" cap="none" strike="noStrike">
                  <a:solidFill>
                    <a:schemeClr val="dk1"/>
                  </a:solidFill>
                  <a:latin typeface="Century Gothic"/>
                  <a:ea typeface="Century Gothic"/>
                  <a:cs typeface="Century Gothic"/>
                  <a:sym typeface="Century Gothic"/>
                </a:rPr>
                <a:t>$200.00</a:t>
              </a:r>
              <a:endParaRPr b="0" i="0" sz="1800" u="none" cap="none" strike="noStrike">
                <a:solidFill>
                  <a:schemeClr val="dk1"/>
                </a:solidFill>
                <a:latin typeface="Century Gothic"/>
                <a:ea typeface="Century Gothic"/>
                <a:cs typeface="Century Gothic"/>
                <a:sym typeface="Century Gothic"/>
              </a:endParaRPr>
            </a:p>
          </p:txBody>
        </p:sp>
        <p:sp>
          <p:nvSpPr>
            <p:cNvPr id="289" name="Google Shape;289;p11"/>
            <p:cNvSpPr/>
            <p:nvPr/>
          </p:nvSpPr>
          <p:spPr>
            <a:xfrm>
              <a:off x="3819332" y="3062186"/>
              <a:ext cx="1735732" cy="1157733"/>
            </a:xfrm>
            <a:prstGeom prst="rect">
              <a:avLst/>
            </a:prstGeom>
            <a:solidFill>
              <a:srgbClr val="CBE5D7">
                <a:alpha val="89019"/>
              </a:srgbClr>
            </a:solidFill>
            <a:ln cap="flat" cmpd="sng" w="12700">
              <a:solidFill>
                <a:srgbClr val="CBE5D7">
                  <a:alpha val="8901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11"/>
            <p:cNvSpPr txBox="1"/>
            <p:nvPr/>
          </p:nvSpPr>
          <p:spPr>
            <a:xfrm>
              <a:off x="4097049" y="3062186"/>
              <a:ext cx="1458015" cy="1157733"/>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900"/>
                <a:buFont typeface="Arial"/>
                <a:buNone/>
              </a:pPr>
              <a:r>
                <a:rPr lang="es-MX" sz="1800">
                  <a:solidFill>
                    <a:schemeClr val="dk1"/>
                  </a:solidFill>
                  <a:latin typeface="Century Gothic"/>
                  <a:ea typeface="Century Gothic"/>
                  <a:cs typeface="Century Gothic"/>
                  <a:sym typeface="Century Gothic"/>
                </a:rPr>
                <a:t>Recursos materiales: </a:t>
              </a:r>
              <a:r>
                <a:rPr b="0" i="0" lang="es-MX" sz="1800" u="none" cap="none" strike="noStrike">
                  <a:solidFill>
                    <a:schemeClr val="dk1"/>
                  </a:solidFill>
                  <a:latin typeface="Century Gothic"/>
                  <a:ea typeface="Century Gothic"/>
                  <a:cs typeface="Century Gothic"/>
                  <a:sym typeface="Century Gothic"/>
                </a:rPr>
                <a:t>Stickers</a:t>
              </a:r>
              <a:br>
                <a:rPr b="0" i="0" lang="es-MX" sz="1800" u="none" cap="none" strike="noStrike">
                  <a:solidFill>
                    <a:schemeClr val="dk1"/>
                  </a:solidFill>
                  <a:latin typeface="Century Gothic"/>
                  <a:ea typeface="Century Gothic"/>
                  <a:cs typeface="Century Gothic"/>
                  <a:sym typeface="Century Gothic"/>
                </a:rPr>
              </a:br>
              <a:r>
                <a:rPr b="0" i="0" lang="es-MX" sz="1800" u="none" cap="none" strike="noStrike">
                  <a:solidFill>
                    <a:schemeClr val="dk1"/>
                  </a:solidFill>
                  <a:latin typeface="Century Gothic"/>
                  <a:ea typeface="Century Gothic"/>
                  <a:cs typeface="Century Gothic"/>
                  <a:sym typeface="Century Gothic"/>
                </a:rPr>
                <a:t>(200)</a:t>
              </a:r>
              <a:endParaRPr b="0" i="0" sz="1800" u="none" cap="none" strike="noStrike">
                <a:solidFill>
                  <a:schemeClr val="dk1"/>
                </a:solidFill>
                <a:latin typeface="Century Gothic"/>
                <a:ea typeface="Century Gothic"/>
                <a:cs typeface="Century Gothic"/>
                <a:sym typeface="Century Gothic"/>
              </a:endParaRPr>
            </a:p>
          </p:txBody>
        </p:sp>
        <p:sp>
          <p:nvSpPr>
            <p:cNvPr id="291" name="Google Shape;291;p11"/>
            <p:cNvSpPr/>
            <p:nvPr/>
          </p:nvSpPr>
          <p:spPr>
            <a:xfrm>
              <a:off x="2893608" y="283857"/>
              <a:ext cx="1157154" cy="1157154"/>
            </a:xfrm>
            <a:prstGeom prst="ellipse">
              <a:avLst/>
            </a:prstGeom>
            <a:solidFill>
              <a:srgbClr val="44B78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11"/>
            <p:cNvSpPr txBox="1"/>
            <p:nvPr/>
          </p:nvSpPr>
          <p:spPr>
            <a:xfrm>
              <a:off x="2974099" y="453327"/>
              <a:ext cx="907200" cy="8181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300"/>
                <a:buFont typeface="Arial"/>
                <a:buNone/>
              </a:pPr>
              <a:r>
                <a:rPr b="0" i="0" lang="es-MX" u="none" cap="none" strike="noStrike">
                  <a:solidFill>
                    <a:schemeClr val="lt1"/>
                  </a:solidFill>
                  <a:latin typeface="Century Gothic"/>
                  <a:ea typeface="Century Gothic"/>
                  <a:cs typeface="Century Gothic"/>
                  <a:sym typeface="Century Gothic"/>
                </a:rPr>
                <a:t>Actividad 2</a:t>
              </a:r>
              <a:endParaRPr b="0" i="0" u="none" cap="none" strike="noStrike">
                <a:solidFill>
                  <a:schemeClr val="lt1"/>
                </a:solidFill>
                <a:latin typeface="Century Gothic"/>
                <a:ea typeface="Century Gothic"/>
                <a:cs typeface="Century Gothic"/>
                <a:sym typeface="Century Gothic"/>
              </a:endParaRPr>
            </a:p>
          </p:txBody>
        </p:sp>
        <p:sp>
          <p:nvSpPr>
            <p:cNvPr id="293" name="Google Shape;293;p11"/>
            <p:cNvSpPr/>
            <p:nvPr/>
          </p:nvSpPr>
          <p:spPr>
            <a:xfrm>
              <a:off x="6712219" y="746719"/>
              <a:ext cx="1735732" cy="1157733"/>
            </a:xfrm>
            <a:prstGeom prst="rect">
              <a:avLst/>
            </a:prstGeom>
            <a:solidFill>
              <a:srgbClr val="CBE4D1">
                <a:alpha val="89019"/>
              </a:srgbClr>
            </a:solidFill>
            <a:ln cap="flat" cmpd="sng" w="12700">
              <a:solidFill>
                <a:srgbClr val="CBE4D1">
                  <a:alpha val="8901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11"/>
            <p:cNvSpPr txBox="1"/>
            <p:nvPr/>
          </p:nvSpPr>
          <p:spPr>
            <a:xfrm>
              <a:off x="6989937" y="746719"/>
              <a:ext cx="1458015" cy="1157733"/>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900"/>
                <a:buFont typeface="Arial"/>
                <a:buNone/>
              </a:pPr>
              <a:r>
                <a:rPr lang="es-MX" sz="1800">
                  <a:solidFill>
                    <a:schemeClr val="dk1"/>
                  </a:solidFill>
                  <a:latin typeface="Century Gothic"/>
                  <a:ea typeface="Century Gothic"/>
                  <a:cs typeface="Century Gothic"/>
                  <a:sym typeface="Century Gothic"/>
                </a:rPr>
                <a:t>Recursos humanos: </a:t>
              </a:r>
              <a:r>
                <a:rPr b="0" i="0" lang="es-MX" sz="1800" u="none" cap="none" strike="noStrike">
                  <a:solidFill>
                    <a:schemeClr val="dk1"/>
                  </a:solidFill>
                  <a:latin typeface="Century Gothic"/>
                  <a:ea typeface="Century Gothic"/>
                  <a:cs typeface="Century Gothic"/>
                  <a:sym typeface="Century Gothic"/>
                </a:rPr>
                <a:t>2 personas</a:t>
              </a:r>
              <a:endParaRPr b="0" i="0" sz="1800" u="none" cap="none" strike="noStrike">
                <a:solidFill>
                  <a:schemeClr val="dk1"/>
                </a:solidFill>
                <a:latin typeface="Century Gothic"/>
                <a:ea typeface="Century Gothic"/>
                <a:cs typeface="Century Gothic"/>
                <a:sym typeface="Century Gothic"/>
              </a:endParaRPr>
            </a:p>
          </p:txBody>
        </p:sp>
        <p:sp>
          <p:nvSpPr>
            <p:cNvPr id="295" name="Google Shape;295;p11"/>
            <p:cNvSpPr/>
            <p:nvPr/>
          </p:nvSpPr>
          <p:spPr>
            <a:xfrm>
              <a:off x="6712219" y="1904452"/>
              <a:ext cx="1735732" cy="1157733"/>
            </a:xfrm>
            <a:prstGeom prst="rect">
              <a:avLst/>
            </a:prstGeom>
            <a:solidFill>
              <a:srgbClr val="CDE2CC">
                <a:alpha val="89019"/>
              </a:srgbClr>
            </a:solidFill>
            <a:ln cap="flat" cmpd="sng" w="12700">
              <a:solidFill>
                <a:srgbClr val="CDE2CC">
                  <a:alpha val="8901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11"/>
            <p:cNvSpPr txBox="1"/>
            <p:nvPr/>
          </p:nvSpPr>
          <p:spPr>
            <a:xfrm>
              <a:off x="6989937" y="1904452"/>
              <a:ext cx="1458015" cy="1157733"/>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900"/>
                <a:buFont typeface="Arial"/>
                <a:buNone/>
              </a:pPr>
              <a:r>
                <a:rPr lang="es-MX" sz="1800">
                  <a:solidFill>
                    <a:schemeClr val="dk1"/>
                  </a:solidFill>
                  <a:latin typeface="Century Gothic"/>
                  <a:ea typeface="Century Gothic"/>
                  <a:cs typeface="Century Gothic"/>
                  <a:sym typeface="Century Gothic"/>
                </a:rPr>
                <a:t>Recursos financiero: </a:t>
              </a:r>
              <a:r>
                <a:rPr b="0" i="0" lang="es-MX" sz="1800" u="none" cap="none" strike="noStrike">
                  <a:solidFill>
                    <a:schemeClr val="dk1"/>
                  </a:solidFill>
                  <a:latin typeface="Century Gothic"/>
                  <a:ea typeface="Century Gothic"/>
                  <a:cs typeface="Century Gothic"/>
                  <a:sym typeface="Century Gothic"/>
                </a:rPr>
                <a:t>$100.00</a:t>
              </a:r>
              <a:endParaRPr b="0" i="0" sz="1800" u="none" cap="none" strike="noStrike">
                <a:solidFill>
                  <a:schemeClr val="dk1"/>
                </a:solidFill>
                <a:latin typeface="Century Gothic"/>
                <a:ea typeface="Century Gothic"/>
                <a:cs typeface="Century Gothic"/>
                <a:sym typeface="Century Gothic"/>
              </a:endParaRPr>
            </a:p>
          </p:txBody>
        </p:sp>
        <p:sp>
          <p:nvSpPr>
            <p:cNvPr id="297" name="Google Shape;297;p11"/>
            <p:cNvSpPr/>
            <p:nvPr/>
          </p:nvSpPr>
          <p:spPr>
            <a:xfrm>
              <a:off x="6712219" y="3062186"/>
              <a:ext cx="1735732" cy="1157733"/>
            </a:xfrm>
            <a:prstGeom prst="rect">
              <a:avLst/>
            </a:prstGeom>
            <a:solidFill>
              <a:srgbClr val="D2E2CB">
                <a:alpha val="89019"/>
              </a:srgbClr>
            </a:solidFill>
            <a:ln cap="flat" cmpd="sng" w="12700">
              <a:solidFill>
                <a:srgbClr val="D2E2CB">
                  <a:alpha val="8901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11"/>
            <p:cNvSpPr txBox="1"/>
            <p:nvPr/>
          </p:nvSpPr>
          <p:spPr>
            <a:xfrm>
              <a:off x="6989937" y="3062186"/>
              <a:ext cx="1458015" cy="1157733"/>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900"/>
                <a:buFont typeface="Arial"/>
                <a:buNone/>
              </a:pPr>
              <a:r>
                <a:rPr lang="es-MX" sz="1800">
                  <a:solidFill>
                    <a:schemeClr val="dk1"/>
                  </a:solidFill>
                  <a:latin typeface="Century Gothic"/>
                  <a:ea typeface="Century Gothic"/>
                  <a:cs typeface="Century Gothic"/>
                  <a:sym typeface="Century Gothic"/>
                </a:rPr>
                <a:t>Recursos materiales: </a:t>
              </a:r>
              <a:r>
                <a:rPr i="0" lang="es-MX" sz="1800" u="none" cap="none" strike="noStrike">
                  <a:solidFill>
                    <a:schemeClr val="dk1"/>
                  </a:solidFill>
                  <a:latin typeface="Century Gothic"/>
                  <a:ea typeface="Century Gothic"/>
                  <a:cs typeface="Century Gothic"/>
                  <a:sym typeface="Century Gothic"/>
                </a:rPr>
                <a:t>Internet</a:t>
              </a:r>
              <a:endParaRPr sz="1800">
                <a:latin typeface="Century Gothic"/>
                <a:ea typeface="Century Gothic"/>
                <a:cs typeface="Century Gothic"/>
                <a:sym typeface="Century Gothic"/>
              </a:endParaRPr>
            </a:p>
            <a:p>
              <a:pPr indent="0" lvl="0" marL="0" marR="0" rtl="0" algn="l">
                <a:lnSpc>
                  <a:spcPct val="90000"/>
                </a:lnSpc>
                <a:spcBef>
                  <a:spcPts val="0"/>
                </a:spcBef>
                <a:spcAft>
                  <a:spcPts val="0"/>
                </a:spcAft>
                <a:buClr>
                  <a:srgbClr val="000000"/>
                </a:buClr>
                <a:buSzPts val="1900"/>
                <a:buFont typeface="Arial"/>
                <a:buNone/>
              </a:pPr>
              <a:r>
                <a:rPr i="0" lang="es-MX" sz="1800" u="none" cap="none" strike="noStrike">
                  <a:solidFill>
                    <a:schemeClr val="dk1"/>
                  </a:solidFill>
                  <a:latin typeface="Century Gothic"/>
                  <a:ea typeface="Century Gothic"/>
                  <a:cs typeface="Century Gothic"/>
                  <a:sym typeface="Century Gothic"/>
                </a:rPr>
                <a:t>PC</a:t>
              </a:r>
              <a:endParaRPr i="0" sz="1800" u="none" cap="none" strike="noStrike">
                <a:solidFill>
                  <a:schemeClr val="dk1"/>
                </a:solidFill>
                <a:latin typeface="Century Gothic"/>
                <a:ea typeface="Century Gothic"/>
                <a:cs typeface="Century Gothic"/>
                <a:sym typeface="Century Gothic"/>
              </a:endParaRPr>
            </a:p>
          </p:txBody>
        </p:sp>
        <p:sp>
          <p:nvSpPr>
            <p:cNvPr id="299" name="Google Shape;299;p11"/>
            <p:cNvSpPr/>
            <p:nvPr/>
          </p:nvSpPr>
          <p:spPr>
            <a:xfrm>
              <a:off x="5786495" y="283857"/>
              <a:ext cx="1157154" cy="1157154"/>
            </a:xfrm>
            <a:prstGeom prst="ellipse">
              <a:avLst/>
            </a:prstGeom>
            <a:solidFill>
              <a:srgbClr val="6FAA47"/>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11"/>
            <p:cNvSpPr txBox="1"/>
            <p:nvPr/>
          </p:nvSpPr>
          <p:spPr>
            <a:xfrm>
              <a:off x="5867001" y="453327"/>
              <a:ext cx="907200" cy="8181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300"/>
                <a:buFont typeface="Arial"/>
                <a:buNone/>
              </a:pPr>
              <a:r>
                <a:rPr b="0" i="0" lang="es-MX" u="none" cap="none" strike="noStrike">
                  <a:solidFill>
                    <a:schemeClr val="lt1"/>
                  </a:solidFill>
                  <a:latin typeface="Century Gothic"/>
                  <a:ea typeface="Century Gothic"/>
                  <a:cs typeface="Century Gothic"/>
                  <a:sym typeface="Century Gothic"/>
                </a:rPr>
                <a:t>Actividad 3</a:t>
              </a:r>
              <a:endParaRPr b="0" i="0" u="none" cap="none" strike="noStrike">
                <a:solidFill>
                  <a:schemeClr val="lt1"/>
                </a:solidFill>
                <a:latin typeface="Century Gothic"/>
                <a:ea typeface="Century Gothic"/>
                <a:cs typeface="Century Gothic"/>
                <a:sym typeface="Century Gothic"/>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pic>
        <p:nvPicPr>
          <p:cNvPr id="305" name="Google Shape;305;p12"/>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306" name="Google Shape;306;p12"/>
          <p:cNvPicPr preferRelativeResize="0"/>
          <p:nvPr/>
        </p:nvPicPr>
        <p:blipFill rotWithShape="1">
          <a:blip r:embed="rId4">
            <a:alphaModFix/>
          </a:blip>
          <a:srcRect b="0" l="0" r="0" t="0"/>
          <a:stretch/>
        </p:blipFill>
        <p:spPr>
          <a:xfrm>
            <a:off x="11079163" y="6267450"/>
            <a:ext cx="833437" cy="503238"/>
          </a:xfrm>
          <a:prstGeom prst="rect">
            <a:avLst/>
          </a:prstGeom>
          <a:noFill/>
          <a:ln>
            <a:noFill/>
          </a:ln>
        </p:spPr>
      </p:pic>
      <p:pic>
        <p:nvPicPr>
          <p:cNvPr id="307" name="Google Shape;307;p12"/>
          <p:cNvPicPr preferRelativeResize="0"/>
          <p:nvPr/>
        </p:nvPicPr>
        <p:blipFill rotWithShape="1">
          <a:blip r:embed="rId5">
            <a:alphaModFix/>
          </a:blip>
          <a:srcRect b="52797" l="38151" r="37886" t="34995"/>
          <a:stretch/>
        </p:blipFill>
        <p:spPr>
          <a:xfrm>
            <a:off x="9136063" y="6251575"/>
            <a:ext cx="1814510" cy="519113"/>
          </a:xfrm>
          <a:prstGeom prst="rect">
            <a:avLst/>
          </a:prstGeom>
          <a:noFill/>
          <a:ln>
            <a:noFill/>
          </a:ln>
        </p:spPr>
      </p:pic>
      <p:sp>
        <p:nvSpPr>
          <p:cNvPr id="308" name="Google Shape;308;p12"/>
          <p:cNvSpPr/>
          <p:nvPr/>
        </p:nvSpPr>
        <p:spPr>
          <a:xfrm>
            <a:off x="183080" y="945892"/>
            <a:ext cx="2005677" cy="574901"/>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RESULTADOS</a:t>
            </a:r>
            <a:endParaRPr b="0" i="0" sz="1400" u="none" cap="none" strike="noStrike">
              <a:solidFill>
                <a:srgbClr val="000000"/>
              </a:solidFill>
              <a:latin typeface="Arial"/>
              <a:ea typeface="Arial"/>
              <a:cs typeface="Arial"/>
              <a:sym typeface="Arial"/>
            </a:endParaRPr>
          </a:p>
        </p:txBody>
      </p:sp>
      <p:pic>
        <p:nvPicPr>
          <p:cNvPr id="309" name="Google Shape;309;p12"/>
          <p:cNvPicPr preferRelativeResize="0"/>
          <p:nvPr/>
        </p:nvPicPr>
        <p:blipFill rotWithShape="1">
          <a:blip r:embed="rId6">
            <a:alphaModFix/>
          </a:blip>
          <a:srcRect b="0" l="0" r="0" t="0"/>
          <a:stretch/>
        </p:blipFill>
        <p:spPr>
          <a:xfrm>
            <a:off x="10043325" y="801688"/>
            <a:ext cx="2143125" cy="2143125"/>
          </a:xfrm>
          <a:prstGeom prst="rect">
            <a:avLst/>
          </a:prstGeom>
          <a:noFill/>
          <a:ln>
            <a:noFill/>
          </a:ln>
        </p:spPr>
      </p:pic>
      <p:sp>
        <p:nvSpPr>
          <p:cNvPr id="310" name="Google Shape;310;p12"/>
          <p:cNvSpPr/>
          <p:nvPr/>
        </p:nvSpPr>
        <p:spPr>
          <a:xfrm>
            <a:off x="183076" y="1359300"/>
            <a:ext cx="8179800" cy="230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s-MX" sz="2000">
                <a:solidFill>
                  <a:schemeClr val="dk1"/>
                </a:solidFill>
                <a:latin typeface="Century Gothic"/>
                <a:ea typeface="Century Gothic"/>
                <a:cs typeface="Century Gothic"/>
                <a:sym typeface="Century Gothic"/>
              </a:rPr>
              <a:t>Total de periodiquillos entregados en el mes de septiembre</a:t>
            </a:r>
            <a:endParaRPr b="1" sz="2000">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None/>
            </a:pPr>
            <a:r>
              <a:rPr i="0" lang="es-MX" sz="1800" u="none" cap="none" strike="noStrike">
                <a:solidFill>
                  <a:srgbClr val="000000"/>
                </a:solidFill>
                <a:latin typeface="Century Gothic"/>
                <a:ea typeface="Century Gothic"/>
                <a:cs typeface="Century Gothic"/>
                <a:sym typeface="Century Gothic"/>
              </a:rPr>
              <a:t>San Ciprian, Merced. </a:t>
            </a:r>
            <a:r>
              <a:rPr b="1" i="0" lang="es-MX" sz="1800" u="none" cap="none" strike="noStrike">
                <a:solidFill>
                  <a:srgbClr val="000000"/>
                </a:solidFill>
                <a:latin typeface="Century Gothic"/>
                <a:ea typeface="Century Gothic"/>
                <a:cs typeface="Century Gothic"/>
                <a:sym typeface="Century Gothic"/>
              </a:rPr>
              <a:t>25 periodiquillos</a:t>
            </a:r>
            <a:endParaRPr sz="1800">
              <a:latin typeface="Century Gothic"/>
              <a:ea typeface="Century Gothic"/>
              <a:cs typeface="Century Gothic"/>
              <a:sym typeface="Century Gothic"/>
            </a:endParaRPr>
          </a:p>
          <a:p>
            <a:pPr indent="0" lvl="0" marL="0" marR="0" rtl="0" algn="l">
              <a:lnSpc>
                <a:spcPct val="100000"/>
              </a:lnSpc>
              <a:spcBef>
                <a:spcPts val="0"/>
              </a:spcBef>
              <a:spcAft>
                <a:spcPts val="0"/>
              </a:spcAft>
              <a:buNone/>
            </a:pPr>
            <a:r>
              <a:rPr i="0" lang="es-MX" sz="1800" u="none" cap="none" strike="noStrike">
                <a:solidFill>
                  <a:srgbClr val="000000"/>
                </a:solidFill>
                <a:latin typeface="Century Gothic"/>
                <a:ea typeface="Century Gothic"/>
                <a:cs typeface="Century Gothic"/>
                <a:sym typeface="Century Gothic"/>
              </a:rPr>
              <a:t>Sn Lázaro 11, Cande. </a:t>
            </a:r>
            <a:r>
              <a:rPr b="1" i="0" lang="es-MX" sz="1800" u="none" cap="none" strike="noStrike">
                <a:solidFill>
                  <a:srgbClr val="000000"/>
                </a:solidFill>
                <a:latin typeface="Century Gothic"/>
                <a:ea typeface="Century Gothic"/>
                <a:cs typeface="Century Gothic"/>
                <a:sym typeface="Century Gothic"/>
              </a:rPr>
              <a:t>18 periodiquillos</a:t>
            </a:r>
            <a:endParaRPr sz="1800">
              <a:latin typeface="Century Gothic"/>
              <a:ea typeface="Century Gothic"/>
              <a:cs typeface="Century Gothic"/>
              <a:sym typeface="Century Gothic"/>
            </a:endParaRPr>
          </a:p>
          <a:p>
            <a:pPr indent="0" lvl="0" marL="0" marR="0" rtl="0" algn="l">
              <a:lnSpc>
                <a:spcPct val="100000"/>
              </a:lnSpc>
              <a:spcBef>
                <a:spcPts val="0"/>
              </a:spcBef>
              <a:spcAft>
                <a:spcPts val="0"/>
              </a:spcAft>
              <a:buNone/>
            </a:pPr>
            <a:r>
              <a:rPr i="0" lang="es-MX" sz="1800" u="none" cap="none" strike="noStrike">
                <a:solidFill>
                  <a:srgbClr val="000000"/>
                </a:solidFill>
                <a:latin typeface="Century Gothic"/>
                <a:ea typeface="Century Gothic"/>
                <a:cs typeface="Century Gothic"/>
                <a:sym typeface="Century Gothic"/>
              </a:rPr>
              <a:t>Sn Lázaro 16, Cande. </a:t>
            </a:r>
            <a:r>
              <a:rPr b="1" i="0" lang="es-MX" sz="1800" u="none" cap="none" strike="noStrike">
                <a:solidFill>
                  <a:srgbClr val="000000"/>
                </a:solidFill>
                <a:latin typeface="Century Gothic"/>
                <a:ea typeface="Century Gothic"/>
                <a:cs typeface="Century Gothic"/>
                <a:sym typeface="Century Gothic"/>
              </a:rPr>
              <a:t>35 periodiquillos</a:t>
            </a:r>
            <a:endParaRPr sz="1800">
              <a:latin typeface="Century Gothic"/>
              <a:ea typeface="Century Gothic"/>
              <a:cs typeface="Century Gothic"/>
              <a:sym typeface="Century Gothic"/>
            </a:endParaRPr>
          </a:p>
          <a:p>
            <a:pPr indent="0" lvl="0" marL="0" marR="0" rtl="0" algn="l">
              <a:lnSpc>
                <a:spcPct val="100000"/>
              </a:lnSpc>
              <a:spcBef>
                <a:spcPts val="0"/>
              </a:spcBef>
              <a:spcAft>
                <a:spcPts val="0"/>
              </a:spcAft>
              <a:buNone/>
            </a:pPr>
            <a:r>
              <a:rPr i="0" lang="es-MX" sz="1800" u="none" cap="none" strike="noStrike">
                <a:solidFill>
                  <a:srgbClr val="000000"/>
                </a:solidFill>
                <a:latin typeface="Century Gothic"/>
                <a:ea typeface="Century Gothic"/>
                <a:cs typeface="Century Gothic"/>
                <a:sym typeface="Century Gothic"/>
              </a:rPr>
              <a:t>Manzanares, antigua Merced. </a:t>
            </a:r>
            <a:r>
              <a:rPr b="1" i="0" lang="es-MX" sz="1800" u="none" cap="none" strike="noStrike">
                <a:solidFill>
                  <a:srgbClr val="000000"/>
                </a:solidFill>
                <a:latin typeface="Century Gothic"/>
                <a:ea typeface="Century Gothic"/>
                <a:cs typeface="Century Gothic"/>
                <a:sym typeface="Century Gothic"/>
              </a:rPr>
              <a:t>15 periodiquillos</a:t>
            </a:r>
            <a:endParaRPr sz="1800">
              <a:latin typeface="Century Gothic"/>
              <a:ea typeface="Century Gothic"/>
              <a:cs typeface="Century Gothic"/>
              <a:sym typeface="Century Gothic"/>
            </a:endParaRPr>
          </a:p>
          <a:p>
            <a:pPr indent="0" lvl="0" marL="0" marR="0" rtl="0" algn="l">
              <a:lnSpc>
                <a:spcPct val="100000"/>
              </a:lnSpc>
              <a:spcBef>
                <a:spcPts val="0"/>
              </a:spcBef>
              <a:spcAft>
                <a:spcPts val="0"/>
              </a:spcAft>
              <a:buNone/>
            </a:pPr>
            <a:r>
              <a:rPr i="0" lang="es-MX" sz="1800" u="none" cap="none" strike="noStrike">
                <a:solidFill>
                  <a:srgbClr val="000000"/>
                </a:solidFill>
                <a:latin typeface="Century Gothic"/>
                <a:ea typeface="Century Gothic"/>
                <a:cs typeface="Century Gothic"/>
                <a:sym typeface="Century Gothic"/>
              </a:rPr>
              <a:t>Callejón Manzanares. A. Merced. </a:t>
            </a:r>
            <a:r>
              <a:rPr b="1" i="0" lang="es-MX" sz="1800" u="none" cap="none" strike="noStrike">
                <a:solidFill>
                  <a:srgbClr val="000000"/>
                </a:solidFill>
                <a:latin typeface="Century Gothic"/>
                <a:ea typeface="Century Gothic"/>
                <a:cs typeface="Century Gothic"/>
                <a:sym typeface="Century Gothic"/>
              </a:rPr>
              <a:t>35 periodiquillos</a:t>
            </a:r>
            <a:endParaRPr sz="1800">
              <a:latin typeface="Century Gothic"/>
              <a:ea typeface="Century Gothic"/>
              <a:cs typeface="Century Gothic"/>
              <a:sym typeface="Century Gothic"/>
            </a:endParaRPr>
          </a:p>
          <a:p>
            <a:pPr indent="0" lvl="0" marL="0" marR="0" rtl="0" algn="l">
              <a:lnSpc>
                <a:spcPct val="100000"/>
              </a:lnSpc>
              <a:spcBef>
                <a:spcPts val="0"/>
              </a:spcBef>
              <a:spcAft>
                <a:spcPts val="0"/>
              </a:spcAft>
              <a:buNone/>
            </a:pPr>
            <a:r>
              <a:rPr i="0" lang="es-MX" sz="1800" u="none" cap="none" strike="noStrike">
                <a:solidFill>
                  <a:srgbClr val="000000"/>
                </a:solidFill>
                <a:latin typeface="Century Gothic"/>
                <a:ea typeface="Century Gothic"/>
                <a:cs typeface="Century Gothic"/>
                <a:sym typeface="Century Gothic"/>
              </a:rPr>
              <a:t>5 de febrero – Pinosuarez</a:t>
            </a:r>
            <a:r>
              <a:rPr b="1" i="0" lang="es-MX" sz="1800" u="none" cap="none" strike="noStrike">
                <a:solidFill>
                  <a:srgbClr val="000000"/>
                </a:solidFill>
                <a:latin typeface="Century Gothic"/>
                <a:ea typeface="Century Gothic"/>
                <a:cs typeface="Century Gothic"/>
                <a:sym typeface="Century Gothic"/>
              </a:rPr>
              <a:t>. 20 periodiquillos</a:t>
            </a:r>
            <a:endParaRPr sz="1800">
              <a:latin typeface="Century Gothic"/>
              <a:ea typeface="Century Gothic"/>
              <a:cs typeface="Century Gothic"/>
              <a:sym typeface="Century Gothic"/>
            </a:endParaRPr>
          </a:p>
          <a:p>
            <a:pPr indent="0" lvl="0" marL="0" marR="0" rtl="0" algn="l">
              <a:lnSpc>
                <a:spcPct val="100000"/>
              </a:lnSpc>
              <a:spcBef>
                <a:spcPts val="0"/>
              </a:spcBef>
              <a:spcAft>
                <a:spcPts val="0"/>
              </a:spcAft>
              <a:buNone/>
            </a:pPr>
            <a:r>
              <a:rPr b="1" i="0" lang="es-MX" sz="1800" u="none" cap="none" strike="noStrike">
                <a:solidFill>
                  <a:srgbClr val="000000"/>
                </a:solidFill>
                <a:latin typeface="Century Gothic"/>
                <a:ea typeface="Century Gothic"/>
                <a:cs typeface="Century Gothic"/>
                <a:sym typeface="Century Gothic"/>
              </a:rPr>
              <a:t>TOTAL: 148 periodiquillos (Septiembre)</a:t>
            </a:r>
            <a:endParaRPr sz="1800">
              <a:latin typeface="Century Gothic"/>
              <a:ea typeface="Century Gothic"/>
              <a:cs typeface="Century Gothic"/>
              <a:sym typeface="Century Gothic"/>
            </a:endParaRPr>
          </a:p>
        </p:txBody>
      </p:sp>
      <p:pic>
        <p:nvPicPr>
          <p:cNvPr id="311" name="Google Shape;311;p12"/>
          <p:cNvPicPr preferRelativeResize="0"/>
          <p:nvPr/>
        </p:nvPicPr>
        <p:blipFill rotWithShape="1">
          <a:blip r:embed="rId7">
            <a:alphaModFix/>
          </a:blip>
          <a:srcRect b="0" l="0" r="0" t="0"/>
          <a:stretch/>
        </p:blipFill>
        <p:spPr>
          <a:xfrm>
            <a:off x="3987287" y="3916353"/>
            <a:ext cx="3012038" cy="2259029"/>
          </a:xfrm>
          <a:prstGeom prst="rect">
            <a:avLst/>
          </a:prstGeom>
          <a:noFill/>
          <a:ln>
            <a:noFill/>
          </a:ln>
        </p:spPr>
      </p:pic>
      <p:pic>
        <p:nvPicPr>
          <p:cNvPr id="312" name="Google Shape;312;p12"/>
          <p:cNvPicPr preferRelativeResize="0"/>
          <p:nvPr/>
        </p:nvPicPr>
        <p:blipFill rotWithShape="1">
          <a:blip r:embed="rId8">
            <a:alphaModFix/>
          </a:blip>
          <a:srcRect b="0" l="0" r="0" t="0"/>
          <a:stretch/>
        </p:blipFill>
        <p:spPr>
          <a:xfrm>
            <a:off x="7370755" y="3916354"/>
            <a:ext cx="3012038" cy="2259029"/>
          </a:xfrm>
          <a:prstGeom prst="rect">
            <a:avLst/>
          </a:prstGeom>
          <a:noFill/>
          <a:ln>
            <a:noFill/>
          </a:ln>
        </p:spPr>
      </p:pic>
      <p:pic>
        <p:nvPicPr>
          <p:cNvPr id="313" name="Google Shape;313;p12"/>
          <p:cNvPicPr preferRelativeResize="0"/>
          <p:nvPr/>
        </p:nvPicPr>
        <p:blipFill rotWithShape="1">
          <a:blip r:embed="rId9">
            <a:alphaModFix/>
          </a:blip>
          <a:srcRect b="0" l="0" r="0" t="0"/>
          <a:stretch/>
        </p:blipFill>
        <p:spPr>
          <a:xfrm>
            <a:off x="297369" y="3916353"/>
            <a:ext cx="3397578" cy="225902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id="87" name="Google Shape;87;p25"/>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88" name="Google Shape;88;p25"/>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89" name="Google Shape;89;p25"/>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90" name="Google Shape;90;p25"/>
          <p:cNvSpPr/>
          <p:nvPr/>
        </p:nvSpPr>
        <p:spPr>
          <a:xfrm>
            <a:off x="3657600" y="2529075"/>
            <a:ext cx="4693150" cy="461624"/>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0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Marco Antonio Diego Coronel</a:t>
            </a:r>
            <a:endParaRPr b="0" i="0" sz="1400" u="none" cap="none" strike="noStrike">
              <a:solidFill>
                <a:srgbClr val="000000"/>
              </a:solidFill>
              <a:latin typeface="Arial"/>
              <a:ea typeface="Arial"/>
              <a:cs typeface="Arial"/>
              <a:sym typeface="Arial"/>
            </a:endParaRPr>
          </a:p>
        </p:txBody>
      </p:sp>
      <p:sp>
        <p:nvSpPr>
          <p:cNvPr id="91" name="Google Shape;91;p25"/>
          <p:cNvSpPr/>
          <p:nvPr/>
        </p:nvSpPr>
        <p:spPr>
          <a:xfrm>
            <a:off x="1199467" y="3205227"/>
            <a:ext cx="9793065" cy="138495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rPr i="0" lang="es-MX" sz="1800" u="none" cap="none" strike="noStrike">
                <a:solidFill>
                  <a:srgbClr val="000000"/>
                </a:solidFill>
                <a:latin typeface="Century Gothic"/>
                <a:ea typeface="Century Gothic"/>
                <a:cs typeface="Century Gothic"/>
                <a:sym typeface="Century Gothic"/>
              </a:rPr>
              <a:t>Lic. </a:t>
            </a:r>
            <a:r>
              <a:rPr lang="es-MX" sz="1800">
                <a:latin typeface="Century Gothic"/>
                <a:ea typeface="Century Gothic"/>
                <a:cs typeface="Century Gothic"/>
                <a:sym typeface="Century Gothic"/>
              </a:rPr>
              <a:t>e</a:t>
            </a:r>
            <a:r>
              <a:rPr i="0" lang="es-MX" sz="1800" u="none" cap="none" strike="noStrike">
                <a:solidFill>
                  <a:srgbClr val="000000"/>
                </a:solidFill>
                <a:latin typeface="Century Gothic"/>
                <a:ea typeface="Century Gothic"/>
                <a:cs typeface="Century Gothic"/>
                <a:sym typeface="Century Gothic"/>
              </a:rPr>
              <a:t>n Ciencias de la Comunicación,</a:t>
            </a:r>
            <a:r>
              <a:rPr lang="es-MX" sz="1800">
                <a:latin typeface="Century Gothic"/>
                <a:ea typeface="Century Gothic"/>
                <a:cs typeface="Century Gothic"/>
                <a:sym typeface="Century Gothic"/>
              </a:rPr>
              <a:t> e</a:t>
            </a:r>
            <a:r>
              <a:rPr i="0" lang="es-MX" sz="1800" u="none" cap="none" strike="noStrike">
                <a:solidFill>
                  <a:srgbClr val="000000"/>
                </a:solidFill>
                <a:latin typeface="Century Gothic"/>
                <a:ea typeface="Century Gothic"/>
                <a:cs typeface="Century Gothic"/>
                <a:sym typeface="Century Gothic"/>
              </a:rPr>
              <a:t>gresado de Universidad Insurgentes</a:t>
            </a:r>
            <a:r>
              <a:rPr lang="es-MX" sz="1800">
                <a:latin typeface="Century Gothic"/>
                <a:ea typeface="Century Gothic"/>
                <a:cs typeface="Century Gothic"/>
                <a:sym typeface="Century Gothic"/>
              </a:rPr>
              <a:t>, c</a:t>
            </a:r>
            <a:r>
              <a:rPr i="0" lang="es-MX" sz="1800" u="none" cap="none" strike="noStrike">
                <a:solidFill>
                  <a:srgbClr val="000000"/>
                </a:solidFill>
                <a:latin typeface="Century Gothic"/>
                <a:ea typeface="Century Gothic"/>
                <a:cs typeface="Century Gothic"/>
                <a:sym typeface="Century Gothic"/>
              </a:rPr>
              <a:t>ampus</a:t>
            </a:r>
            <a:r>
              <a:rPr lang="es-MX" sz="1800">
                <a:latin typeface="Century Gothic"/>
                <a:ea typeface="Century Gothic"/>
                <a:cs typeface="Century Gothic"/>
                <a:sym typeface="Century Gothic"/>
              </a:rPr>
              <a:t> </a:t>
            </a:r>
            <a:r>
              <a:rPr i="0" lang="es-MX" sz="1800" u="none" cap="none" strike="noStrike">
                <a:solidFill>
                  <a:srgbClr val="000000"/>
                </a:solidFill>
                <a:latin typeface="Century Gothic"/>
                <a:ea typeface="Century Gothic"/>
                <a:cs typeface="Century Gothic"/>
                <a:sym typeface="Century Gothic"/>
              </a:rPr>
              <a:t>“Tlalpan”. Enlace y </a:t>
            </a:r>
            <a:r>
              <a:rPr lang="es-MX" sz="1800">
                <a:latin typeface="Century Gothic"/>
                <a:ea typeface="Century Gothic"/>
                <a:cs typeface="Century Gothic"/>
                <a:sym typeface="Century Gothic"/>
              </a:rPr>
              <a:t>g</a:t>
            </a:r>
            <a:r>
              <a:rPr i="0" lang="es-MX" sz="1800" u="none" cap="none" strike="noStrike">
                <a:solidFill>
                  <a:srgbClr val="000000"/>
                </a:solidFill>
                <a:latin typeface="Century Gothic"/>
                <a:ea typeface="Century Gothic"/>
                <a:cs typeface="Century Gothic"/>
                <a:sym typeface="Century Gothic"/>
              </a:rPr>
              <a:t>estor </a:t>
            </a:r>
            <a:r>
              <a:rPr lang="es-MX" sz="1800">
                <a:latin typeface="Century Gothic"/>
                <a:ea typeface="Century Gothic"/>
                <a:cs typeface="Century Gothic"/>
                <a:sym typeface="Century Gothic"/>
              </a:rPr>
              <a:t>c</a:t>
            </a:r>
            <a:r>
              <a:rPr i="0" lang="es-MX" sz="1800" u="none" cap="none" strike="noStrike">
                <a:solidFill>
                  <a:srgbClr val="000000"/>
                </a:solidFill>
                <a:latin typeface="Century Gothic"/>
                <a:ea typeface="Century Gothic"/>
                <a:cs typeface="Century Gothic"/>
                <a:sym typeface="Century Gothic"/>
              </a:rPr>
              <a:t>ultural dentro de “El Rule, Comunidad de Saberes” en un proyecto llamado “RULETEANDO, El barrio se la sabe”</a:t>
            </a:r>
            <a:r>
              <a:rPr lang="es-MX" sz="1800">
                <a:latin typeface="Century Gothic"/>
                <a:ea typeface="Century Gothic"/>
                <a:cs typeface="Century Gothic"/>
                <a:sym typeface="Century Gothic"/>
              </a:rPr>
              <a:t>. </a:t>
            </a:r>
            <a:r>
              <a:rPr i="0" lang="es-MX" sz="1800" u="none" cap="none" strike="noStrike">
                <a:solidFill>
                  <a:srgbClr val="000000"/>
                </a:solidFill>
                <a:latin typeface="Century Gothic"/>
                <a:ea typeface="Century Gothic"/>
                <a:cs typeface="Century Gothic"/>
                <a:sym typeface="Century Gothic"/>
              </a:rPr>
              <a:t>A participado durante 5 años en actividades de diversos recintos culturales de la CDMX para la </a:t>
            </a:r>
            <a:r>
              <a:rPr lang="es-MX" sz="1800">
                <a:latin typeface="Century Gothic"/>
                <a:ea typeface="Century Gothic"/>
                <a:cs typeface="Century Gothic"/>
                <a:sym typeface="Century Gothic"/>
              </a:rPr>
              <a:t>Secretaría</a:t>
            </a:r>
            <a:r>
              <a:rPr i="0" lang="es-MX" sz="1800" u="none" cap="none" strike="noStrike">
                <a:solidFill>
                  <a:srgbClr val="000000"/>
                </a:solidFill>
                <a:latin typeface="Century Gothic"/>
                <a:ea typeface="Century Gothic"/>
                <a:cs typeface="Century Gothic"/>
                <a:sym typeface="Century Gothic"/>
              </a:rPr>
              <a:t> de Cultura.</a:t>
            </a:r>
            <a:r>
              <a:rPr lang="es-MX" sz="1800">
                <a:latin typeface="Century Gothic"/>
                <a:ea typeface="Century Gothic"/>
                <a:cs typeface="Century Gothic"/>
                <a:sym typeface="Century Gothic"/>
              </a:rPr>
              <a:t> </a:t>
            </a:r>
            <a:r>
              <a:rPr i="0" lang="es-MX" sz="1800" u="none" cap="none" strike="noStrike">
                <a:solidFill>
                  <a:srgbClr val="000000"/>
                </a:solidFill>
                <a:latin typeface="Century Gothic"/>
                <a:ea typeface="Century Gothic"/>
                <a:cs typeface="Century Gothic"/>
                <a:sym typeface="Century Gothic"/>
              </a:rPr>
              <a:t>También es artista visual y </a:t>
            </a:r>
            <a:r>
              <a:rPr lang="es-MX" sz="1800">
                <a:latin typeface="Century Gothic"/>
                <a:ea typeface="Century Gothic"/>
                <a:cs typeface="Century Gothic"/>
                <a:sym typeface="Century Gothic"/>
              </a:rPr>
              <a:t>activista</a:t>
            </a:r>
            <a:r>
              <a:rPr i="0" lang="es-MX" sz="1800" u="none" cap="none" strike="noStrike">
                <a:solidFill>
                  <a:srgbClr val="000000"/>
                </a:solidFill>
                <a:latin typeface="Century Gothic"/>
                <a:ea typeface="Century Gothic"/>
                <a:cs typeface="Century Gothic"/>
                <a:sym typeface="Century Gothic"/>
              </a:rPr>
              <a:t> en luchas por derechos de igualdad y diversidad.</a:t>
            </a:r>
            <a:endParaRPr sz="1800">
              <a:latin typeface="Century Gothic"/>
              <a:ea typeface="Century Gothic"/>
              <a:cs typeface="Century Gothic"/>
              <a:sym typeface="Century Gothic"/>
            </a:endParaRPr>
          </a:p>
        </p:txBody>
      </p:sp>
      <p:pic>
        <p:nvPicPr>
          <p:cNvPr id="92" name="Google Shape;92;p25"/>
          <p:cNvPicPr preferRelativeResize="0"/>
          <p:nvPr/>
        </p:nvPicPr>
        <p:blipFill rotWithShape="1">
          <a:blip r:embed="rId6">
            <a:alphaModFix/>
          </a:blip>
          <a:srcRect b="0" l="0" r="0" t="0"/>
          <a:stretch/>
        </p:blipFill>
        <p:spPr>
          <a:xfrm>
            <a:off x="10048875" y="801688"/>
            <a:ext cx="2143125" cy="2143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id="97" name="Google Shape;97;p2"/>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98" name="Google Shape;98;p2"/>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99" name="Google Shape;99;p2"/>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100" name="Google Shape;100;p2"/>
          <p:cNvSpPr/>
          <p:nvPr/>
        </p:nvSpPr>
        <p:spPr>
          <a:xfrm>
            <a:off x="2161454" y="1682234"/>
            <a:ext cx="7143302" cy="3295734"/>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Nombres completos de integrantes del equipo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b="1"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i="0" lang="es-MX" sz="1800" u="none" cap="none" strike="noStrike">
                <a:solidFill>
                  <a:srgbClr val="000000"/>
                </a:solidFill>
                <a:latin typeface="Century Gothic"/>
                <a:ea typeface="Century Gothic"/>
                <a:cs typeface="Century Gothic"/>
                <a:sym typeface="Century Gothic"/>
              </a:rPr>
              <a:t>Comité editorial</a:t>
            </a:r>
            <a:endParaRPr sz="1800">
              <a:latin typeface="Century Gothic"/>
              <a:ea typeface="Century Gothic"/>
              <a:cs typeface="Century Gothic"/>
              <a:sym typeface="Century Gothic"/>
            </a:endParaRPr>
          </a:p>
          <a:p>
            <a:pPr indent="0" lvl="0" marL="0" marR="0" rtl="0" algn="ctr">
              <a:lnSpc>
                <a:spcPct val="100000"/>
              </a:lnSpc>
              <a:spcBef>
                <a:spcPts val="0"/>
              </a:spcBef>
              <a:spcAft>
                <a:spcPts val="0"/>
              </a:spcAft>
              <a:buNone/>
            </a:pPr>
            <a:r>
              <a:t/>
            </a:r>
            <a:endParaRPr b="1" i="0" sz="1800" u="none" cap="none" strike="noStrike">
              <a:solidFill>
                <a:srgbClr val="000000"/>
              </a:solidFill>
              <a:latin typeface="Century Gothic"/>
              <a:ea typeface="Century Gothic"/>
              <a:cs typeface="Century Gothic"/>
              <a:sym typeface="Century Gothic"/>
            </a:endParaRPr>
          </a:p>
          <a:p>
            <a:pPr indent="0" lvl="0" marL="0" marR="0" rtl="0" algn="ctr">
              <a:lnSpc>
                <a:spcPct val="100000"/>
              </a:lnSpc>
              <a:spcBef>
                <a:spcPts val="0"/>
              </a:spcBef>
              <a:spcAft>
                <a:spcPts val="0"/>
              </a:spcAft>
              <a:buNone/>
            </a:pPr>
            <a:r>
              <a:rPr i="0" lang="es-MX" sz="1800" u="none" cap="none" strike="noStrike">
                <a:solidFill>
                  <a:srgbClr val="000000"/>
                </a:solidFill>
                <a:latin typeface="Century Gothic"/>
                <a:ea typeface="Century Gothic"/>
                <a:cs typeface="Century Gothic"/>
                <a:sym typeface="Century Gothic"/>
              </a:rPr>
              <a:t>Gabriela Anguiano</a:t>
            </a:r>
            <a:endParaRPr sz="1800">
              <a:latin typeface="Century Gothic"/>
              <a:ea typeface="Century Gothic"/>
              <a:cs typeface="Century Gothic"/>
              <a:sym typeface="Century Gothic"/>
            </a:endParaRPr>
          </a:p>
          <a:p>
            <a:pPr indent="0" lvl="0" marL="0" marR="0" rtl="0" algn="ctr">
              <a:lnSpc>
                <a:spcPct val="100000"/>
              </a:lnSpc>
              <a:spcBef>
                <a:spcPts val="0"/>
              </a:spcBef>
              <a:spcAft>
                <a:spcPts val="0"/>
              </a:spcAft>
              <a:buNone/>
            </a:pPr>
            <a:r>
              <a:rPr i="0" lang="es-MX" sz="1800" u="none" cap="none" strike="noStrike">
                <a:solidFill>
                  <a:srgbClr val="000000"/>
                </a:solidFill>
                <a:latin typeface="Century Gothic"/>
                <a:ea typeface="Century Gothic"/>
                <a:cs typeface="Century Gothic"/>
                <a:sym typeface="Century Gothic"/>
              </a:rPr>
              <a:t>Luis Avila </a:t>
            </a:r>
            <a:endParaRPr sz="1800">
              <a:latin typeface="Century Gothic"/>
              <a:ea typeface="Century Gothic"/>
              <a:cs typeface="Century Gothic"/>
              <a:sym typeface="Century Gothic"/>
            </a:endParaRPr>
          </a:p>
          <a:p>
            <a:pPr indent="0" lvl="0" marL="0" marR="0" rtl="0" algn="ctr">
              <a:lnSpc>
                <a:spcPct val="100000"/>
              </a:lnSpc>
              <a:spcBef>
                <a:spcPts val="0"/>
              </a:spcBef>
              <a:spcAft>
                <a:spcPts val="0"/>
              </a:spcAft>
              <a:buNone/>
            </a:pPr>
            <a:r>
              <a:rPr i="0" lang="es-MX" sz="1800" u="none" cap="none" strike="noStrike">
                <a:solidFill>
                  <a:srgbClr val="000000"/>
                </a:solidFill>
                <a:latin typeface="Century Gothic"/>
                <a:ea typeface="Century Gothic"/>
                <a:cs typeface="Century Gothic"/>
                <a:sym typeface="Century Gothic"/>
              </a:rPr>
              <a:t>Marco Coronel </a:t>
            </a:r>
            <a:endParaRPr sz="1800">
              <a:latin typeface="Century Gothic"/>
              <a:ea typeface="Century Gothic"/>
              <a:cs typeface="Century Gothic"/>
              <a:sym typeface="Century Gothic"/>
            </a:endParaRPr>
          </a:p>
          <a:p>
            <a:pPr indent="0" lvl="0" marL="0" marR="0" rtl="0" algn="ctr">
              <a:lnSpc>
                <a:spcPct val="100000"/>
              </a:lnSpc>
              <a:spcBef>
                <a:spcPts val="0"/>
              </a:spcBef>
              <a:spcAft>
                <a:spcPts val="0"/>
              </a:spcAft>
              <a:buNone/>
            </a:pPr>
            <a:r>
              <a:rPr i="0" lang="es-MX" sz="1800" u="none" cap="none" strike="noStrike">
                <a:solidFill>
                  <a:srgbClr val="000000"/>
                </a:solidFill>
                <a:latin typeface="Century Gothic"/>
                <a:ea typeface="Century Gothic"/>
                <a:cs typeface="Century Gothic"/>
                <a:sym typeface="Century Gothic"/>
              </a:rPr>
              <a:t>Erick Serna</a:t>
            </a:r>
            <a:endParaRPr sz="1800">
              <a:latin typeface="Century Gothic"/>
              <a:ea typeface="Century Gothic"/>
              <a:cs typeface="Century Gothic"/>
              <a:sym typeface="Century Gothic"/>
            </a:endParaRPr>
          </a:p>
          <a:p>
            <a:pPr indent="0" lvl="0" marL="0" marR="0" rtl="0" algn="ctr">
              <a:lnSpc>
                <a:spcPct val="100000"/>
              </a:lnSpc>
              <a:spcBef>
                <a:spcPts val="0"/>
              </a:spcBef>
              <a:spcAft>
                <a:spcPts val="0"/>
              </a:spcAft>
              <a:buNone/>
            </a:pPr>
            <a:r>
              <a:rPr i="0" lang="es-MX" sz="1800" u="none" cap="none" strike="noStrike">
                <a:solidFill>
                  <a:srgbClr val="000000"/>
                </a:solidFill>
                <a:latin typeface="Century Gothic"/>
                <a:ea typeface="Century Gothic"/>
                <a:cs typeface="Century Gothic"/>
                <a:sym typeface="Century Gothic"/>
              </a:rPr>
              <a:t>Ximena Pérez </a:t>
            </a:r>
            <a:endParaRPr sz="1800">
              <a:latin typeface="Century Gothic"/>
              <a:ea typeface="Century Gothic"/>
              <a:cs typeface="Century Gothic"/>
              <a:sym typeface="Century Gothic"/>
            </a:endParaRPr>
          </a:p>
          <a:p>
            <a:pPr indent="0" lvl="0" marL="0" marR="0" rtl="0" algn="l">
              <a:lnSpc>
                <a:spcPct val="100000"/>
              </a:lnSpc>
              <a:spcBef>
                <a:spcPts val="0"/>
              </a:spcBef>
              <a:spcAft>
                <a:spcPts val="0"/>
              </a:spcAft>
              <a:buNone/>
            </a:pPr>
            <a:r>
              <a:rPr b="0" i="0" lang="es-MX" sz="1400" u="none" cap="none" strike="noStrike">
                <a:solidFill>
                  <a:srgbClr val="000000"/>
                </a:solidFill>
                <a:latin typeface="Arial"/>
                <a:ea typeface="Arial"/>
                <a:cs typeface="Arial"/>
                <a:sym typeface="Arial"/>
              </a:rPr>
              <a:t> </a:t>
            </a:r>
            <a:endParaRPr/>
          </a:p>
          <a:p>
            <a:pPr indent="-342900" lvl="0" marL="342900" marR="0" rtl="0" algn="ctr">
              <a:lnSpc>
                <a:spcPct val="100000"/>
              </a:lnSpc>
              <a:spcBef>
                <a:spcPts val="480"/>
              </a:spcBef>
              <a:spcAft>
                <a:spcPts val="0"/>
              </a:spcAft>
              <a:buClr>
                <a:srgbClr val="000000"/>
              </a:buClr>
              <a:buSzPts val="2400"/>
              <a:buFont typeface="Arial"/>
              <a:buNone/>
            </a:pPr>
            <a:r>
              <a:t/>
            </a:r>
            <a:endParaRPr b="1" i="0" sz="2400" u="none" cap="none" strike="noStrike">
              <a:solidFill>
                <a:srgbClr val="0A4C86"/>
              </a:solidFill>
              <a:latin typeface="Century Gothic"/>
              <a:ea typeface="Century Gothic"/>
              <a:cs typeface="Century Gothic"/>
              <a:sym typeface="Century Gothic"/>
            </a:endParaRPr>
          </a:p>
        </p:txBody>
      </p:sp>
      <p:pic>
        <p:nvPicPr>
          <p:cNvPr id="101" name="Google Shape;101;p2"/>
          <p:cNvPicPr preferRelativeResize="0"/>
          <p:nvPr/>
        </p:nvPicPr>
        <p:blipFill rotWithShape="1">
          <a:blip r:embed="rId6">
            <a:alphaModFix/>
          </a:blip>
          <a:srcRect b="0" l="0" r="0" t="0"/>
          <a:stretch/>
        </p:blipFill>
        <p:spPr>
          <a:xfrm>
            <a:off x="10048875" y="801688"/>
            <a:ext cx="2143125" cy="2143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5"/>
          <p:cNvPicPr preferRelativeResize="0"/>
          <p:nvPr/>
        </p:nvPicPr>
        <p:blipFill rotWithShape="1">
          <a:blip r:embed="rId3">
            <a:alphaModFix/>
          </a:blip>
          <a:srcRect b="3025" l="4338" r="10764" t="0"/>
          <a:stretch/>
        </p:blipFill>
        <p:spPr>
          <a:xfrm>
            <a:off x="139150" y="877900"/>
            <a:ext cx="9073123" cy="5829324"/>
          </a:xfrm>
          <a:prstGeom prst="rect">
            <a:avLst/>
          </a:prstGeom>
          <a:noFill/>
          <a:ln>
            <a:noFill/>
          </a:ln>
        </p:spPr>
      </p:pic>
      <p:pic>
        <p:nvPicPr>
          <p:cNvPr id="107" name="Google Shape;107;p5"/>
          <p:cNvPicPr preferRelativeResize="0"/>
          <p:nvPr/>
        </p:nvPicPr>
        <p:blipFill rotWithShape="1">
          <a:blip r:embed="rId4">
            <a:alphaModFix/>
          </a:blip>
          <a:srcRect b="37263" l="0" r="0" t="0"/>
          <a:stretch/>
        </p:blipFill>
        <p:spPr>
          <a:xfrm>
            <a:off x="0" y="-31750"/>
            <a:ext cx="12192000" cy="833438"/>
          </a:xfrm>
          <a:prstGeom prst="rect">
            <a:avLst/>
          </a:prstGeom>
          <a:noFill/>
          <a:ln>
            <a:noFill/>
          </a:ln>
        </p:spPr>
      </p:pic>
      <p:pic>
        <p:nvPicPr>
          <p:cNvPr id="108" name="Google Shape;108;p5"/>
          <p:cNvPicPr preferRelativeResize="0"/>
          <p:nvPr/>
        </p:nvPicPr>
        <p:blipFill rotWithShape="1">
          <a:blip r:embed="rId5">
            <a:alphaModFix/>
          </a:blip>
          <a:srcRect b="0" l="0" r="0" t="0"/>
          <a:stretch/>
        </p:blipFill>
        <p:spPr>
          <a:xfrm>
            <a:off x="11231563" y="6191250"/>
            <a:ext cx="833437" cy="503238"/>
          </a:xfrm>
          <a:prstGeom prst="rect">
            <a:avLst/>
          </a:prstGeom>
          <a:noFill/>
          <a:ln>
            <a:noFill/>
          </a:ln>
        </p:spPr>
      </p:pic>
      <p:pic>
        <p:nvPicPr>
          <p:cNvPr id="109" name="Google Shape;109;p5"/>
          <p:cNvPicPr preferRelativeResize="0"/>
          <p:nvPr/>
        </p:nvPicPr>
        <p:blipFill rotWithShape="1">
          <a:blip r:embed="rId6">
            <a:alphaModFix/>
          </a:blip>
          <a:srcRect b="52797" l="38151" r="37886" t="34995"/>
          <a:stretch/>
        </p:blipFill>
        <p:spPr>
          <a:xfrm>
            <a:off x="9288463" y="6175375"/>
            <a:ext cx="1814510" cy="519113"/>
          </a:xfrm>
          <a:prstGeom prst="rect">
            <a:avLst/>
          </a:prstGeom>
          <a:noFill/>
          <a:ln>
            <a:noFill/>
          </a:ln>
        </p:spPr>
      </p:pic>
      <p:sp>
        <p:nvSpPr>
          <p:cNvPr id="110" name="Google Shape;110;p5"/>
          <p:cNvSpPr/>
          <p:nvPr/>
        </p:nvSpPr>
        <p:spPr>
          <a:xfrm>
            <a:off x="114300" y="945900"/>
            <a:ext cx="4335000" cy="5541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ANÁLISIS DEL PROBLEMA</a:t>
            </a:r>
            <a:endParaRPr b="1" i="0" sz="2400" u="none" cap="none" strike="noStrike">
              <a:solidFill>
                <a:srgbClr val="0A4C86"/>
              </a:solidFill>
              <a:latin typeface="Century Gothic"/>
              <a:ea typeface="Century Gothic"/>
              <a:cs typeface="Century Gothic"/>
              <a:sym typeface="Century Gothic"/>
            </a:endParaRPr>
          </a:p>
        </p:txBody>
      </p:sp>
      <p:pic>
        <p:nvPicPr>
          <p:cNvPr id="111" name="Google Shape;111;p5"/>
          <p:cNvPicPr preferRelativeResize="0"/>
          <p:nvPr/>
        </p:nvPicPr>
        <p:blipFill rotWithShape="1">
          <a:blip r:embed="rId7">
            <a:alphaModFix/>
          </a:blip>
          <a:srcRect b="0" l="0" r="0" t="0"/>
          <a:stretch/>
        </p:blipFill>
        <p:spPr>
          <a:xfrm>
            <a:off x="10048875" y="801700"/>
            <a:ext cx="2143125" cy="2143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g96f7b79043_0_91"/>
          <p:cNvPicPr preferRelativeResize="0"/>
          <p:nvPr/>
        </p:nvPicPr>
        <p:blipFill rotWithShape="1">
          <a:blip r:embed="rId3">
            <a:alphaModFix/>
          </a:blip>
          <a:srcRect b="37264" l="0" r="0" t="0"/>
          <a:stretch/>
        </p:blipFill>
        <p:spPr>
          <a:xfrm>
            <a:off x="0" y="-31750"/>
            <a:ext cx="12191999" cy="833438"/>
          </a:xfrm>
          <a:prstGeom prst="rect">
            <a:avLst/>
          </a:prstGeom>
          <a:noFill/>
          <a:ln>
            <a:noFill/>
          </a:ln>
        </p:spPr>
      </p:pic>
      <p:pic>
        <p:nvPicPr>
          <p:cNvPr id="117" name="Google Shape;117;g96f7b79043_0_91"/>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118" name="Google Shape;118;g96f7b79043_0_91"/>
          <p:cNvPicPr preferRelativeResize="0"/>
          <p:nvPr/>
        </p:nvPicPr>
        <p:blipFill rotWithShape="1">
          <a:blip r:embed="rId5">
            <a:alphaModFix/>
          </a:blip>
          <a:srcRect b="52796" l="38151" r="37886" t="34996"/>
          <a:stretch/>
        </p:blipFill>
        <p:spPr>
          <a:xfrm>
            <a:off x="9136063" y="6175375"/>
            <a:ext cx="1814510" cy="519113"/>
          </a:xfrm>
          <a:prstGeom prst="rect">
            <a:avLst/>
          </a:prstGeom>
          <a:noFill/>
          <a:ln>
            <a:noFill/>
          </a:ln>
        </p:spPr>
      </p:pic>
      <p:sp>
        <p:nvSpPr>
          <p:cNvPr id="119" name="Google Shape;119;g96f7b79043_0_91"/>
          <p:cNvSpPr/>
          <p:nvPr/>
        </p:nvSpPr>
        <p:spPr>
          <a:xfrm>
            <a:off x="305325" y="1088225"/>
            <a:ext cx="6180000" cy="554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PLANTEAMIENTO DEL PROBLEMA</a:t>
            </a:r>
            <a:endParaRPr b="1" i="0" sz="2400" u="none" cap="none" strike="noStrike">
              <a:solidFill>
                <a:srgbClr val="0A4C86"/>
              </a:solidFill>
              <a:latin typeface="Century Gothic"/>
              <a:ea typeface="Century Gothic"/>
              <a:cs typeface="Century Gothic"/>
              <a:sym typeface="Century Gothic"/>
            </a:endParaRPr>
          </a:p>
        </p:txBody>
      </p:sp>
      <p:pic>
        <p:nvPicPr>
          <p:cNvPr id="120" name="Google Shape;120;g96f7b79043_0_91"/>
          <p:cNvPicPr preferRelativeResize="0"/>
          <p:nvPr/>
        </p:nvPicPr>
        <p:blipFill rotWithShape="1">
          <a:blip r:embed="rId6">
            <a:alphaModFix/>
          </a:blip>
          <a:srcRect b="0" l="0" r="0" t="0"/>
          <a:stretch/>
        </p:blipFill>
        <p:spPr>
          <a:xfrm>
            <a:off x="10048875" y="801688"/>
            <a:ext cx="2143125" cy="2143125"/>
          </a:xfrm>
          <a:prstGeom prst="rect">
            <a:avLst/>
          </a:prstGeom>
          <a:noFill/>
          <a:ln>
            <a:noFill/>
          </a:ln>
        </p:spPr>
      </p:pic>
      <p:sp>
        <p:nvSpPr>
          <p:cNvPr id="121" name="Google Shape;121;g96f7b79043_0_91"/>
          <p:cNvSpPr/>
          <p:nvPr/>
        </p:nvSpPr>
        <p:spPr>
          <a:xfrm>
            <a:off x="437475" y="2357473"/>
            <a:ext cx="9332100" cy="22530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i="0" lang="es-MX" sz="1800" u="none" cap="none" strike="noStrike">
                <a:solidFill>
                  <a:srgbClr val="000000"/>
                </a:solidFill>
                <a:latin typeface="Century Gothic"/>
                <a:ea typeface="Century Gothic"/>
                <a:cs typeface="Century Gothic"/>
                <a:sym typeface="Century Gothic"/>
              </a:rPr>
              <a:t>Niños, niñas y jóvenes de las periferias de la zona centro CDMX (Candelaria, Merced, Garibaldi, Morelos, Guerrero) se encuentran en situación de riesgo ante la violencia de sus espacios, lo cual es causado por falta de apoyo vecinal, desinformación en sus derechos y desconocimiento de valores y también espacios descuidados</a:t>
            </a:r>
            <a:r>
              <a:rPr lang="es-MX" sz="1800">
                <a:latin typeface="Century Gothic"/>
                <a:ea typeface="Century Gothic"/>
                <a:cs typeface="Century Gothic"/>
                <a:sym typeface="Century Gothic"/>
              </a:rPr>
              <a:t>, por lo que se genera miedo a los espacios públicos, niños y niñas no se desarrollan en un ambiente pacifico, siendo </a:t>
            </a:r>
            <a:r>
              <a:rPr lang="es-MX" sz="1800">
                <a:latin typeface="Century Gothic"/>
                <a:ea typeface="Century Gothic"/>
                <a:cs typeface="Century Gothic"/>
                <a:sym typeface="Century Gothic"/>
              </a:rPr>
              <a:t>víctimas</a:t>
            </a:r>
            <a:r>
              <a:rPr lang="es-MX" sz="1800">
                <a:latin typeface="Century Gothic"/>
                <a:ea typeface="Century Gothic"/>
                <a:cs typeface="Century Gothic"/>
                <a:sym typeface="Century Gothic"/>
              </a:rPr>
              <a:t> de la delincuencia, por lo que tenemos inseguridad en la zona centro de la CDMX.</a:t>
            </a:r>
            <a:endParaRPr i="0" sz="18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3"/>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127" name="Google Shape;127;p3"/>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128" name="Google Shape;128;p3"/>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129" name="Google Shape;129;p3"/>
          <p:cNvSpPr/>
          <p:nvPr/>
        </p:nvSpPr>
        <p:spPr>
          <a:xfrm>
            <a:off x="260825" y="1032700"/>
            <a:ext cx="5889000" cy="5748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JUSTIFICACIÓN Y FUNDAMENTACIÓN</a:t>
            </a:r>
            <a:endParaRPr b="0" i="0" sz="1400" u="none" cap="none" strike="noStrike">
              <a:solidFill>
                <a:srgbClr val="000000"/>
              </a:solidFill>
              <a:latin typeface="Arial"/>
              <a:ea typeface="Arial"/>
              <a:cs typeface="Arial"/>
              <a:sym typeface="Arial"/>
            </a:endParaRPr>
          </a:p>
        </p:txBody>
      </p:sp>
      <p:sp>
        <p:nvSpPr>
          <p:cNvPr id="130" name="Google Shape;130;p3"/>
          <p:cNvSpPr/>
          <p:nvPr/>
        </p:nvSpPr>
        <p:spPr>
          <a:xfrm>
            <a:off x="260824" y="1761874"/>
            <a:ext cx="3241593" cy="494494"/>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50000"/>
              </a:lnSpc>
              <a:spcBef>
                <a:spcPts val="0"/>
              </a:spcBef>
              <a:spcAft>
                <a:spcPts val="0"/>
              </a:spcAft>
              <a:buClr>
                <a:srgbClr val="000000"/>
              </a:buClr>
              <a:buSzPts val="2000"/>
              <a:buFont typeface="Arial"/>
              <a:buNone/>
            </a:pPr>
            <a:r>
              <a:rPr b="1" i="0" lang="es-MX" sz="2000" u="none" cap="none" strike="noStrike">
                <a:solidFill>
                  <a:schemeClr val="dk1"/>
                </a:solidFill>
                <a:latin typeface="Century Gothic"/>
                <a:ea typeface="Century Gothic"/>
                <a:cs typeface="Century Gothic"/>
                <a:sym typeface="Century Gothic"/>
              </a:rPr>
              <a:t>Delimitación Geográfica</a:t>
            </a:r>
            <a:endParaRPr b="0" i="0" sz="1400" u="none" cap="none" strike="noStrike">
              <a:solidFill>
                <a:srgbClr val="000000"/>
              </a:solidFill>
              <a:latin typeface="Arial"/>
              <a:ea typeface="Arial"/>
              <a:cs typeface="Arial"/>
              <a:sym typeface="Arial"/>
            </a:endParaRPr>
          </a:p>
        </p:txBody>
      </p:sp>
      <p:pic>
        <p:nvPicPr>
          <p:cNvPr id="131" name="Google Shape;131;p3"/>
          <p:cNvPicPr preferRelativeResize="0"/>
          <p:nvPr/>
        </p:nvPicPr>
        <p:blipFill rotWithShape="1">
          <a:blip r:embed="rId6">
            <a:alphaModFix/>
          </a:blip>
          <a:srcRect b="0" l="0" r="0" t="0"/>
          <a:stretch/>
        </p:blipFill>
        <p:spPr>
          <a:xfrm>
            <a:off x="10048875" y="801688"/>
            <a:ext cx="2143125" cy="2143125"/>
          </a:xfrm>
          <a:prstGeom prst="rect">
            <a:avLst/>
          </a:prstGeom>
          <a:noFill/>
          <a:ln>
            <a:noFill/>
          </a:ln>
        </p:spPr>
      </p:pic>
      <p:pic>
        <p:nvPicPr>
          <p:cNvPr id="132" name="Google Shape;132;p3"/>
          <p:cNvPicPr preferRelativeResize="0"/>
          <p:nvPr/>
        </p:nvPicPr>
        <p:blipFill rotWithShape="1">
          <a:blip r:embed="rId7">
            <a:alphaModFix/>
          </a:blip>
          <a:srcRect b="7249" l="27190" r="31480" t="25748"/>
          <a:stretch/>
        </p:blipFill>
        <p:spPr>
          <a:xfrm>
            <a:off x="3618275" y="1685675"/>
            <a:ext cx="5400326" cy="46512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g9cf8b9618c_1_6"/>
          <p:cNvPicPr preferRelativeResize="0"/>
          <p:nvPr/>
        </p:nvPicPr>
        <p:blipFill rotWithShape="1">
          <a:blip r:embed="rId3">
            <a:alphaModFix/>
          </a:blip>
          <a:srcRect b="37264" l="0" r="0" t="0"/>
          <a:stretch/>
        </p:blipFill>
        <p:spPr>
          <a:xfrm>
            <a:off x="0" y="-31750"/>
            <a:ext cx="12191999" cy="833438"/>
          </a:xfrm>
          <a:prstGeom prst="rect">
            <a:avLst/>
          </a:prstGeom>
          <a:noFill/>
          <a:ln>
            <a:noFill/>
          </a:ln>
        </p:spPr>
      </p:pic>
      <p:pic>
        <p:nvPicPr>
          <p:cNvPr id="138" name="Google Shape;138;g9cf8b9618c_1_6"/>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139" name="Google Shape;139;g9cf8b9618c_1_6"/>
          <p:cNvPicPr preferRelativeResize="0"/>
          <p:nvPr/>
        </p:nvPicPr>
        <p:blipFill rotWithShape="1">
          <a:blip r:embed="rId5">
            <a:alphaModFix/>
          </a:blip>
          <a:srcRect b="52796" l="38151" r="37885" t="34995"/>
          <a:stretch/>
        </p:blipFill>
        <p:spPr>
          <a:xfrm>
            <a:off x="9136063" y="6175375"/>
            <a:ext cx="1814510" cy="519113"/>
          </a:xfrm>
          <a:prstGeom prst="rect">
            <a:avLst/>
          </a:prstGeom>
          <a:noFill/>
          <a:ln>
            <a:noFill/>
          </a:ln>
        </p:spPr>
      </p:pic>
      <p:sp>
        <p:nvSpPr>
          <p:cNvPr id="140" name="Google Shape;140;g9cf8b9618c_1_6"/>
          <p:cNvSpPr/>
          <p:nvPr/>
        </p:nvSpPr>
        <p:spPr>
          <a:xfrm>
            <a:off x="260825" y="1032700"/>
            <a:ext cx="5889000" cy="57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JUSTIFICACIÓN Y FUNDAMENTACIÓN</a:t>
            </a:r>
            <a:endParaRPr b="0" i="0" sz="1400" u="none" cap="none" strike="noStrike">
              <a:solidFill>
                <a:srgbClr val="000000"/>
              </a:solidFill>
              <a:latin typeface="Arial"/>
              <a:ea typeface="Arial"/>
              <a:cs typeface="Arial"/>
              <a:sym typeface="Arial"/>
            </a:endParaRPr>
          </a:p>
        </p:txBody>
      </p:sp>
      <p:pic>
        <p:nvPicPr>
          <p:cNvPr id="141" name="Google Shape;141;g9cf8b9618c_1_6"/>
          <p:cNvPicPr preferRelativeResize="0"/>
          <p:nvPr/>
        </p:nvPicPr>
        <p:blipFill rotWithShape="1">
          <a:blip r:embed="rId6">
            <a:alphaModFix/>
          </a:blip>
          <a:srcRect b="0" l="0" r="0" t="0"/>
          <a:stretch/>
        </p:blipFill>
        <p:spPr>
          <a:xfrm>
            <a:off x="10048875" y="801688"/>
            <a:ext cx="2143125" cy="2143125"/>
          </a:xfrm>
          <a:prstGeom prst="rect">
            <a:avLst/>
          </a:prstGeom>
          <a:noFill/>
          <a:ln>
            <a:noFill/>
          </a:ln>
        </p:spPr>
      </p:pic>
      <p:sp>
        <p:nvSpPr>
          <p:cNvPr id="142" name="Google Shape;142;g9cf8b9618c_1_6"/>
          <p:cNvSpPr/>
          <p:nvPr/>
        </p:nvSpPr>
        <p:spPr>
          <a:xfrm>
            <a:off x="381550" y="2208624"/>
            <a:ext cx="9332100" cy="30222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i="0" lang="es-MX" sz="1800" u="none" cap="none" strike="noStrike">
                <a:solidFill>
                  <a:srgbClr val="000000"/>
                </a:solidFill>
                <a:latin typeface="Century Gothic"/>
                <a:ea typeface="Century Gothic"/>
                <a:cs typeface="Century Gothic"/>
                <a:sym typeface="Century Gothic"/>
              </a:rPr>
              <a:t>Es necesario acercar el arte, cultura y </a:t>
            </a:r>
            <a:r>
              <a:rPr lang="es-MX" sz="1800">
                <a:latin typeface="Century Gothic"/>
                <a:ea typeface="Century Gothic"/>
                <a:cs typeface="Century Gothic"/>
                <a:sym typeface="Century Gothic"/>
              </a:rPr>
              <a:t>transdisciplina</a:t>
            </a:r>
            <a:r>
              <a:rPr i="0" lang="es-MX" sz="1800" u="none" cap="none" strike="noStrike">
                <a:solidFill>
                  <a:srgbClr val="000000"/>
                </a:solidFill>
                <a:latin typeface="Century Gothic"/>
                <a:ea typeface="Century Gothic"/>
                <a:cs typeface="Century Gothic"/>
                <a:sym typeface="Century Gothic"/>
              </a:rPr>
              <a:t> a sus espacios, son comunidades que socialmente han sido limitadas en sus derechos. La importancia de darles una voz y acercarlos a ellos permitirá su mejoramiento social. Ante la ola de peligros y riesgos a los que se enfrentan es necesario empoderar a las infancias y juventudes. </a:t>
            </a:r>
            <a:endParaRPr i="0" sz="1800" u="none" cap="none" strike="noStrike">
              <a:solidFill>
                <a:srgbClr val="000000"/>
              </a:solidFill>
              <a:latin typeface="Century Gothic"/>
              <a:ea typeface="Century Gothic"/>
              <a:cs typeface="Century Gothic"/>
              <a:sym typeface="Century Gothic"/>
            </a:endParaRPr>
          </a:p>
          <a:p>
            <a:pPr indent="0" lvl="0" marL="0" marR="0" rtl="0" algn="just">
              <a:lnSpc>
                <a:spcPct val="100000"/>
              </a:lnSpc>
              <a:spcBef>
                <a:spcPts val="0"/>
              </a:spcBef>
              <a:spcAft>
                <a:spcPts val="0"/>
              </a:spcAft>
              <a:buNone/>
            </a:pPr>
            <a:r>
              <a:t/>
            </a:r>
            <a:endParaRPr sz="1800">
              <a:latin typeface="Century Gothic"/>
              <a:ea typeface="Century Gothic"/>
              <a:cs typeface="Century Gothic"/>
              <a:sym typeface="Century Gothic"/>
            </a:endParaRPr>
          </a:p>
          <a:p>
            <a:pPr indent="0" lvl="0" marL="0" marR="0" rtl="0" algn="just">
              <a:lnSpc>
                <a:spcPct val="100000"/>
              </a:lnSpc>
              <a:spcBef>
                <a:spcPts val="0"/>
              </a:spcBef>
              <a:spcAft>
                <a:spcPts val="0"/>
              </a:spcAft>
              <a:buNone/>
            </a:pPr>
            <a:r>
              <a:rPr i="0" lang="es-MX" sz="1800" u="none" cap="none" strike="noStrike">
                <a:solidFill>
                  <a:srgbClr val="000000"/>
                </a:solidFill>
                <a:latin typeface="Century Gothic"/>
                <a:ea typeface="Century Gothic"/>
                <a:cs typeface="Century Gothic"/>
                <a:sym typeface="Century Gothic"/>
              </a:rPr>
              <a:t>Con este proyecto se busca abrir una nueva forma de informarse y convivir entre barrios. Los miembros de estos espacios tendrán percepciones distintas de las actividades y conocimientos. Eliminar los estigmas y que la seguridad se fortalezca a través de conductas de convivencia. </a:t>
            </a:r>
            <a:endParaRPr sz="1800">
              <a:latin typeface="Century Gothic"/>
              <a:ea typeface="Century Gothic"/>
              <a:cs typeface="Century Gothic"/>
              <a:sym typeface="Century Gothic"/>
            </a:endParaRPr>
          </a:p>
          <a:p>
            <a:pPr indent="0" lvl="0" marL="0" rtl="0" algn="just">
              <a:lnSpc>
                <a:spcPct val="107916"/>
              </a:lnSpc>
              <a:spcBef>
                <a:spcPts val="0"/>
              </a:spcBef>
              <a:spcAft>
                <a:spcPts val="800"/>
              </a:spcAft>
              <a:buClr>
                <a:schemeClr val="dk1"/>
              </a:buClr>
              <a:buSzPts val="1100"/>
              <a:buFont typeface="Arial"/>
              <a:buNone/>
            </a:pPr>
            <a:r>
              <a:t/>
            </a:r>
            <a:endParaRPr sz="1800">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6"/>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148" name="Google Shape;148;p6"/>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149" name="Google Shape;149;p6"/>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150" name="Google Shape;150;p6"/>
          <p:cNvSpPr/>
          <p:nvPr/>
        </p:nvSpPr>
        <p:spPr>
          <a:xfrm>
            <a:off x="193500" y="1032700"/>
            <a:ext cx="3366000" cy="574800"/>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OBJETIVO GENERAL</a:t>
            </a:r>
            <a:endParaRPr b="0" i="0" sz="1400" u="none" cap="none" strike="noStrike">
              <a:solidFill>
                <a:srgbClr val="000000"/>
              </a:solidFill>
              <a:latin typeface="Arial"/>
              <a:ea typeface="Arial"/>
              <a:cs typeface="Arial"/>
              <a:sym typeface="Arial"/>
            </a:endParaRPr>
          </a:p>
        </p:txBody>
      </p:sp>
      <p:pic>
        <p:nvPicPr>
          <p:cNvPr id="151" name="Google Shape;151;p6"/>
          <p:cNvPicPr preferRelativeResize="0"/>
          <p:nvPr/>
        </p:nvPicPr>
        <p:blipFill rotWithShape="1">
          <a:blip r:embed="rId6">
            <a:alphaModFix/>
          </a:blip>
          <a:srcRect b="0" l="0" r="0" t="0"/>
          <a:stretch/>
        </p:blipFill>
        <p:spPr>
          <a:xfrm>
            <a:off x="10048875" y="801688"/>
            <a:ext cx="2143125" cy="2143125"/>
          </a:xfrm>
          <a:prstGeom prst="rect">
            <a:avLst/>
          </a:prstGeom>
          <a:noFill/>
          <a:ln>
            <a:noFill/>
          </a:ln>
        </p:spPr>
      </p:pic>
      <p:sp>
        <p:nvSpPr>
          <p:cNvPr id="152" name="Google Shape;152;p6"/>
          <p:cNvSpPr/>
          <p:nvPr/>
        </p:nvSpPr>
        <p:spPr>
          <a:xfrm>
            <a:off x="437475" y="2823600"/>
            <a:ext cx="9332100" cy="1494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lang="es-MX" sz="1800">
                <a:latin typeface="Century Gothic"/>
                <a:ea typeface="Century Gothic"/>
                <a:cs typeface="Century Gothic"/>
                <a:sym typeface="Century Gothic"/>
              </a:rPr>
              <a:t>Generar factores de protección para niñas, niños y jóvenes </a:t>
            </a:r>
            <a:r>
              <a:rPr lang="es-MX" sz="1800">
                <a:solidFill>
                  <a:schemeClr val="dk1"/>
                </a:solidFill>
                <a:latin typeface="Century Gothic"/>
                <a:ea typeface="Century Gothic"/>
                <a:cs typeface="Century Gothic"/>
                <a:sym typeface="Century Gothic"/>
              </a:rPr>
              <a:t>de las periferias de la zona centro de la CDMX (Candelaria, Merced, Garibaldi, Morelos, Guerrero) mediante actividades artísticas y culturales para disminuir la violencia en sus espacios públicos.</a:t>
            </a:r>
            <a:endParaRPr sz="1800">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7"/>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158" name="Google Shape;158;p7"/>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159" name="Google Shape;159;p7"/>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160" name="Google Shape;160;p7"/>
          <p:cNvSpPr/>
          <p:nvPr/>
        </p:nvSpPr>
        <p:spPr>
          <a:xfrm>
            <a:off x="193500" y="971060"/>
            <a:ext cx="3738524" cy="574901"/>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OBJETIVOS ESPECÍFICOS</a:t>
            </a:r>
            <a:endParaRPr b="0" i="0" sz="1400" u="none" cap="none" strike="noStrike">
              <a:solidFill>
                <a:srgbClr val="000000"/>
              </a:solidFill>
              <a:latin typeface="Arial"/>
              <a:ea typeface="Arial"/>
              <a:cs typeface="Arial"/>
              <a:sym typeface="Arial"/>
            </a:endParaRPr>
          </a:p>
        </p:txBody>
      </p:sp>
      <p:sp>
        <p:nvSpPr>
          <p:cNvPr id="161" name="Google Shape;161;p7"/>
          <p:cNvSpPr/>
          <p:nvPr/>
        </p:nvSpPr>
        <p:spPr>
          <a:xfrm>
            <a:off x="437467" y="2823601"/>
            <a:ext cx="9332008" cy="1384954"/>
          </a:xfrm>
          <a:prstGeom prst="rect">
            <a:avLst/>
          </a:prstGeom>
          <a:noFill/>
          <a:ln>
            <a:noFill/>
          </a:ln>
        </p:spPr>
        <p:txBody>
          <a:bodyPr anchorCtr="0" anchor="t" bIns="45700" lIns="91425" spcFirstLastPara="1" rIns="91425" wrap="square" tIns="45700">
            <a:spAutoFit/>
          </a:bodyPr>
          <a:lstStyle/>
          <a:p>
            <a:pPr indent="-342900" lvl="0" marL="457200" marR="0" rtl="0" algn="just">
              <a:lnSpc>
                <a:spcPct val="100000"/>
              </a:lnSpc>
              <a:spcBef>
                <a:spcPts val="0"/>
              </a:spcBef>
              <a:spcAft>
                <a:spcPts val="0"/>
              </a:spcAft>
              <a:buClr>
                <a:srgbClr val="000000"/>
              </a:buClr>
              <a:buSzPts val="1800"/>
              <a:buFont typeface="Century Gothic"/>
              <a:buAutoNum type="arabicPeriod"/>
            </a:pPr>
            <a:r>
              <a:rPr i="0" lang="es-MX" sz="1800" u="none" cap="none" strike="noStrike">
                <a:solidFill>
                  <a:srgbClr val="000000"/>
                </a:solidFill>
                <a:latin typeface="Century Gothic"/>
                <a:ea typeface="Century Gothic"/>
                <a:cs typeface="Century Gothic"/>
                <a:sym typeface="Century Gothic"/>
              </a:rPr>
              <a:t>Fomentar el apoyo vecinal para mejorar del espacio colectivo</a:t>
            </a:r>
            <a:r>
              <a:rPr lang="es-MX" sz="1800">
                <a:latin typeface="Century Gothic"/>
                <a:ea typeface="Century Gothic"/>
                <a:cs typeface="Century Gothic"/>
                <a:sym typeface="Century Gothic"/>
              </a:rPr>
              <a:t>.</a:t>
            </a:r>
            <a:endParaRPr sz="1800">
              <a:latin typeface="Century Gothic"/>
              <a:ea typeface="Century Gothic"/>
              <a:cs typeface="Century Gothic"/>
              <a:sym typeface="Century Gothic"/>
            </a:endParaRPr>
          </a:p>
          <a:p>
            <a:pPr indent="-342900" lvl="0" marL="457200" marR="0" rtl="0" algn="just">
              <a:lnSpc>
                <a:spcPct val="100000"/>
              </a:lnSpc>
              <a:spcBef>
                <a:spcPts val="0"/>
              </a:spcBef>
              <a:spcAft>
                <a:spcPts val="0"/>
              </a:spcAft>
              <a:buClr>
                <a:srgbClr val="000000"/>
              </a:buClr>
              <a:buSzPts val="1800"/>
              <a:buFont typeface="Century Gothic"/>
              <a:buAutoNum type="arabicPeriod"/>
            </a:pPr>
            <a:r>
              <a:rPr lang="es-MX" sz="1800">
                <a:latin typeface="Century Gothic"/>
                <a:ea typeface="Century Gothic"/>
                <a:cs typeface="Century Gothic"/>
                <a:sym typeface="Century Gothic"/>
              </a:rPr>
              <a:t>Recuperar </a:t>
            </a:r>
            <a:r>
              <a:rPr i="0" lang="es-MX" sz="1800" u="none" cap="none" strike="noStrike">
                <a:solidFill>
                  <a:srgbClr val="000000"/>
                </a:solidFill>
                <a:latin typeface="Century Gothic"/>
                <a:ea typeface="Century Gothic"/>
                <a:cs typeface="Century Gothic"/>
                <a:sym typeface="Century Gothic"/>
              </a:rPr>
              <a:t>espacios </a:t>
            </a:r>
            <a:r>
              <a:rPr lang="es-MX" sz="1800">
                <a:latin typeface="Century Gothic"/>
                <a:ea typeface="Century Gothic"/>
                <a:cs typeface="Century Gothic"/>
                <a:sym typeface="Century Gothic"/>
              </a:rPr>
              <a:t>públicos </a:t>
            </a:r>
            <a:r>
              <a:rPr i="0" lang="es-MX" sz="1800" u="none" cap="none" strike="noStrike">
                <a:solidFill>
                  <a:srgbClr val="000000"/>
                </a:solidFill>
                <a:latin typeface="Century Gothic"/>
                <a:ea typeface="Century Gothic"/>
                <a:cs typeface="Century Gothic"/>
                <a:sym typeface="Century Gothic"/>
              </a:rPr>
              <a:t>con el apoyo de instituciones y/o organizaciones</a:t>
            </a:r>
            <a:endParaRPr i="0" sz="1800" u="none" cap="none" strike="noStrike">
              <a:solidFill>
                <a:srgbClr val="000000"/>
              </a:solidFill>
              <a:latin typeface="Century Gothic"/>
              <a:ea typeface="Century Gothic"/>
              <a:cs typeface="Century Gothic"/>
              <a:sym typeface="Century Gothic"/>
            </a:endParaRPr>
          </a:p>
          <a:p>
            <a:pPr indent="-342900" lvl="0" marL="457200" rtl="0" algn="just">
              <a:spcBef>
                <a:spcPts val="0"/>
              </a:spcBef>
              <a:spcAft>
                <a:spcPts val="0"/>
              </a:spcAft>
              <a:buClr>
                <a:schemeClr val="dk1"/>
              </a:buClr>
              <a:buSzPts val="1800"/>
              <a:buFont typeface="Century Gothic"/>
              <a:buAutoNum type="arabicPeriod"/>
            </a:pPr>
            <a:r>
              <a:rPr lang="es-MX" sz="1800">
                <a:solidFill>
                  <a:schemeClr val="dk1"/>
                </a:solidFill>
                <a:latin typeface="Century Gothic"/>
                <a:ea typeface="Century Gothic"/>
                <a:cs typeface="Century Gothic"/>
                <a:sym typeface="Century Gothic"/>
              </a:rPr>
              <a:t>Informar a niños, niñas y jóvenes sobre sus derechos y valores para su sana convivencia dentro de sus espacios y ambiente familiar.</a:t>
            </a:r>
            <a:endParaRPr sz="1800">
              <a:latin typeface="Century Gothic"/>
              <a:ea typeface="Century Gothic"/>
              <a:cs typeface="Century Gothic"/>
              <a:sym typeface="Century Gothic"/>
            </a:endParaRPr>
          </a:p>
          <a:p>
            <a:pPr indent="-342900" lvl="0" marL="342900" marR="0" rtl="0" algn="just">
              <a:lnSpc>
                <a:spcPct val="100000"/>
              </a:lnSpc>
              <a:spcBef>
                <a:spcPts val="0"/>
              </a:spcBef>
              <a:spcAft>
                <a:spcPts val="0"/>
              </a:spcAft>
              <a:buClr>
                <a:srgbClr val="000000"/>
              </a:buClr>
              <a:buSzPts val="2000"/>
              <a:buFont typeface="Arial"/>
              <a:buNone/>
            </a:pPr>
            <a:r>
              <a:t/>
            </a:r>
            <a:endParaRPr i="0" sz="1800" u="none" cap="none" strike="noStrike">
              <a:solidFill>
                <a:srgbClr val="000000"/>
              </a:solidFill>
              <a:latin typeface="Century Gothic"/>
              <a:ea typeface="Century Gothic"/>
              <a:cs typeface="Century Gothic"/>
              <a:sym typeface="Century Gothic"/>
            </a:endParaRPr>
          </a:p>
        </p:txBody>
      </p:sp>
      <p:pic>
        <p:nvPicPr>
          <p:cNvPr id="162" name="Google Shape;162;p7"/>
          <p:cNvPicPr preferRelativeResize="0"/>
          <p:nvPr/>
        </p:nvPicPr>
        <p:blipFill rotWithShape="1">
          <a:blip r:embed="rId6">
            <a:alphaModFix/>
          </a:blip>
          <a:srcRect b="0" l="0" r="0" t="0"/>
          <a:stretch/>
        </p:blipFill>
        <p:spPr>
          <a:xfrm>
            <a:off x="10048875" y="801688"/>
            <a:ext cx="2143125" cy="2143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2020-02-21T14:08:45Z</dcterms:created>
  <dc:creator>NAIBI LEON</dc:creator>
</cp:coreProperties>
</file>