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12192000" cy="6858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24" roundtripDataSignature="AMtx7mgiqcNT2pFhkpxPiA/Dcjgsp/8g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5.xml"/><Relationship Id="rId22" Type="http://schemas.openxmlformats.org/officeDocument/2006/relationships/font" Target="fonts/CenturyGothic-italic.fntdata"/><Relationship Id="rId10" Type="http://schemas.openxmlformats.org/officeDocument/2006/relationships/slide" Target="slides/slide4.xml"/><Relationship Id="rId21" Type="http://schemas.openxmlformats.org/officeDocument/2006/relationships/font" Target="fonts/CenturyGothic-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c1ada084b_0_22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9c1ada084b_0_226: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c1ada084b_0_34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9c1ada084b_0_346: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9c1ada084b_0_46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g9c1ada084b_0_469: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9c1ada084b_0_57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9c1ada084b_0_57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c1ada084b_0_9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9c1ada084b_0_9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15"/>
          <p:cNvSpPr/>
          <p:nvPr/>
        </p:nvSpPr>
        <p:spPr>
          <a:xfrm>
            <a:off x="0" y="0"/>
            <a:ext cx="12191999" cy="80168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 name="Google Shape;14;p15"/>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 name="Google Shape;15;p15"/>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 name="Google Shape;16;p15"/>
          <p:cNvSpPr/>
          <p:nvPr/>
        </p:nvSpPr>
        <p:spPr>
          <a:xfrm>
            <a:off x="4947294" y="2165092"/>
            <a:ext cx="1800225" cy="1323975"/>
          </a:xfrm>
          <a:custGeom>
            <a:rect b="b" l="l" r="r" t="t"/>
            <a:pathLst>
              <a:path extrusionOk="0" h="1323975" w="1800225">
                <a:moveTo>
                  <a:pt x="0" y="0"/>
                </a:moveTo>
                <a:lnTo>
                  <a:pt x="1800199" y="0"/>
                </a:lnTo>
                <a:lnTo>
                  <a:pt x="1800199" y="1323438"/>
                </a:lnTo>
                <a:lnTo>
                  <a:pt x="0" y="1323438"/>
                </a:lnTo>
                <a:lnTo>
                  <a:pt x="0" y="0"/>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 name="Google Shape;17;p15"/>
          <p:cNvSpPr txBox="1"/>
          <p:nvPr>
            <p:ph idx="11" type="ftr"/>
          </p:nvPr>
        </p:nvSpPr>
        <p:spPr>
          <a:xfrm>
            <a:off x="187325" y="6419038"/>
            <a:ext cx="6526530" cy="243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0" name="Shape 80"/>
        <p:cNvGrpSpPr/>
        <p:nvPr/>
      </p:nvGrpSpPr>
      <p:grpSpPr>
        <a:xfrm>
          <a:off x="0" y="0"/>
          <a:ext cx="0" cy="0"/>
          <a:chOff x="0" y="0"/>
          <a:chExt cx="0" cy="0"/>
        </a:xfrm>
      </p:grpSpPr>
      <p:sp>
        <p:nvSpPr>
          <p:cNvPr id="81" name="Google Shape;81;g9c1ada084b_0_2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2" name="Google Shape;82;g9c1ada084b_0_29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3" name="Google Shape;83;g9c1ada084b_0_29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4" name="Google Shape;84;g9c1ada084b_0_2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g9c1ada084b_0_2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g9c1ada084b_0_2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7" name="Shape 87"/>
        <p:cNvGrpSpPr/>
        <p:nvPr/>
      </p:nvGrpSpPr>
      <p:grpSpPr>
        <a:xfrm>
          <a:off x="0" y="0"/>
          <a:ext cx="0" cy="0"/>
          <a:chOff x="0" y="0"/>
          <a:chExt cx="0" cy="0"/>
        </a:xfrm>
      </p:grpSpPr>
      <p:sp>
        <p:nvSpPr>
          <p:cNvPr id="88" name="Google Shape;88;g9c1ada084b_0_30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9" name="Google Shape;89;g9c1ada084b_0_30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0" name="Google Shape;90;g9c1ada084b_0_30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1" name="Google Shape;91;g9c1ada084b_0_30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2" name="Google Shape;92;g9c1ada084b_0_30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g9c1ada084b_0_30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9c1ada084b_0_30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g9c1ada084b_0_30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6" name="Shape 96"/>
        <p:cNvGrpSpPr/>
        <p:nvPr/>
      </p:nvGrpSpPr>
      <p:grpSpPr>
        <a:xfrm>
          <a:off x="0" y="0"/>
          <a:ext cx="0" cy="0"/>
          <a:chOff x="0" y="0"/>
          <a:chExt cx="0" cy="0"/>
        </a:xfrm>
      </p:grpSpPr>
      <p:sp>
        <p:nvSpPr>
          <p:cNvPr id="97" name="Google Shape;97;g9c1ada084b_0_3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98" name="Google Shape;98;g9c1ada084b_0_3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g9c1ada084b_0_3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9c1ada084b_0_3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1" name="Shape 101"/>
        <p:cNvGrpSpPr/>
        <p:nvPr/>
      </p:nvGrpSpPr>
      <p:grpSpPr>
        <a:xfrm>
          <a:off x="0" y="0"/>
          <a:ext cx="0" cy="0"/>
          <a:chOff x="0" y="0"/>
          <a:chExt cx="0" cy="0"/>
        </a:xfrm>
      </p:grpSpPr>
      <p:sp>
        <p:nvSpPr>
          <p:cNvPr id="102" name="Google Shape;102;g9c1ada084b_0_3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g9c1ada084b_0_3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9c1ada084b_0_3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5" name="Shape 105"/>
        <p:cNvGrpSpPr/>
        <p:nvPr/>
      </p:nvGrpSpPr>
      <p:grpSpPr>
        <a:xfrm>
          <a:off x="0" y="0"/>
          <a:ext cx="0" cy="0"/>
          <a:chOff x="0" y="0"/>
          <a:chExt cx="0" cy="0"/>
        </a:xfrm>
      </p:grpSpPr>
      <p:sp>
        <p:nvSpPr>
          <p:cNvPr id="106" name="Google Shape;106;g9c1ada084b_0_32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SzPts val="1400"/>
              <a:buNone/>
              <a:defRPr sz="3200"/>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07" name="Google Shape;107;g9c1ada084b_0_32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8" name="Google Shape;108;g9c1ada084b_0_32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9" name="Google Shape;109;g9c1ada084b_0_3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9c1ada084b_0_3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9c1ada084b_0_3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2" name="Shape 112"/>
        <p:cNvGrpSpPr/>
        <p:nvPr/>
      </p:nvGrpSpPr>
      <p:grpSpPr>
        <a:xfrm>
          <a:off x="0" y="0"/>
          <a:ext cx="0" cy="0"/>
          <a:chOff x="0" y="0"/>
          <a:chExt cx="0" cy="0"/>
        </a:xfrm>
      </p:grpSpPr>
      <p:sp>
        <p:nvSpPr>
          <p:cNvPr id="113" name="Google Shape;113;g9c1ada084b_0_32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SzPts val="1400"/>
              <a:buNone/>
              <a:defRPr sz="3200"/>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14" name="Google Shape;114;g9c1ada084b_0_327"/>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5" name="Google Shape;115;g9c1ada084b_0_32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6" name="Google Shape;116;g9c1ada084b_0_3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g9c1ada084b_0_3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g9c1ada084b_0_3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9" name="Shape 119"/>
        <p:cNvGrpSpPr/>
        <p:nvPr/>
      </p:nvGrpSpPr>
      <p:grpSpPr>
        <a:xfrm>
          <a:off x="0" y="0"/>
          <a:ext cx="0" cy="0"/>
          <a:chOff x="0" y="0"/>
          <a:chExt cx="0" cy="0"/>
        </a:xfrm>
      </p:grpSpPr>
      <p:sp>
        <p:nvSpPr>
          <p:cNvPr id="120" name="Google Shape;120;g9c1ada084b_0_3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21" name="Google Shape;121;g9c1ada084b_0_33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2" name="Google Shape;122;g9c1ada084b_0_3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g9c1ada084b_0_3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9c1ada084b_0_3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5" name="Shape 125"/>
        <p:cNvGrpSpPr/>
        <p:nvPr/>
      </p:nvGrpSpPr>
      <p:grpSpPr>
        <a:xfrm>
          <a:off x="0" y="0"/>
          <a:ext cx="0" cy="0"/>
          <a:chOff x="0" y="0"/>
          <a:chExt cx="0" cy="0"/>
        </a:xfrm>
      </p:grpSpPr>
      <p:sp>
        <p:nvSpPr>
          <p:cNvPr id="126" name="Google Shape;126;g9c1ada084b_0_34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27" name="Google Shape;127;g9c1ada084b_0_34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g9c1ada084b_0_3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9c1ada084b_0_3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9c1ada084b_0_3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0" name="Shape 20"/>
        <p:cNvGrpSpPr/>
        <p:nvPr/>
      </p:nvGrpSpPr>
      <p:grpSpPr>
        <a:xfrm>
          <a:off x="0" y="0"/>
          <a:ext cx="0" cy="0"/>
          <a:chOff x="0" y="0"/>
          <a:chExt cx="0" cy="0"/>
        </a:xfrm>
      </p:grpSpPr>
      <p:sp>
        <p:nvSpPr>
          <p:cNvPr id="21" name="Google Shape;21;p16"/>
          <p:cNvSpPr/>
          <p:nvPr/>
        </p:nvSpPr>
        <p:spPr>
          <a:xfrm>
            <a:off x="0" y="0"/>
            <a:ext cx="12191999" cy="80168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 name="Google Shape;22;p16"/>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 name="Google Shape;23;p16"/>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16"/>
          <p:cNvSpPr txBox="1"/>
          <p:nvPr>
            <p:ph type="title"/>
          </p:nvPr>
        </p:nvSpPr>
        <p:spPr>
          <a:xfrm>
            <a:off x="256105" y="959099"/>
            <a:ext cx="11679789"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rgbClr val="0A4C8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1" type="ftr"/>
          </p:nvPr>
        </p:nvSpPr>
        <p:spPr>
          <a:xfrm>
            <a:off x="187325" y="6419038"/>
            <a:ext cx="6526530" cy="243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17"/>
          <p:cNvSpPr txBox="1"/>
          <p:nvPr>
            <p:ph type="title"/>
          </p:nvPr>
        </p:nvSpPr>
        <p:spPr>
          <a:xfrm>
            <a:off x="256105" y="959099"/>
            <a:ext cx="11679789"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rgbClr val="0A4C8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7"/>
          <p:cNvSpPr txBox="1"/>
          <p:nvPr>
            <p:ph idx="1" type="body"/>
          </p:nvPr>
        </p:nvSpPr>
        <p:spPr>
          <a:xfrm>
            <a:off x="6667650" y="1500200"/>
            <a:ext cx="5114290" cy="371157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1800">
                <a:solidFill>
                  <a:schemeClr val="dk1"/>
                </a:solidFill>
                <a:latin typeface="Century Gothic"/>
                <a:ea typeface="Century Gothic"/>
                <a:cs typeface="Century Gothic"/>
                <a:sym typeface="Century Gothic"/>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7"/>
          <p:cNvSpPr txBox="1"/>
          <p:nvPr>
            <p:ph idx="11" type="ftr"/>
          </p:nvPr>
        </p:nvSpPr>
        <p:spPr>
          <a:xfrm>
            <a:off x="187325" y="6419038"/>
            <a:ext cx="6526530" cy="243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34" name="Shape 34"/>
        <p:cNvGrpSpPr/>
        <p:nvPr/>
      </p:nvGrpSpPr>
      <p:grpSpPr>
        <a:xfrm>
          <a:off x="0" y="0"/>
          <a:ext cx="0" cy="0"/>
          <a:chOff x="0" y="0"/>
          <a:chExt cx="0" cy="0"/>
        </a:xfrm>
      </p:grpSpPr>
      <p:sp>
        <p:nvSpPr>
          <p:cNvPr id="35" name="Google Shape;35;p18"/>
          <p:cNvSpPr/>
          <p:nvPr/>
        </p:nvSpPr>
        <p:spPr>
          <a:xfrm>
            <a:off x="0" y="0"/>
            <a:ext cx="12191999" cy="80168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 name="Google Shape;36;p18"/>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 name="Google Shape;37;p18"/>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 name="Google Shape;38;p18"/>
          <p:cNvSpPr txBox="1"/>
          <p:nvPr>
            <p:ph type="title"/>
          </p:nvPr>
        </p:nvSpPr>
        <p:spPr>
          <a:xfrm>
            <a:off x="256105" y="959099"/>
            <a:ext cx="11679789"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rgbClr val="0A4C8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8"/>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8"/>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18"/>
          <p:cNvSpPr txBox="1"/>
          <p:nvPr>
            <p:ph idx="11" type="ftr"/>
          </p:nvPr>
        </p:nvSpPr>
        <p:spPr>
          <a:xfrm>
            <a:off x="187325" y="6419038"/>
            <a:ext cx="6526530" cy="243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 name="Shape 44"/>
        <p:cNvGrpSpPr/>
        <p:nvPr/>
      </p:nvGrpSpPr>
      <p:grpSpPr>
        <a:xfrm>
          <a:off x="0" y="0"/>
          <a:ext cx="0" cy="0"/>
          <a:chOff x="0" y="0"/>
          <a:chExt cx="0" cy="0"/>
        </a:xfrm>
      </p:grpSpPr>
      <p:sp>
        <p:nvSpPr>
          <p:cNvPr id="45" name="Google Shape;45;p19"/>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9"/>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187325" y="6419038"/>
            <a:ext cx="6526530" cy="243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2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0" name="Shape 50"/>
        <p:cNvGrpSpPr/>
        <p:nvPr/>
      </p:nvGrpSpPr>
      <p:grpSpPr>
        <a:xfrm>
          <a:off x="0" y="0"/>
          <a:ext cx="0" cy="0"/>
          <a:chOff x="0" y="0"/>
          <a:chExt cx="0" cy="0"/>
        </a:xfrm>
      </p:grpSpPr>
      <p:sp>
        <p:nvSpPr>
          <p:cNvPr id="51" name="Google Shape;51;g9c1ada084b_0_8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SzPts val="1400"/>
              <a:buNone/>
              <a:defRPr sz="6000"/>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52" name="Google Shape;52;g9c1ada084b_0_8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3" name="Google Shape;53;g9c1ada084b_0_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g9c1ada084b_0_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g9c1ada084b_0_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62" name="Shape 62"/>
        <p:cNvGrpSpPr/>
        <p:nvPr/>
      </p:nvGrpSpPr>
      <p:grpSpPr>
        <a:xfrm>
          <a:off x="0" y="0"/>
          <a:ext cx="0" cy="0"/>
          <a:chOff x="0" y="0"/>
          <a:chExt cx="0" cy="0"/>
        </a:xfrm>
      </p:grpSpPr>
      <p:sp>
        <p:nvSpPr>
          <p:cNvPr id="63" name="Google Shape;63;g9c1ada084b_0_27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SzPts val="1400"/>
              <a:buNone/>
              <a:defRPr sz="6000"/>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64" name="Google Shape;64;g9c1ada084b_0_27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5" name="Google Shape;65;g9c1ada084b_0_2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g9c1ada084b_0_2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g9c1ada084b_0_2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8" name="Shape 68"/>
        <p:cNvGrpSpPr/>
        <p:nvPr/>
      </p:nvGrpSpPr>
      <p:grpSpPr>
        <a:xfrm>
          <a:off x="0" y="0"/>
          <a:ext cx="0" cy="0"/>
          <a:chOff x="0" y="0"/>
          <a:chExt cx="0" cy="0"/>
        </a:xfrm>
      </p:grpSpPr>
      <p:sp>
        <p:nvSpPr>
          <p:cNvPr id="69" name="Google Shape;69;g9c1ada084b_0_2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70" name="Google Shape;70;g9c1ada084b_0_2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g9c1ada084b_0_2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g9c1ada084b_0_2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g9c1ada084b_0_2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4" name="Shape 74"/>
        <p:cNvGrpSpPr/>
        <p:nvPr/>
      </p:nvGrpSpPr>
      <p:grpSpPr>
        <a:xfrm>
          <a:off x="0" y="0"/>
          <a:ext cx="0" cy="0"/>
          <a:chOff x="0" y="0"/>
          <a:chExt cx="0" cy="0"/>
        </a:xfrm>
      </p:grpSpPr>
      <p:sp>
        <p:nvSpPr>
          <p:cNvPr id="75" name="Google Shape;75;g9c1ada084b_0_28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SzPts val="1400"/>
              <a:buNone/>
              <a:defRPr sz="6000"/>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76" name="Google Shape;76;g9c1ada084b_0_28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g9c1ada084b_0_2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g9c1ada084b_0_2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g9c1ada084b_0_2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1.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p:nvPr/>
        </p:nvSpPr>
        <p:spPr>
          <a:xfrm>
            <a:off x="0" y="0"/>
            <a:ext cx="12191999" cy="801687"/>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 name="Google Shape;7;p14"/>
          <p:cNvSpPr txBox="1"/>
          <p:nvPr>
            <p:ph type="title"/>
          </p:nvPr>
        </p:nvSpPr>
        <p:spPr>
          <a:xfrm>
            <a:off x="256105" y="959099"/>
            <a:ext cx="11679789" cy="39115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400" u="none" cap="none" strike="noStrike">
                <a:solidFill>
                  <a:srgbClr val="0A4C8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4"/>
          <p:cNvSpPr txBox="1"/>
          <p:nvPr>
            <p:ph idx="1" type="body"/>
          </p:nvPr>
        </p:nvSpPr>
        <p:spPr>
          <a:xfrm>
            <a:off x="6667650" y="1500200"/>
            <a:ext cx="5114290" cy="371157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800" u="none" cap="none" strike="noStrike">
                <a:solidFill>
                  <a:schemeClr val="dk1"/>
                </a:solidFill>
                <a:latin typeface="Century Gothic"/>
                <a:ea typeface="Century Gothic"/>
                <a:cs typeface="Century Gothic"/>
                <a:sym typeface="Century Gothic"/>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14"/>
          <p:cNvSpPr txBox="1"/>
          <p:nvPr>
            <p:ph idx="11" type="ftr"/>
          </p:nvPr>
        </p:nvSpPr>
        <p:spPr>
          <a:xfrm>
            <a:off x="187325" y="6419038"/>
            <a:ext cx="6526530" cy="24320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12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defRPr>
            </a:lvl1pPr>
            <a:lvl2pPr indent="0" lvl="1" marL="0" marR="0" rtl="0" algn="r">
              <a:spcBef>
                <a:spcPts val="0"/>
              </a:spcBef>
              <a:buNone/>
              <a:defRPr sz="1800">
                <a:solidFill>
                  <a:srgbClr val="888888"/>
                </a:solidFill>
              </a:defRPr>
            </a:lvl2pPr>
            <a:lvl3pPr indent="0" lvl="2" marL="0" marR="0" rtl="0" algn="r">
              <a:spcBef>
                <a:spcPts val="0"/>
              </a:spcBef>
              <a:buNone/>
              <a:defRPr sz="1800">
                <a:solidFill>
                  <a:srgbClr val="888888"/>
                </a:solidFill>
              </a:defRPr>
            </a:lvl3pPr>
            <a:lvl4pPr indent="0" lvl="3" marL="0" marR="0" rtl="0" algn="r">
              <a:spcBef>
                <a:spcPts val="0"/>
              </a:spcBef>
              <a:buNone/>
              <a:defRPr sz="1800">
                <a:solidFill>
                  <a:srgbClr val="888888"/>
                </a:solidFill>
              </a:defRPr>
            </a:lvl4pPr>
            <a:lvl5pPr indent="0" lvl="4" marL="0" marR="0" rtl="0" algn="r">
              <a:spcBef>
                <a:spcPts val="0"/>
              </a:spcBef>
              <a:buNone/>
              <a:defRPr sz="1800">
                <a:solidFill>
                  <a:srgbClr val="888888"/>
                </a:solidFill>
              </a:defRPr>
            </a:lvl5pPr>
            <a:lvl6pPr indent="0" lvl="5" marL="0" marR="0" rtl="0" algn="r">
              <a:spcBef>
                <a:spcPts val="0"/>
              </a:spcBef>
              <a:buNone/>
              <a:defRPr sz="1800">
                <a:solidFill>
                  <a:srgbClr val="888888"/>
                </a:solidFill>
              </a:defRPr>
            </a:lvl6pPr>
            <a:lvl7pPr indent="0" lvl="6" marL="0" marR="0" rtl="0" algn="r">
              <a:spcBef>
                <a:spcPts val="0"/>
              </a:spcBef>
              <a:buNone/>
              <a:defRPr sz="1800">
                <a:solidFill>
                  <a:srgbClr val="888888"/>
                </a:solidFill>
              </a:defRPr>
            </a:lvl7pPr>
            <a:lvl8pPr indent="0" lvl="7" marL="0" marR="0" rtl="0" algn="r">
              <a:spcBef>
                <a:spcPts val="0"/>
              </a:spcBef>
              <a:buNone/>
              <a:defRPr sz="1800">
                <a:solidFill>
                  <a:srgbClr val="888888"/>
                </a:solidFill>
              </a:defRPr>
            </a:lvl8pPr>
            <a:lvl9pPr indent="0" lvl="8" marL="0" marR="0" rtl="0"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g9c1ada084b_0_2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58" name="Google Shape;58;g9c1ada084b_0_2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g9c1ada084b_0_2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g9c1ada084b_0_2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g9c1ada084b_0_2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jp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7.pn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
          <p:cNvSpPr txBox="1"/>
          <p:nvPr/>
        </p:nvSpPr>
        <p:spPr>
          <a:xfrm>
            <a:off x="3904639" y="4124307"/>
            <a:ext cx="4348500" cy="391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u="sng">
                <a:solidFill>
                  <a:srgbClr val="0A4C86"/>
                </a:solidFill>
                <a:latin typeface="Century Gothic"/>
                <a:ea typeface="Century Gothic"/>
                <a:cs typeface="Century Gothic"/>
                <a:sym typeface="Century Gothic"/>
              </a:rPr>
              <a:t>Fortaleciendo mi Comunidad</a:t>
            </a:r>
            <a:endParaRPr sz="2400">
              <a:latin typeface="Century Gothic"/>
              <a:ea typeface="Century Gothic"/>
              <a:cs typeface="Century Gothic"/>
              <a:sym typeface="Century Gothic"/>
            </a:endParaRPr>
          </a:p>
        </p:txBody>
      </p:sp>
      <p:pic>
        <p:nvPicPr>
          <p:cNvPr id="136" name="Google Shape;136;p1"/>
          <p:cNvPicPr preferRelativeResize="0"/>
          <p:nvPr/>
        </p:nvPicPr>
        <p:blipFill>
          <a:blip r:embed="rId3">
            <a:alphaModFix/>
          </a:blip>
          <a:stretch>
            <a:fillRect/>
          </a:stretch>
        </p:blipFill>
        <p:spPr>
          <a:xfrm>
            <a:off x="3765064" y="1964837"/>
            <a:ext cx="4363674" cy="18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9c1ada084b_0_226"/>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214" name="Google Shape;214;g9c1ada084b_0_226"/>
          <p:cNvPicPr preferRelativeResize="0"/>
          <p:nvPr/>
        </p:nvPicPr>
        <p:blipFill rotWithShape="1">
          <a:blip r:embed="rId4">
            <a:alphaModFix/>
          </a:blip>
          <a:srcRect b="0" l="0" r="0" t="0"/>
          <a:stretch/>
        </p:blipFill>
        <p:spPr>
          <a:xfrm>
            <a:off x="10687788" y="5818550"/>
            <a:ext cx="833437" cy="503238"/>
          </a:xfrm>
          <a:prstGeom prst="rect">
            <a:avLst/>
          </a:prstGeom>
          <a:noFill/>
          <a:ln>
            <a:noFill/>
          </a:ln>
        </p:spPr>
      </p:pic>
      <p:pic>
        <p:nvPicPr>
          <p:cNvPr id="215" name="Google Shape;215;g9c1ada084b_0_226"/>
          <p:cNvPicPr preferRelativeResize="0"/>
          <p:nvPr/>
        </p:nvPicPr>
        <p:blipFill rotWithShape="1">
          <a:blip r:embed="rId5">
            <a:alphaModFix/>
          </a:blip>
          <a:srcRect b="52796" l="38152" r="37886" t="34995"/>
          <a:stretch/>
        </p:blipFill>
        <p:spPr>
          <a:xfrm>
            <a:off x="9136063" y="6175375"/>
            <a:ext cx="1814510" cy="519113"/>
          </a:xfrm>
          <a:prstGeom prst="rect">
            <a:avLst/>
          </a:prstGeom>
          <a:noFill/>
          <a:ln>
            <a:noFill/>
          </a:ln>
        </p:spPr>
      </p:pic>
      <p:sp>
        <p:nvSpPr>
          <p:cNvPr id="216" name="Google Shape;216;g9c1ada084b_0_226"/>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n-US"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grpSp>
        <p:nvGrpSpPr>
          <p:cNvPr id="217" name="Google Shape;217;g9c1ada084b_0_226"/>
          <p:cNvGrpSpPr/>
          <p:nvPr/>
        </p:nvGrpSpPr>
        <p:grpSpPr>
          <a:xfrm>
            <a:off x="437878" y="1891930"/>
            <a:ext cx="8569629" cy="3721167"/>
            <a:chOff x="6153" y="394658"/>
            <a:chExt cx="8569629" cy="3721167"/>
          </a:xfrm>
        </p:grpSpPr>
        <p:sp>
          <p:nvSpPr>
            <p:cNvPr id="218" name="Google Shape;218;g9c1ada084b_0_226"/>
            <p:cNvSpPr/>
            <p:nvPr/>
          </p:nvSpPr>
          <p:spPr>
            <a:xfrm>
              <a:off x="6153" y="394658"/>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9" name="Google Shape;219;g9c1ada084b_0_226"/>
            <p:cNvSpPr txBox="1"/>
            <p:nvPr/>
          </p:nvSpPr>
          <p:spPr>
            <a:xfrm>
              <a:off x="39179"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n-US" sz="1200">
                  <a:latin typeface="Century Gothic"/>
                  <a:ea typeface="Century Gothic"/>
                  <a:cs typeface="Century Gothic"/>
                  <a:sym typeface="Century Gothic"/>
                </a:rPr>
                <a:t>Objetivo 1. Capacitar a la comunidad para crear micro-proyectos que ayuden a solventar los problemas de la comunidad.</a:t>
              </a:r>
              <a:endParaRPr sz="1200">
                <a:latin typeface="Century Gothic"/>
                <a:ea typeface="Century Gothic"/>
                <a:cs typeface="Century Gothic"/>
                <a:sym typeface="Century Gothic"/>
              </a:endParaRPr>
            </a:p>
          </p:txBody>
        </p:sp>
        <p:sp>
          <p:nvSpPr>
            <p:cNvPr id="220" name="Google Shape;220;g9c1ada084b_0_226"/>
            <p:cNvSpPr/>
            <p:nvPr/>
          </p:nvSpPr>
          <p:spPr>
            <a:xfrm>
              <a:off x="2261342" y="935955"/>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1" name="Google Shape;221;g9c1ada084b_0_226"/>
            <p:cNvSpPr txBox="1"/>
            <p:nvPr/>
          </p:nvSpPr>
          <p:spPr>
            <a:xfrm>
              <a:off x="2689828" y="935903"/>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2" name="Google Shape;222;g9c1ada084b_0_226"/>
            <p:cNvSpPr/>
            <p:nvPr/>
          </p:nvSpPr>
          <p:spPr>
            <a:xfrm>
              <a:off x="3163418" y="394658"/>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3" name="Google Shape;223;g9c1ada084b_0_226"/>
            <p:cNvSpPr txBox="1"/>
            <p:nvPr/>
          </p:nvSpPr>
          <p:spPr>
            <a:xfrm>
              <a:off x="3196444"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n-US" sz="1200">
                  <a:latin typeface="Century Gothic"/>
                  <a:ea typeface="Century Gothic"/>
                  <a:cs typeface="Century Gothic"/>
                  <a:sym typeface="Century Gothic"/>
                </a:rPr>
                <a:t>Actividad 1. </a:t>
              </a:r>
              <a:r>
                <a:rPr b="1" lang="en-US" sz="1200">
                  <a:latin typeface="Century Gothic"/>
                  <a:ea typeface="Century Gothic"/>
                  <a:cs typeface="Century Gothic"/>
                  <a:sym typeface="Century Gothic"/>
                </a:rPr>
                <a:t>Realizar una serie de clases online para empoderar a la comunidad para crear un proyecto propio para su comunidad</a:t>
              </a:r>
              <a:endParaRPr b="1" sz="1200">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t/>
              </a:r>
              <a:endParaRPr b="1" sz="1200">
                <a:latin typeface="Century Gothic"/>
                <a:ea typeface="Century Gothic"/>
                <a:cs typeface="Century Gothic"/>
                <a:sym typeface="Century Gothic"/>
              </a:endParaRPr>
            </a:p>
          </p:txBody>
        </p:sp>
        <p:sp>
          <p:nvSpPr>
            <p:cNvPr id="224" name="Google Shape;224;g9c1ada084b_0_226"/>
            <p:cNvSpPr/>
            <p:nvPr/>
          </p:nvSpPr>
          <p:spPr>
            <a:xfrm>
              <a:off x="5418606" y="935955"/>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5" name="Google Shape;225;g9c1ada084b_0_226"/>
            <p:cNvSpPr txBox="1"/>
            <p:nvPr/>
          </p:nvSpPr>
          <p:spPr>
            <a:xfrm>
              <a:off x="5847092" y="935903"/>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6" name="Google Shape;226;g9c1ada084b_0_226"/>
            <p:cNvSpPr/>
            <p:nvPr/>
          </p:nvSpPr>
          <p:spPr>
            <a:xfrm>
              <a:off x="6320682" y="394658"/>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7" name="Google Shape;227;g9c1ada084b_0_226"/>
            <p:cNvSpPr txBox="1"/>
            <p:nvPr/>
          </p:nvSpPr>
          <p:spPr>
            <a:xfrm>
              <a:off x="6353708"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n-US" sz="1200">
                  <a:latin typeface="Century Gothic"/>
                  <a:ea typeface="Century Gothic"/>
                  <a:cs typeface="Century Gothic"/>
                  <a:sym typeface="Century Gothic"/>
                </a:rPr>
                <a:t>Porcentaje de clases online realizados para empoderar a la comunidad</a:t>
              </a:r>
              <a:endParaRPr b="1" sz="1200">
                <a:latin typeface="Century Gothic"/>
                <a:ea typeface="Century Gothic"/>
                <a:cs typeface="Century Gothic"/>
                <a:sym typeface="Century Gothic"/>
              </a:endParaRPr>
            </a:p>
          </p:txBody>
        </p:sp>
        <p:sp>
          <p:nvSpPr>
            <p:cNvPr id="228" name="Google Shape;228;g9c1ada084b_0_226"/>
            <p:cNvSpPr/>
            <p:nvPr/>
          </p:nvSpPr>
          <p:spPr>
            <a:xfrm>
              <a:off x="6153" y="1691391"/>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9" name="Google Shape;229;g9c1ada084b_0_226"/>
            <p:cNvSpPr txBox="1"/>
            <p:nvPr/>
          </p:nvSpPr>
          <p:spPr>
            <a:xfrm>
              <a:off x="39179"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n-US" sz="1200">
                  <a:latin typeface="Century Gothic"/>
                  <a:ea typeface="Century Gothic"/>
                  <a:cs typeface="Century Gothic"/>
                  <a:sym typeface="Century Gothic"/>
                </a:rPr>
                <a:t>Objetivo 2. Crear oportunidades para que los jóvenes participen en la recuperación de espacio públicos del polígono de SF y SJ.</a:t>
              </a:r>
              <a:endParaRPr sz="1200">
                <a:latin typeface="Century Gothic"/>
                <a:ea typeface="Century Gothic"/>
                <a:cs typeface="Century Gothic"/>
                <a:sym typeface="Century Gothic"/>
              </a:endParaRPr>
            </a:p>
          </p:txBody>
        </p:sp>
        <p:sp>
          <p:nvSpPr>
            <p:cNvPr id="230" name="Google Shape;230;g9c1ada084b_0_226"/>
            <p:cNvSpPr/>
            <p:nvPr/>
          </p:nvSpPr>
          <p:spPr>
            <a:xfrm>
              <a:off x="2261342" y="2232689"/>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1" name="Google Shape;231;g9c1ada084b_0_226"/>
            <p:cNvSpPr txBox="1"/>
            <p:nvPr/>
          </p:nvSpPr>
          <p:spPr>
            <a:xfrm>
              <a:off x="2689828" y="2232637"/>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2" name="Google Shape;232;g9c1ada084b_0_226"/>
            <p:cNvSpPr/>
            <p:nvPr/>
          </p:nvSpPr>
          <p:spPr>
            <a:xfrm>
              <a:off x="3163418" y="1691391"/>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3" name="Google Shape;233;g9c1ada084b_0_226"/>
            <p:cNvSpPr txBox="1"/>
            <p:nvPr/>
          </p:nvSpPr>
          <p:spPr>
            <a:xfrm>
              <a:off x="3196444"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n-US" sz="1200">
                  <a:latin typeface="Century Gothic"/>
                  <a:ea typeface="Century Gothic"/>
                  <a:cs typeface="Century Gothic"/>
                  <a:sym typeface="Century Gothic"/>
                </a:rPr>
                <a:t>Actividad 2. </a:t>
              </a:r>
              <a:r>
                <a:rPr b="1" lang="en-US" sz="1200">
                  <a:solidFill>
                    <a:schemeClr val="dk1"/>
                  </a:solidFill>
                  <a:latin typeface="Century Gothic"/>
                  <a:ea typeface="Century Gothic"/>
                  <a:cs typeface="Century Gothic"/>
                  <a:sym typeface="Century Gothic"/>
                </a:rPr>
                <a:t>Recuperar un espacio público con los jóvenes</a:t>
              </a:r>
              <a:endParaRPr/>
            </a:p>
          </p:txBody>
        </p:sp>
        <p:sp>
          <p:nvSpPr>
            <p:cNvPr id="234" name="Google Shape;234;g9c1ada084b_0_226"/>
            <p:cNvSpPr/>
            <p:nvPr/>
          </p:nvSpPr>
          <p:spPr>
            <a:xfrm>
              <a:off x="5418606" y="2232689"/>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5" name="Google Shape;235;g9c1ada084b_0_226"/>
            <p:cNvSpPr txBox="1"/>
            <p:nvPr/>
          </p:nvSpPr>
          <p:spPr>
            <a:xfrm>
              <a:off x="5847092" y="2232637"/>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6" name="Google Shape;236;g9c1ada084b_0_226"/>
            <p:cNvSpPr/>
            <p:nvPr/>
          </p:nvSpPr>
          <p:spPr>
            <a:xfrm>
              <a:off x="6320682" y="1691391"/>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7" name="Google Shape;237;g9c1ada084b_0_226"/>
            <p:cNvSpPr txBox="1"/>
            <p:nvPr/>
          </p:nvSpPr>
          <p:spPr>
            <a:xfrm>
              <a:off x="6353708" y="1724417"/>
              <a:ext cx="2189100" cy="106140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Porcentaje de espacios públicos recuperados</a:t>
              </a:r>
              <a:endParaRPr b="1" sz="1200">
                <a:latin typeface="Century Gothic"/>
                <a:ea typeface="Century Gothic"/>
                <a:cs typeface="Century Gothic"/>
                <a:sym typeface="Century Gothic"/>
              </a:endParaRPr>
            </a:p>
          </p:txBody>
        </p:sp>
        <p:sp>
          <p:nvSpPr>
            <p:cNvPr id="238" name="Google Shape;238;g9c1ada084b_0_226"/>
            <p:cNvSpPr/>
            <p:nvPr/>
          </p:nvSpPr>
          <p:spPr>
            <a:xfrm>
              <a:off x="6153" y="2988125"/>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39" name="Google Shape;239;g9c1ada084b_0_226"/>
            <p:cNvSpPr txBox="1"/>
            <p:nvPr/>
          </p:nvSpPr>
          <p:spPr>
            <a:xfrm>
              <a:off x="39179" y="3021151"/>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n-US" sz="1200">
                  <a:latin typeface="Century Gothic"/>
                  <a:ea typeface="Century Gothic"/>
                  <a:cs typeface="Century Gothic"/>
                  <a:sym typeface="Century Gothic"/>
                </a:rPr>
                <a:t>Objetivo 3. Promover la participación ciudadana de los jóvenes a través de actividades digitales.</a:t>
              </a:r>
              <a:endParaRPr sz="1200">
                <a:latin typeface="Century Gothic"/>
                <a:ea typeface="Century Gothic"/>
                <a:cs typeface="Century Gothic"/>
                <a:sym typeface="Century Gothic"/>
              </a:endParaRPr>
            </a:p>
          </p:txBody>
        </p:sp>
        <p:sp>
          <p:nvSpPr>
            <p:cNvPr id="240" name="Google Shape;240;g9c1ada084b_0_226"/>
            <p:cNvSpPr/>
            <p:nvPr/>
          </p:nvSpPr>
          <p:spPr>
            <a:xfrm>
              <a:off x="2261342" y="3529422"/>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41" name="Google Shape;241;g9c1ada084b_0_226"/>
            <p:cNvSpPr txBox="1"/>
            <p:nvPr/>
          </p:nvSpPr>
          <p:spPr>
            <a:xfrm>
              <a:off x="2689828" y="3529370"/>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42" name="Google Shape;242;g9c1ada084b_0_226"/>
            <p:cNvSpPr/>
            <p:nvPr/>
          </p:nvSpPr>
          <p:spPr>
            <a:xfrm>
              <a:off x="3163418" y="2988125"/>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43" name="Google Shape;243;g9c1ada084b_0_226"/>
            <p:cNvSpPr txBox="1"/>
            <p:nvPr/>
          </p:nvSpPr>
          <p:spPr>
            <a:xfrm>
              <a:off x="3196444" y="3021151"/>
              <a:ext cx="2189100" cy="106140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 Actividad 3. Realizar charlas para promover la participación ciudadana</a:t>
              </a:r>
              <a:endParaRPr/>
            </a:p>
          </p:txBody>
        </p:sp>
        <p:sp>
          <p:nvSpPr>
            <p:cNvPr id="244" name="Google Shape;244;g9c1ada084b_0_226"/>
            <p:cNvSpPr/>
            <p:nvPr/>
          </p:nvSpPr>
          <p:spPr>
            <a:xfrm>
              <a:off x="5418606" y="3529422"/>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45" name="Google Shape;245;g9c1ada084b_0_226"/>
            <p:cNvSpPr txBox="1"/>
            <p:nvPr/>
          </p:nvSpPr>
          <p:spPr>
            <a:xfrm>
              <a:off x="5847092" y="3529370"/>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46" name="Google Shape;246;g9c1ada084b_0_226"/>
            <p:cNvSpPr/>
            <p:nvPr/>
          </p:nvSpPr>
          <p:spPr>
            <a:xfrm>
              <a:off x="6320682" y="2988125"/>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47" name="Google Shape;247;g9c1ada084b_0_226"/>
            <p:cNvSpPr txBox="1"/>
            <p:nvPr/>
          </p:nvSpPr>
          <p:spPr>
            <a:xfrm>
              <a:off x="6353708" y="3021151"/>
              <a:ext cx="2189100" cy="1061400"/>
            </a:xfrm>
            <a:prstGeom prst="rect">
              <a:avLst/>
            </a:prstGeom>
            <a:noFill/>
            <a:ln>
              <a:noFill/>
            </a:ln>
          </p:spPr>
          <p:txBody>
            <a:bodyPr anchorCtr="0" anchor="ctr" bIns="15875" lIns="15875" spcFirstLastPara="1" rIns="15875" wrap="square" tIns="15875">
              <a:noAutofit/>
            </a:bodyPr>
            <a:lstStyle/>
            <a:p>
              <a:pPr indent="0" lvl="0" marL="0" rtl="0" algn="ctr">
                <a:lnSpc>
                  <a:spcPct val="9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Porcentaje de charlas realizados para promover la participación ciudadana juvenil</a:t>
              </a:r>
              <a:endParaRPr b="1" sz="1200">
                <a:latin typeface="Century Gothic"/>
                <a:ea typeface="Century Gothic"/>
                <a:cs typeface="Century Gothic"/>
                <a:sym typeface="Century Gothic"/>
              </a:endParaRPr>
            </a:p>
          </p:txBody>
        </p:sp>
      </p:grpSp>
      <p:sp>
        <p:nvSpPr>
          <p:cNvPr id="248" name="Google Shape;248;g9c1ada084b_0_226"/>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9c1ada084b_0_226"/>
          <p:cNvSpPr/>
          <p:nvPr/>
        </p:nvSpPr>
        <p:spPr>
          <a:xfrm>
            <a:off x="9711675" y="4518423"/>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Meta: 3 charlas</a:t>
            </a:r>
            <a:endParaRPr b="1" sz="1200">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FFFF"/>
              </a:buClr>
              <a:buSzPts val="1300"/>
              <a:buFont typeface="Century Gothic"/>
              <a:buNone/>
            </a:pPr>
            <a:r>
              <a:rPr b="1" lang="en-US" sz="1200">
                <a:solidFill>
                  <a:schemeClr val="dk1"/>
                </a:solidFill>
                <a:latin typeface="Century Gothic"/>
                <a:ea typeface="Century Gothic"/>
                <a:cs typeface="Century Gothic"/>
                <a:sym typeface="Century Gothic"/>
              </a:rPr>
              <a:t>Frecuencia: </a:t>
            </a:r>
            <a:r>
              <a:rPr b="1" lang="en-US" sz="1200">
                <a:latin typeface="Century Gothic"/>
                <a:ea typeface="Century Gothic"/>
                <a:cs typeface="Century Gothic"/>
                <a:sym typeface="Century Gothic"/>
              </a:rPr>
              <a:t> 3 semanas</a:t>
            </a:r>
            <a:endParaRPr b="1" i="0" sz="1200" u="none" cap="none" strike="noStrike">
              <a:solidFill>
                <a:srgbClr val="000000"/>
              </a:solidFill>
              <a:latin typeface="Century Gothic"/>
              <a:ea typeface="Century Gothic"/>
              <a:cs typeface="Century Gothic"/>
              <a:sym typeface="Century Gothic"/>
            </a:endParaRPr>
          </a:p>
        </p:txBody>
      </p:sp>
      <p:sp>
        <p:nvSpPr>
          <p:cNvPr id="250" name="Google Shape;250;g9c1ada084b_0_226"/>
          <p:cNvSpPr/>
          <p:nvPr/>
        </p:nvSpPr>
        <p:spPr>
          <a:xfrm>
            <a:off x="9711675" y="31609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Meta: 1 espacio público recuperado</a:t>
            </a:r>
            <a:endParaRPr b="1" sz="1200">
              <a:solidFill>
                <a:schemeClr val="dk1"/>
              </a:solidFill>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ts val="1200"/>
              <a:buFont typeface="Arial"/>
              <a:buNone/>
            </a:pPr>
            <a:r>
              <a:rPr b="1" lang="en-US" sz="1200">
                <a:solidFill>
                  <a:schemeClr val="dk1"/>
                </a:solidFill>
                <a:latin typeface="Century Gothic"/>
                <a:ea typeface="Century Gothic"/>
                <a:cs typeface="Century Gothic"/>
                <a:sym typeface="Century Gothic"/>
              </a:rPr>
              <a:t>Frecuencia: </a:t>
            </a:r>
            <a:r>
              <a:rPr b="1" i="0" lang="en-US" sz="1200" u="none" cap="none" strike="noStrike">
                <a:solidFill>
                  <a:srgbClr val="000000"/>
                </a:solidFill>
                <a:latin typeface="Century Gothic"/>
                <a:ea typeface="Century Gothic"/>
                <a:cs typeface="Century Gothic"/>
                <a:sym typeface="Century Gothic"/>
              </a:rPr>
              <a:t> </a:t>
            </a:r>
            <a:r>
              <a:rPr b="1" lang="en-US" sz="1200">
                <a:latin typeface="Century Gothic"/>
                <a:ea typeface="Century Gothic"/>
                <a:cs typeface="Century Gothic"/>
                <a:sym typeface="Century Gothic"/>
              </a:rPr>
              <a:t>3 </a:t>
            </a:r>
            <a:r>
              <a:rPr b="1" lang="en-US" sz="1200">
                <a:latin typeface="Century Gothic"/>
                <a:ea typeface="Century Gothic"/>
                <a:cs typeface="Century Gothic"/>
                <a:sym typeface="Century Gothic"/>
              </a:rPr>
              <a:t>semanas</a:t>
            </a:r>
            <a:endParaRPr b="1" i="0" sz="1200" u="none" cap="none" strike="noStrike">
              <a:solidFill>
                <a:srgbClr val="000000"/>
              </a:solidFill>
              <a:latin typeface="Century Gothic"/>
              <a:ea typeface="Century Gothic"/>
              <a:cs typeface="Century Gothic"/>
              <a:sym typeface="Century Gothic"/>
            </a:endParaRPr>
          </a:p>
        </p:txBody>
      </p:sp>
      <p:sp>
        <p:nvSpPr>
          <p:cNvPr id="251" name="Google Shape;251;g9c1ada084b_0_226"/>
          <p:cNvSpPr/>
          <p:nvPr/>
        </p:nvSpPr>
        <p:spPr>
          <a:xfrm>
            <a:off x="9711675" y="19087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lang="en-US" sz="1200">
                <a:latin typeface="Century Gothic"/>
                <a:ea typeface="Century Gothic"/>
                <a:cs typeface="Century Gothic"/>
                <a:sym typeface="Century Gothic"/>
              </a:rPr>
              <a:t>Meta: 3 clases online</a:t>
            </a:r>
            <a:endParaRPr b="1" sz="1200">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lang="en-US" sz="1200">
                <a:latin typeface="Century Gothic"/>
                <a:ea typeface="Century Gothic"/>
                <a:cs typeface="Century Gothic"/>
                <a:sym typeface="Century Gothic"/>
              </a:rPr>
              <a:t>Frecuencia: 3 semanas</a:t>
            </a:r>
            <a:endParaRPr b="1" i="0" sz="1200" u="none" cap="none" strike="noStrike">
              <a:solidFill>
                <a:srgbClr val="000000"/>
              </a:solidFill>
              <a:latin typeface="Century Gothic"/>
              <a:ea typeface="Century Gothic"/>
              <a:cs typeface="Century Gothic"/>
              <a:sym typeface="Century Gothic"/>
            </a:endParaRPr>
          </a:p>
        </p:txBody>
      </p:sp>
      <p:sp>
        <p:nvSpPr>
          <p:cNvPr id="252" name="Google Shape;252;g9c1ada084b_0_226"/>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9c1ada084b_0_226"/>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g9c1ada084b_0_226"/>
          <p:cNvPicPr preferRelativeResize="0"/>
          <p:nvPr/>
        </p:nvPicPr>
        <p:blipFill>
          <a:blip r:embed="rId6">
            <a:alphaModFix/>
          </a:blip>
          <a:stretch>
            <a:fillRect/>
          </a:stretch>
        </p:blipFill>
        <p:spPr>
          <a:xfrm>
            <a:off x="9708201" y="869712"/>
            <a:ext cx="2204400" cy="91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9c1ada084b_0_346"/>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260" name="Google Shape;260;g9c1ada084b_0_34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61" name="Google Shape;261;g9c1ada084b_0_346"/>
          <p:cNvPicPr preferRelativeResize="0"/>
          <p:nvPr/>
        </p:nvPicPr>
        <p:blipFill rotWithShape="1">
          <a:blip r:embed="rId5">
            <a:alphaModFix/>
          </a:blip>
          <a:srcRect b="52796" l="38151" r="37885" t="34995"/>
          <a:stretch/>
        </p:blipFill>
        <p:spPr>
          <a:xfrm>
            <a:off x="9136063" y="6175375"/>
            <a:ext cx="1814510" cy="519113"/>
          </a:xfrm>
          <a:prstGeom prst="rect">
            <a:avLst/>
          </a:prstGeom>
          <a:noFill/>
          <a:ln>
            <a:noFill/>
          </a:ln>
        </p:spPr>
      </p:pic>
      <p:sp>
        <p:nvSpPr>
          <p:cNvPr id="262" name="Google Shape;262;g9c1ada084b_0_346"/>
          <p:cNvSpPr/>
          <p:nvPr/>
        </p:nvSpPr>
        <p:spPr>
          <a:xfrm>
            <a:off x="343580" y="945950"/>
            <a:ext cx="48186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n-US"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63" name="Google Shape;263;g9c1ada084b_0_346"/>
          <p:cNvGrpSpPr/>
          <p:nvPr/>
        </p:nvGrpSpPr>
        <p:grpSpPr>
          <a:xfrm>
            <a:off x="1429275" y="2579397"/>
            <a:ext cx="8581018" cy="2665702"/>
            <a:chOff x="525" y="-152400"/>
            <a:chExt cx="8581018" cy="2665702"/>
          </a:xfrm>
        </p:grpSpPr>
        <p:sp>
          <p:nvSpPr>
            <p:cNvPr id="264" name="Google Shape;264;g9c1ada084b_0_346"/>
            <p:cNvSpPr/>
            <p:nvPr/>
          </p:nvSpPr>
          <p:spPr>
            <a:xfrm>
              <a:off x="525" y="585011"/>
              <a:ext cx="2768100" cy="3258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9c1ada084b_0_346"/>
            <p:cNvSpPr/>
            <p:nvPr/>
          </p:nvSpPr>
          <p:spPr>
            <a:xfrm>
              <a:off x="525" y="707313"/>
              <a:ext cx="203400" cy="203400"/>
            </a:xfrm>
            <a:prstGeom prst="rect">
              <a:avLst/>
            </a:prstGeom>
            <a:solidFill>
              <a:schemeClr val="lt1">
                <a:alpha val="89410"/>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9c1ada084b_0_346"/>
            <p:cNvSpPr/>
            <p:nvPr/>
          </p:nvSpPr>
          <p:spPr>
            <a:xfrm>
              <a:off x="525"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9c1ada084b_0_346"/>
            <p:cNvSpPr txBox="1"/>
            <p:nvPr/>
          </p:nvSpPr>
          <p:spPr>
            <a:xfrm>
              <a:off x="525" y="-1524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n-US">
                  <a:solidFill>
                    <a:schemeClr val="dk1"/>
                  </a:solidFill>
                  <a:latin typeface="Century Gothic"/>
                  <a:ea typeface="Century Gothic"/>
                  <a:cs typeface="Century Gothic"/>
                  <a:sym typeface="Century Gothic"/>
                </a:rPr>
                <a:t>Objetivo 1. Capacitar a la comunidad para crear micro-proyectos que ayuden a solventar los problemas de la comunidad.</a:t>
              </a:r>
              <a:endParaRPr sz="1600">
                <a:solidFill>
                  <a:schemeClr val="dk1"/>
                </a:solidFill>
                <a:latin typeface="Century Gothic"/>
                <a:ea typeface="Century Gothic"/>
                <a:cs typeface="Century Gothic"/>
                <a:sym typeface="Century Gothic"/>
              </a:endParaRPr>
            </a:p>
          </p:txBody>
        </p:sp>
        <p:sp>
          <p:nvSpPr>
            <p:cNvPr id="268" name="Google Shape;268;g9c1ada084b_0_346"/>
            <p:cNvSpPr/>
            <p:nvPr/>
          </p:nvSpPr>
          <p:spPr>
            <a:xfrm>
              <a:off x="525" y="1181319"/>
              <a:ext cx="203400" cy="203400"/>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9c1ada084b_0_346"/>
            <p:cNvSpPr/>
            <p:nvPr/>
          </p:nvSpPr>
          <p:spPr>
            <a:xfrm>
              <a:off x="194289"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9c1ada084b_0_346"/>
            <p:cNvSpPr txBox="1"/>
            <p:nvPr/>
          </p:nvSpPr>
          <p:spPr>
            <a:xfrm>
              <a:off x="194289" y="1045991"/>
              <a:ext cx="2574300" cy="474000"/>
            </a:xfrm>
            <a:prstGeom prst="rect">
              <a:avLst/>
            </a:prstGeom>
            <a:noFill/>
            <a:ln>
              <a:noFill/>
            </a:ln>
          </p:spPr>
          <p:txBody>
            <a:bodyPr anchorCtr="0" anchor="ctr" bIns="99550" lIns="99550" spcFirstLastPara="1" rIns="99550" wrap="square" tIns="99550">
              <a:noAutofit/>
            </a:bodyPr>
            <a:lstStyle/>
            <a:p>
              <a:pPr indent="0" lvl="0" marL="0" rtl="0" algn="just">
                <a:lnSpc>
                  <a:spcPct val="90000"/>
                </a:lnSpc>
                <a:spcBef>
                  <a:spcPts val="0"/>
                </a:spcBef>
                <a:spcAft>
                  <a:spcPts val="0"/>
                </a:spcAft>
                <a:buClr>
                  <a:schemeClr val="dk1"/>
                </a:buClr>
                <a:buSzPts val="1200"/>
                <a:buFont typeface="Arial"/>
                <a:buNone/>
              </a:pPr>
              <a:r>
                <a:rPr b="1" lang="en-US">
                  <a:solidFill>
                    <a:schemeClr val="dk1"/>
                  </a:solidFill>
                  <a:latin typeface="Century Gothic"/>
                  <a:ea typeface="Century Gothic"/>
                  <a:cs typeface="Century Gothic"/>
                  <a:sym typeface="Century Gothic"/>
                </a:rPr>
                <a:t>Actividad 1. Realizar una serie de clases online</a:t>
              </a:r>
              <a:endParaRPr b="1" i="0" sz="1600" u="none" cap="none" strike="noStrike">
                <a:solidFill>
                  <a:schemeClr val="dk1"/>
                </a:solidFill>
                <a:latin typeface="Century Gothic"/>
                <a:ea typeface="Century Gothic"/>
                <a:cs typeface="Century Gothic"/>
                <a:sym typeface="Century Gothic"/>
              </a:endParaRPr>
            </a:p>
          </p:txBody>
        </p:sp>
        <p:sp>
          <p:nvSpPr>
            <p:cNvPr id="271" name="Google Shape;271;g9c1ada084b_0_346"/>
            <p:cNvSpPr/>
            <p:nvPr/>
          </p:nvSpPr>
          <p:spPr>
            <a:xfrm>
              <a:off x="525" y="1655320"/>
              <a:ext cx="203400" cy="203400"/>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9c1ada084b_0_346"/>
            <p:cNvSpPr/>
            <p:nvPr/>
          </p:nvSpPr>
          <p:spPr>
            <a:xfrm>
              <a:off x="194289"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9c1ada084b_0_346"/>
            <p:cNvSpPr txBox="1"/>
            <p:nvPr/>
          </p:nvSpPr>
          <p:spPr>
            <a:xfrm>
              <a:off x="194289" y="1519992"/>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n-US">
                  <a:solidFill>
                    <a:schemeClr val="dk1"/>
                  </a:solidFill>
                  <a:latin typeface="Century Gothic"/>
                  <a:ea typeface="Century Gothic"/>
                  <a:cs typeface="Century Gothic"/>
                  <a:sym typeface="Century Gothic"/>
                </a:rPr>
                <a:t>Diciembre-Febrero</a:t>
              </a:r>
              <a:endParaRPr b="0" i="0" sz="1400" u="none" cap="none" strike="noStrike">
                <a:solidFill>
                  <a:srgbClr val="000000"/>
                </a:solidFill>
                <a:latin typeface="Arial"/>
                <a:ea typeface="Arial"/>
                <a:cs typeface="Arial"/>
                <a:sym typeface="Arial"/>
              </a:endParaRPr>
            </a:p>
          </p:txBody>
        </p:sp>
        <p:sp>
          <p:nvSpPr>
            <p:cNvPr id="274" name="Google Shape;274;g9c1ada084b_0_346"/>
            <p:cNvSpPr/>
            <p:nvPr/>
          </p:nvSpPr>
          <p:spPr>
            <a:xfrm>
              <a:off x="525" y="2129321"/>
              <a:ext cx="203400" cy="203400"/>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9c1ada084b_0_346"/>
            <p:cNvSpPr/>
            <p:nvPr/>
          </p:nvSpPr>
          <p:spPr>
            <a:xfrm>
              <a:off x="194289"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9c1ada084b_0_346"/>
            <p:cNvSpPr txBox="1"/>
            <p:nvPr/>
          </p:nvSpPr>
          <p:spPr>
            <a:xfrm>
              <a:off x="263491" y="203930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n-US">
                  <a:solidFill>
                    <a:schemeClr val="dk1"/>
                  </a:solidFill>
                  <a:latin typeface="Century Gothic"/>
                  <a:ea typeface="Century Gothic"/>
                  <a:cs typeface="Century Gothic"/>
                  <a:sym typeface="Century Gothic"/>
                </a:rPr>
                <a:t>Gabriela García Ochoa</a:t>
              </a:r>
              <a:endParaRPr b="0" i="0" sz="1400" u="none" cap="none" strike="noStrike">
                <a:solidFill>
                  <a:srgbClr val="000000"/>
                </a:solidFill>
                <a:latin typeface="Arial"/>
                <a:ea typeface="Arial"/>
                <a:cs typeface="Arial"/>
                <a:sym typeface="Arial"/>
              </a:endParaRPr>
            </a:p>
          </p:txBody>
        </p:sp>
        <p:sp>
          <p:nvSpPr>
            <p:cNvPr id="277" name="Google Shape;277;g9c1ada084b_0_346"/>
            <p:cNvSpPr/>
            <p:nvPr/>
          </p:nvSpPr>
          <p:spPr>
            <a:xfrm>
              <a:off x="2906984" y="585011"/>
              <a:ext cx="2768100" cy="325800"/>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9c1ada084b_0_346"/>
            <p:cNvSpPr/>
            <p:nvPr/>
          </p:nvSpPr>
          <p:spPr>
            <a:xfrm>
              <a:off x="2906984" y="707313"/>
              <a:ext cx="203400" cy="203400"/>
            </a:xfrm>
            <a:prstGeom prst="rect">
              <a:avLst/>
            </a:prstGeom>
            <a:solidFill>
              <a:schemeClr val="lt1">
                <a:alpha val="89410"/>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9c1ada084b_0_346"/>
            <p:cNvSpPr/>
            <p:nvPr/>
          </p:nvSpPr>
          <p:spPr>
            <a:xfrm>
              <a:off x="2906984"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9c1ada084b_0_346"/>
            <p:cNvSpPr txBox="1"/>
            <p:nvPr/>
          </p:nvSpPr>
          <p:spPr>
            <a:xfrm>
              <a:off x="2906984" y="-1524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n-US">
                  <a:solidFill>
                    <a:schemeClr val="dk1"/>
                  </a:solidFill>
                  <a:latin typeface="Century Gothic"/>
                  <a:ea typeface="Century Gothic"/>
                  <a:cs typeface="Century Gothic"/>
                  <a:sym typeface="Century Gothic"/>
                </a:rPr>
                <a:t>Objetivo 2. Crear oportunidades para que los jóvenes participen en la recuperación de espacio públicos del polígono de SF y SJ.</a:t>
              </a:r>
              <a:endParaRPr>
                <a:solidFill>
                  <a:schemeClr val="dk1"/>
                </a:solidFill>
                <a:latin typeface="Century Gothic"/>
                <a:ea typeface="Century Gothic"/>
                <a:cs typeface="Century Gothic"/>
                <a:sym typeface="Century Gothic"/>
              </a:endParaRPr>
            </a:p>
          </p:txBody>
        </p:sp>
        <p:sp>
          <p:nvSpPr>
            <p:cNvPr id="281" name="Google Shape;281;g9c1ada084b_0_346"/>
            <p:cNvSpPr/>
            <p:nvPr/>
          </p:nvSpPr>
          <p:spPr>
            <a:xfrm>
              <a:off x="2906984" y="1181319"/>
              <a:ext cx="203400" cy="203400"/>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9c1ada084b_0_346"/>
            <p:cNvSpPr/>
            <p:nvPr/>
          </p:nvSpPr>
          <p:spPr>
            <a:xfrm>
              <a:off x="3100748"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9c1ada084b_0_346"/>
            <p:cNvSpPr txBox="1"/>
            <p:nvPr/>
          </p:nvSpPr>
          <p:spPr>
            <a:xfrm>
              <a:off x="3100748" y="1045991"/>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en-US">
                  <a:solidFill>
                    <a:schemeClr val="dk1"/>
                  </a:solidFill>
                  <a:latin typeface="Century Gothic"/>
                  <a:ea typeface="Century Gothic"/>
                  <a:cs typeface="Century Gothic"/>
                  <a:sym typeface="Century Gothic"/>
                </a:rPr>
                <a:t>Actividad 2. Recuperar un espacio público con los jóvenes</a:t>
              </a:r>
              <a:endParaRPr b="1" i="0" sz="1400" u="none" cap="none" strike="noStrike">
                <a:solidFill>
                  <a:schemeClr val="dk1"/>
                </a:solidFill>
                <a:latin typeface="Century Gothic"/>
                <a:ea typeface="Century Gothic"/>
                <a:cs typeface="Century Gothic"/>
                <a:sym typeface="Century Gothic"/>
              </a:endParaRPr>
            </a:p>
          </p:txBody>
        </p:sp>
        <p:sp>
          <p:nvSpPr>
            <p:cNvPr id="284" name="Google Shape;284;g9c1ada084b_0_346"/>
            <p:cNvSpPr/>
            <p:nvPr/>
          </p:nvSpPr>
          <p:spPr>
            <a:xfrm>
              <a:off x="2906984" y="1655320"/>
              <a:ext cx="203400" cy="203400"/>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9c1ada084b_0_346"/>
            <p:cNvSpPr/>
            <p:nvPr/>
          </p:nvSpPr>
          <p:spPr>
            <a:xfrm>
              <a:off x="3100748"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9c1ada084b_0_346"/>
            <p:cNvSpPr txBox="1"/>
            <p:nvPr/>
          </p:nvSpPr>
          <p:spPr>
            <a:xfrm>
              <a:off x="3100748" y="1557290"/>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n-US">
                  <a:solidFill>
                    <a:schemeClr val="dk1"/>
                  </a:solidFill>
                  <a:latin typeface="Century Gothic"/>
                  <a:ea typeface="Century Gothic"/>
                  <a:cs typeface="Century Gothic"/>
                  <a:sym typeface="Century Gothic"/>
                </a:rPr>
                <a:t>Marzo-Mayo</a:t>
              </a:r>
              <a:endParaRPr b="0" i="0" sz="1400" u="none" cap="none" strike="noStrike">
                <a:solidFill>
                  <a:schemeClr val="dk1"/>
                </a:solidFill>
                <a:latin typeface="Century Gothic"/>
                <a:ea typeface="Century Gothic"/>
                <a:cs typeface="Century Gothic"/>
                <a:sym typeface="Century Gothic"/>
              </a:endParaRPr>
            </a:p>
          </p:txBody>
        </p:sp>
        <p:sp>
          <p:nvSpPr>
            <p:cNvPr id="287" name="Google Shape;287;g9c1ada084b_0_346"/>
            <p:cNvSpPr/>
            <p:nvPr/>
          </p:nvSpPr>
          <p:spPr>
            <a:xfrm>
              <a:off x="2906984" y="2129321"/>
              <a:ext cx="203400" cy="203400"/>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9c1ada084b_0_346"/>
            <p:cNvSpPr/>
            <p:nvPr/>
          </p:nvSpPr>
          <p:spPr>
            <a:xfrm>
              <a:off x="3100748"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9c1ada084b_0_346"/>
            <p:cNvSpPr/>
            <p:nvPr/>
          </p:nvSpPr>
          <p:spPr>
            <a:xfrm>
              <a:off x="5813443" y="585011"/>
              <a:ext cx="2768100" cy="325800"/>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9c1ada084b_0_346"/>
            <p:cNvSpPr/>
            <p:nvPr/>
          </p:nvSpPr>
          <p:spPr>
            <a:xfrm>
              <a:off x="5813443" y="707313"/>
              <a:ext cx="203400" cy="203400"/>
            </a:xfrm>
            <a:prstGeom prst="rect">
              <a:avLst/>
            </a:prstGeom>
            <a:solidFill>
              <a:schemeClr val="lt1">
                <a:alpha val="89410"/>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9c1ada084b_0_346"/>
            <p:cNvSpPr/>
            <p:nvPr/>
          </p:nvSpPr>
          <p:spPr>
            <a:xfrm>
              <a:off x="5813443"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9c1ada084b_0_346"/>
            <p:cNvSpPr txBox="1"/>
            <p:nvPr/>
          </p:nvSpPr>
          <p:spPr>
            <a:xfrm>
              <a:off x="5813443" y="-1524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n-US">
                  <a:solidFill>
                    <a:schemeClr val="dk1"/>
                  </a:solidFill>
                  <a:latin typeface="Century Gothic"/>
                  <a:ea typeface="Century Gothic"/>
                  <a:cs typeface="Century Gothic"/>
                  <a:sym typeface="Century Gothic"/>
                </a:rPr>
                <a:t>Objetivo 3. Promover la participación ciudadana de los jóvenes a través de actividades digitales.</a:t>
              </a:r>
              <a:endParaRPr>
                <a:solidFill>
                  <a:schemeClr val="dk1"/>
                </a:solidFill>
                <a:latin typeface="Century Gothic"/>
                <a:ea typeface="Century Gothic"/>
                <a:cs typeface="Century Gothic"/>
                <a:sym typeface="Century Gothic"/>
              </a:endParaRPr>
            </a:p>
          </p:txBody>
        </p:sp>
        <p:sp>
          <p:nvSpPr>
            <p:cNvPr id="293" name="Google Shape;293;g9c1ada084b_0_346"/>
            <p:cNvSpPr/>
            <p:nvPr/>
          </p:nvSpPr>
          <p:spPr>
            <a:xfrm>
              <a:off x="5813443" y="1181319"/>
              <a:ext cx="203400" cy="203400"/>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9c1ada084b_0_346"/>
            <p:cNvSpPr/>
            <p:nvPr/>
          </p:nvSpPr>
          <p:spPr>
            <a:xfrm>
              <a:off x="6007207"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9c1ada084b_0_346"/>
            <p:cNvSpPr txBox="1"/>
            <p:nvPr/>
          </p:nvSpPr>
          <p:spPr>
            <a:xfrm>
              <a:off x="6007207" y="1045991"/>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en-US">
                  <a:solidFill>
                    <a:schemeClr val="dk1"/>
                  </a:solidFill>
                  <a:latin typeface="Century Gothic"/>
                  <a:ea typeface="Century Gothic"/>
                  <a:cs typeface="Century Gothic"/>
                  <a:sym typeface="Century Gothic"/>
                </a:rPr>
                <a:t>Actividad 3. Realizar charlas para promover la participación ciudadana</a:t>
              </a:r>
              <a:endParaRPr b="1">
                <a:solidFill>
                  <a:schemeClr val="dk1"/>
                </a:solidFill>
                <a:latin typeface="Century Gothic"/>
                <a:ea typeface="Century Gothic"/>
                <a:cs typeface="Century Gothic"/>
                <a:sym typeface="Century Gothic"/>
              </a:endParaRPr>
            </a:p>
          </p:txBody>
        </p:sp>
        <p:sp>
          <p:nvSpPr>
            <p:cNvPr id="296" name="Google Shape;296;g9c1ada084b_0_346"/>
            <p:cNvSpPr/>
            <p:nvPr/>
          </p:nvSpPr>
          <p:spPr>
            <a:xfrm>
              <a:off x="5813443" y="1655320"/>
              <a:ext cx="203400" cy="203400"/>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9c1ada084b_0_346"/>
            <p:cNvSpPr/>
            <p:nvPr/>
          </p:nvSpPr>
          <p:spPr>
            <a:xfrm>
              <a:off x="6007207"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9c1ada084b_0_346"/>
            <p:cNvSpPr txBox="1"/>
            <p:nvPr/>
          </p:nvSpPr>
          <p:spPr>
            <a:xfrm>
              <a:off x="6007207" y="1519992"/>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n-US">
                  <a:solidFill>
                    <a:schemeClr val="dk1"/>
                  </a:solidFill>
                  <a:latin typeface="Century Gothic"/>
                  <a:ea typeface="Century Gothic"/>
                  <a:cs typeface="Century Gothic"/>
                  <a:sym typeface="Century Gothic"/>
                </a:rPr>
                <a:t>Junio-Agosto</a:t>
              </a:r>
              <a:endParaRPr b="0" i="0" sz="1400" u="none" cap="none" strike="noStrike">
                <a:solidFill>
                  <a:schemeClr val="dk1"/>
                </a:solidFill>
                <a:latin typeface="Century Gothic"/>
                <a:ea typeface="Century Gothic"/>
                <a:cs typeface="Century Gothic"/>
                <a:sym typeface="Century Gothic"/>
              </a:endParaRPr>
            </a:p>
          </p:txBody>
        </p:sp>
        <p:sp>
          <p:nvSpPr>
            <p:cNvPr id="299" name="Google Shape;299;g9c1ada084b_0_346"/>
            <p:cNvSpPr/>
            <p:nvPr/>
          </p:nvSpPr>
          <p:spPr>
            <a:xfrm>
              <a:off x="5813443" y="2129321"/>
              <a:ext cx="203400" cy="203400"/>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9c1ada084b_0_346"/>
            <p:cNvSpPr/>
            <p:nvPr/>
          </p:nvSpPr>
          <p:spPr>
            <a:xfrm>
              <a:off x="6007207"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g9c1ada084b_0_346"/>
          <p:cNvSpPr txBox="1"/>
          <p:nvPr/>
        </p:nvSpPr>
        <p:spPr>
          <a:xfrm>
            <a:off x="4542262" y="4722914"/>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n-US">
                <a:solidFill>
                  <a:schemeClr val="dk1"/>
                </a:solidFill>
                <a:latin typeface="Century Gothic"/>
                <a:ea typeface="Century Gothic"/>
                <a:cs typeface="Century Gothic"/>
                <a:sym typeface="Century Gothic"/>
              </a:rPr>
              <a:t>Gabriela García Ochoa</a:t>
            </a:r>
            <a:endParaRPr>
              <a:solidFill>
                <a:schemeClr val="dk1"/>
              </a:solidFill>
              <a:latin typeface="Century Gothic"/>
              <a:ea typeface="Century Gothic"/>
              <a:cs typeface="Century Gothic"/>
              <a:sym typeface="Century Gothic"/>
            </a:endParaRPr>
          </a:p>
        </p:txBody>
      </p:sp>
      <p:sp>
        <p:nvSpPr>
          <p:cNvPr id="302" name="Google Shape;302;g9c1ada084b_0_346"/>
          <p:cNvSpPr txBox="1"/>
          <p:nvPr/>
        </p:nvSpPr>
        <p:spPr>
          <a:xfrm>
            <a:off x="7504627" y="4722914"/>
            <a:ext cx="2574300"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n-US">
                <a:solidFill>
                  <a:schemeClr val="dk1"/>
                </a:solidFill>
                <a:latin typeface="Century Gothic"/>
                <a:ea typeface="Century Gothic"/>
                <a:cs typeface="Century Gothic"/>
                <a:sym typeface="Century Gothic"/>
              </a:rPr>
              <a:t>Gabriela García Ochoa</a:t>
            </a:r>
            <a:endParaRPr>
              <a:solidFill>
                <a:schemeClr val="dk1"/>
              </a:solidFill>
              <a:latin typeface="Century Gothic"/>
              <a:ea typeface="Century Gothic"/>
              <a:cs typeface="Century Gothic"/>
              <a:sym typeface="Century Gothic"/>
            </a:endParaRPr>
          </a:p>
        </p:txBody>
      </p:sp>
      <p:pic>
        <p:nvPicPr>
          <p:cNvPr id="303" name="Google Shape;303;g9c1ada084b_0_346"/>
          <p:cNvPicPr preferRelativeResize="0"/>
          <p:nvPr/>
        </p:nvPicPr>
        <p:blipFill>
          <a:blip r:embed="rId6">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g9c1ada084b_0_469"/>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309" name="Google Shape;309;g9c1ada084b_0_46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10" name="Google Shape;310;g9c1ada084b_0_469"/>
          <p:cNvPicPr preferRelativeResize="0"/>
          <p:nvPr/>
        </p:nvPicPr>
        <p:blipFill rotWithShape="1">
          <a:blip r:embed="rId5">
            <a:alphaModFix/>
          </a:blip>
          <a:srcRect b="52796" l="38151" r="37885" t="34995"/>
          <a:stretch/>
        </p:blipFill>
        <p:spPr>
          <a:xfrm>
            <a:off x="9136063" y="6175375"/>
            <a:ext cx="1814510" cy="519113"/>
          </a:xfrm>
          <a:prstGeom prst="rect">
            <a:avLst/>
          </a:prstGeom>
          <a:noFill/>
          <a:ln>
            <a:noFill/>
          </a:ln>
        </p:spPr>
      </p:pic>
      <p:sp>
        <p:nvSpPr>
          <p:cNvPr id="311" name="Google Shape;311;g9c1ada084b_0_469"/>
          <p:cNvSpPr/>
          <p:nvPr/>
        </p:nvSpPr>
        <p:spPr>
          <a:xfrm>
            <a:off x="540552" y="945892"/>
            <a:ext cx="1717200" cy="646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n-US"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312" name="Google Shape;312;g9c1ada084b_0_469"/>
          <p:cNvGrpSpPr/>
          <p:nvPr/>
        </p:nvGrpSpPr>
        <p:grpSpPr>
          <a:xfrm>
            <a:off x="1581872" y="1876080"/>
            <a:ext cx="8447298" cy="3979304"/>
            <a:chOff x="721" y="283857"/>
            <a:chExt cx="8447298" cy="3979304"/>
          </a:xfrm>
        </p:grpSpPr>
        <p:sp>
          <p:nvSpPr>
            <p:cNvPr id="313" name="Google Shape;313;g9c1ada084b_0_469"/>
            <p:cNvSpPr/>
            <p:nvPr/>
          </p:nvSpPr>
          <p:spPr>
            <a:xfrm>
              <a:off x="926445" y="746719"/>
              <a:ext cx="1735800" cy="1157700"/>
            </a:xfrm>
            <a:prstGeom prst="rect">
              <a:avLst/>
            </a:prstGeom>
            <a:solidFill>
              <a:srgbClr val="CCD3EA">
                <a:alpha val="89410"/>
              </a:srgbClr>
            </a:solidFill>
            <a:ln cap="flat" cmpd="sng" w="12700">
              <a:solidFill>
                <a:srgbClr val="CCD3EA">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9c1ada084b_0_469"/>
            <p:cNvSpPr txBox="1"/>
            <p:nvPr/>
          </p:nvSpPr>
          <p:spPr>
            <a:xfrm>
              <a:off x="1204162" y="746719"/>
              <a:ext cx="14580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900">
                  <a:solidFill>
                    <a:schemeClr val="dk1"/>
                  </a:solidFill>
                  <a:latin typeface="Century Gothic"/>
                  <a:ea typeface="Century Gothic"/>
                  <a:cs typeface="Century Gothic"/>
                  <a:sym typeface="Century Gothic"/>
                </a:rPr>
                <a:t>Recursos humanos: 2 personas</a:t>
              </a:r>
              <a:endParaRPr sz="1900">
                <a:solidFill>
                  <a:schemeClr val="dk1"/>
                </a:solidFill>
                <a:latin typeface="Century Gothic"/>
                <a:ea typeface="Century Gothic"/>
                <a:cs typeface="Century Gothic"/>
                <a:sym typeface="Century Gothic"/>
              </a:endParaRPr>
            </a:p>
          </p:txBody>
        </p:sp>
        <p:sp>
          <p:nvSpPr>
            <p:cNvPr id="315" name="Google Shape;315;g9c1ada084b_0_469"/>
            <p:cNvSpPr/>
            <p:nvPr/>
          </p:nvSpPr>
          <p:spPr>
            <a:xfrm>
              <a:off x="926445" y="1904452"/>
              <a:ext cx="1735800" cy="1157700"/>
            </a:xfrm>
            <a:prstGeom prst="rect">
              <a:avLst/>
            </a:prstGeom>
            <a:solidFill>
              <a:srgbClr val="CBDAE8">
                <a:alpha val="89410"/>
              </a:srgbClr>
            </a:solidFill>
            <a:ln cap="flat" cmpd="sng" w="12700">
              <a:solidFill>
                <a:srgbClr val="CBDAE8">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9c1ada084b_0_469"/>
            <p:cNvSpPr txBox="1"/>
            <p:nvPr/>
          </p:nvSpPr>
          <p:spPr>
            <a:xfrm>
              <a:off x="1065304" y="1975792"/>
              <a:ext cx="14580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900">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317" name="Google Shape;317;g9c1ada084b_0_469"/>
            <p:cNvSpPr/>
            <p:nvPr/>
          </p:nvSpPr>
          <p:spPr>
            <a:xfrm>
              <a:off x="926445" y="3062186"/>
              <a:ext cx="1735800" cy="1157700"/>
            </a:xfrm>
            <a:prstGeom prst="rect">
              <a:avLst/>
            </a:prstGeom>
            <a:solidFill>
              <a:srgbClr val="CBE0E7">
                <a:alpha val="89410"/>
              </a:srgbClr>
            </a:solidFill>
            <a:ln cap="flat" cmpd="sng" w="12700">
              <a:solidFill>
                <a:srgbClr val="CBE0E7">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9c1ada084b_0_469"/>
            <p:cNvSpPr txBox="1"/>
            <p:nvPr/>
          </p:nvSpPr>
          <p:spPr>
            <a:xfrm>
              <a:off x="946498" y="3097856"/>
              <a:ext cx="18732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200">
                  <a:solidFill>
                    <a:schemeClr val="dk1"/>
                  </a:solidFill>
                  <a:latin typeface="Century Gothic"/>
                  <a:ea typeface="Century Gothic"/>
                  <a:cs typeface="Century Gothic"/>
                  <a:sym typeface="Century Gothic"/>
                </a:rPr>
                <a:t>Recursos materiales: Conexión a internet y computadora, celular</a:t>
              </a:r>
              <a:endParaRPr b="0" i="0" sz="1200" u="none" cap="none" strike="noStrike">
                <a:solidFill>
                  <a:schemeClr val="dk1"/>
                </a:solidFill>
                <a:latin typeface="Century Gothic"/>
                <a:ea typeface="Century Gothic"/>
                <a:cs typeface="Century Gothic"/>
                <a:sym typeface="Century Gothic"/>
              </a:endParaRPr>
            </a:p>
          </p:txBody>
        </p:sp>
        <p:sp>
          <p:nvSpPr>
            <p:cNvPr id="319" name="Google Shape;319;g9c1ada084b_0_469"/>
            <p:cNvSpPr/>
            <p:nvPr/>
          </p:nvSpPr>
          <p:spPr>
            <a:xfrm>
              <a:off x="721" y="283857"/>
              <a:ext cx="1157100" cy="115710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9c1ada084b_0_469"/>
            <p:cNvSpPr txBox="1"/>
            <p:nvPr/>
          </p:nvSpPr>
          <p:spPr>
            <a:xfrm>
              <a:off x="170182" y="453318"/>
              <a:ext cx="818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Century Gothic"/>
                  <a:ea typeface="Century Gothic"/>
                  <a:cs typeface="Century Gothic"/>
                  <a:sym typeface="Century Gothic"/>
                </a:rPr>
                <a:t>Actividad 1</a:t>
              </a:r>
              <a:endParaRPr b="0" i="0" sz="1300" u="none" cap="none" strike="noStrike">
                <a:solidFill>
                  <a:schemeClr val="lt1"/>
                </a:solidFill>
                <a:latin typeface="Century Gothic"/>
                <a:ea typeface="Century Gothic"/>
                <a:cs typeface="Century Gothic"/>
                <a:sym typeface="Century Gothic"/>
              </a:endParaRPr>
            </a:p>
          </p:txBody>
        </p:sp>
        <p:sp>
          <p:nvSpPr>
            <p:cNvPr id="321" name="Google Shape;321;g9c1ada084b_0_469"/>
            <p:cNvSpPr/>
            <p:nvPr/>
          </p:nvSpPr>
          <p:spPr>
            <a:xfrm>
              <a:off x="3819332" y="746719"/>
              <a:ext cx="1735800" cy="1157700"/>
            </a:xfrm>
            <a:prstGeom prst="rect">
              <a:avLst/>
            </a:prstGeom>
            <a:solidFill>
              <a:srgbClr val="CBE7E6">
                <a:alpha val="89410"/>
              </a:srgbClr>
            </a:solidFill>
            <a:ln cap="flat" cmpd="sng" w="12700">
              <a:solidFill>
                <a:srgbClr val="CBE7E6">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9c1ada084b_0_469"/>
            <p:cNvSpPr txBox="1"/>
            <p:nvPr/>
          </p:nvSpPr>
          <p:spPr>
            <a:xfrm>
              <a:off x="4097049" y="978701"/>
              <a:ext cx="1458000" cy="9144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900">
                  <a:solidFill>
                    <a:schemeClr val="dk1"/>
                  </a:solidFill>
                  <a:latin typeface="Century Gothic"/>
                  <a:ea typeface="Century Gothic"/>
                  <a:cs typeface="Century Gothic"/>
                  <a:sym typeface="Century Gothic"/>
                </a:rPr>
                <a:t>Recursos humanos: 2 personas</a:t>
              </a:r>
              <a:endParaRPr sz="19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sz="1900">
                <a:solidFill>
                  <a:schemeClr val="dk1"/>
                </a:solidFill>
                <a:latin typeface="Century Gothic"/>
                <a:ea typeface="Century Gothic"/>
                <a:cs typeface="Century Gothic"/>
                <a:sym typeface="Century Gothic"/>
              </a:endParaRPr>
            </a:p>
          </p:txBody>
        </p:sp>
        <p:sp>
          <p:nvSpPr>
            <p:cNvPr id="323" name="Google Shape;323;g9c1ada084b_0_469"/>
            <p:cNvSpPr/>
            <p:nvPr/>
          </p:nvSpPr>
          <p:spPr>
            <a:xfrm>
              <a:off x="3819332" y="1904452"/>
              <a:ext cx="1735800" cy="1157700"/>
            </a:xfrm>
            <a:prstGeom prst="rect">
              <a:avLst/>
            </a:prstGeom>
            <a:solidFill>
              <a:srgbClr val="CBE5DE">
                <a:alpha val="89410"/>
              </a:srgbClr>
            </a:solidFill>
            <a:ln cap="flat" cmpd="sng" w="12700">
              <a:solidFill>
                <a:srgbClr val="CBE5DE">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9c1ada084b_0_469"/>
            <p:cNvSpPr txBox="1"/>
            <p:nvPr/>
          </p:nvSpPr>
          <p:spPr>
            <a:xfrm>
              <a:off x="4097049" y="1920447"/>
              <a:ext cx="14580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900">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325" name="Google Shape;325;g9c1ada084b_0_469"/>
            <p:cNvSpPr/>
            <p:nvPr/>
          </p:nvSpPr>
          <p:spPr>
            <a:xfrm>
              <a:off x="3819332" y="3062186"/>
              <a:ext cx="1735800" cy="1157700"/>
            </a:xfrm>
            <a:prstGeom prst="rect">
              <a:avLst/>
            </a:prstGeom>
            <a:solidFill>
              <a:srgbClr val="CBE5D7">
                <a:alpha val="89410"/>
              </a:srgbClr>
            </a:solidFill>
            <a:ln cap="flat" cmpd="sng" w="12700">
              <a:solidFill>
                <a:srgbClr val="CBE5D7">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9c1ada084b_0_469"/>
            <p:cNvSpPr/>
            <p:nvPr/>
          </p:nvSpPr>
          <p:spPr>
            <a:xfrm>
              <a:off x="2893608" y="283857"/>
              <a:ext cx="1157100" cy="1157100"/>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9c1ada084b_0_469"/>
            <p:cNvSpPr txBox="1"/>
            <p:nvPr/>
          </p:nvSpPr>
          <p:spPr>
            <a:xfrm>
              <a:off x="3063069" y="453318"/>
              <a:ext cx="818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Century Gothic"/>
                  <a:ea typeface="Century Gothic"/>
                  <a:cs typeface="Century Gothic"/>
                  <a:sym typeface="Century Gothic"/>
                </a:rPr>
                <a:t>Actividad 2</a:t>
              </a:r>
              <a:endParaRPr b="0" i="0" sz="1300" u="none" cap="none" strike="noStrike">
                <a:solidFill>
                  <a:schemeClr val="lt1"/>
                </a:solidFill>
                <a:latin typeface="Century Gothic"/>
                <a:ea typeface="Century Gothic"/>
                <a:cs typeface="Century Gothic"/>
                <a:sym typeface="Century Gothic"/>
              </a:endParaRPr>
            </a:p>
          </p:txBody>
        </p:sp>
        <p:sp>
          <p:nvSpPr>
            <p:cNvPr id="328" name="Google Shape;328;g9c1ada084b_0_469"/>
            <p:cNvSpPr/>
            <p:nvPr/>
          </p:nvSpPr>
          <p:spPr>
            <a:xfrm>
              <a:off x="6712219" y="746719"/>
              <a:ext cx="1735800" cy="1157700"/>
            </a:xfrm>
            <a:prstGeom prst="rect">
              <a:avLst/>
            </a:prstGeom>
            <a:solidFill>
              <a:srgbClr val="CBE4D1">
                <a:alpha val="89410"/>
              </a:srgbClr>
            </a:solidFill>
            <a:ln cap="flat" cmpd="sng" w="12700">
              <a:solidFill>
                <a:srgbClr val="CBE4D1">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9c1ada084b_0_469"/>
            <p:cNvSpPr txBox="1"/>
            <p:nvPr/>
          </p:nvSpPr>
          <p:spPr>
            <a:xfrm>
              <a:off x="6989937" y="746719"/>
              <a:ext cx="14580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900">
                  <a:solidFill>
                    <a:schemeClr val="dk1"/>
                  </a:solidFill>
                  <a:latin typeface="Century Gothic"/>
                  <a:ea typeface="Century Gothic"/>
                  <a:cs typeface="Century Gothic"/>
                  <a:sym typeface="Century Gothic"/>
                </a:rPr>
                <a:t>Recursos humanos: 2 personas</a:t>
              </a:r>
              <a:endParaRPr sz="19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sz="1900">
                <a:solidFill>
                  <a:schemeClr val="dk1"/>
                </a:solidFill>
                <a:latin typeface="Century Gothic"/>
                <a:ea typeface="Century Gothic"/>
                <a:cs typeface="Century Gothic"/>
                <a:sym typeface="Century Gothic"/>
              </a:endParaRPr>
            </a:p>
          </p:txBody>
        </p:sp>
        <p:sp>
          <p:nvSpPr>
            <p:cNvPr id="330" name="Google Shape;330;g9c1ada084b_0_469"/>
            <p:cNvSpPr/>
            <p:nvPr/>
          </p:nvSpPr>
          <p:spPr>
            <a:xfrm>
              <a:off x="6712219" y="1904452"/>
              <a:ext cx="1735800" cy="1157700"/>
            </a:xfrm>
            <a:prstGeom prst="rect">
              <a:avLst/>
            </a:prstGeom>
            <a:solidFill>
              <a:srgbClr val="CDE2CC">
                <a:alpha val="89410"/>
              </a:srgbClr>
            </a:solidFill>
            <a:ln cap="flat" cmpd="sng" w="12700">
              <a:solidFill>
                <a:srgbClr val="CDE2CC">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9c1ada084b_0_469"/>
            <p:cNvSpPr txBox="1"/>
            <p:nvPr/>
          </p:nvSpPr>
          <p:spPr>
            <a:xfrm>
              <a:off x="6989937" y="1904452"/>
              <a:ext cx="14580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rgbClr val="000000"/>
                </a:buClr>
                <a:buFont typeface="Arial"/>
                <a:buNone/>
              </a:pPr>
              <a:r>
                <a:rPr lang="en-US" sz="1900">
                  <a:latin typeface="Century Gothic"/>
                  <a:ea typeface="Century Gothic"/>
                  <a:cs typeface="Century Gothic"/>
                  <a:sym typeface="Century Gothic"/>
                </a:rPr>
                <a:t>Recursos financieros: $0</a:t>
              </a:r>
              <a:endParaRPr sz="1900">
                <a:solidFill>
                  <a:schemeClr val="dk1"/>
                </a:solidFill>
                <a:latin typeface="Century Gothic"/>
                <a:ea typeface="Century Gothic"/>
                <a:cs typeface="Century Gothic"/>
                <a:sym typeface="Century Gothic"/>
              </a:endParaRPr>
            </a:p>
          </p:txBody>
        </p:sp>
        <p:sp>
          <p:nvSpPr>
            <p:cNvPr id="332" name="Google Shape;332;g9c1ada084b_0_469"/>
            <p:cNvSpPr/>
            <p:nvPr/>
          </p:nvSpPr>
          <p:spPr>
            <a:xfrm>
              <a:off x="6712219" y="3062186"/>
              <a:ext cx="1735800" cy="1157700"/>
            </a:xfrm>
            <a:prstGeom prst="rect">
              <a:avLst/>
            </a:prstGeom>
            <a:solidFill>
              <a:srgbClr val="D2E2CB">
                <a:alpha val="89410"/>
              </a:srgbClr>
            </a:solidFill>
            <a:ln cap="flat" cmpd="sng" w="12700">
              <a:solidFill>
                <a:srgbClr val="D2E2CB">
                  <a:alpha val="8941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9c1ada084b_0_469"/>
            <p:cNvSpPr txBox="1"/>
            <p:nvPr/>
          </p:nvSpPr>
          <p:spPr>
            <a:xfrm>
              <a:off x="6712219" y="3105461"/>
              <a:ext cx="17358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200">
                  <a:solidFill>
                    <a:schemeClr val="dk1"/>
                  </a:solidFill>
                  <a:latin typeface="Century Gothic"/>
                  <a:ea typeface="Century Gothic"/>
                  <a:cs typeface="Century Gothic"/>
                  <a:sym typeface="Century Gothic"/>
                </a:rPr>
                <a:t>Recursos materiales: Conexión a internet y computadora, celular</a:t>
              </a:r>
              <a:endParaRPr sz="1200">
                <a:solidFill>
                  <a:schemeClr val="dk1"/>
                </a:solidFill>
                <a:latin typeface="Century Gothic"/>
                <a:ea typeface="Century Gothic"/>
                <a:cs typeface="Century Gothic"/>
                <a:sym typeface="Century Gothic"/>
              </a:endParaRPr>
            </a:p>
          </p:txBody>
        </p:sp>
        <p:sp>
          <p:nvSpPr>
            <p:cNvPr id="334" name="Google Shape;334;g9c1ada084b_0_469"/>
            <p:cNvSpPr/>
            <p:nvPr/>
          </p:nvSpPr>
          <p:spPr>
            <a:xfrm>
              <a:off x="5786495" y="283857"/>
              <a:ext cx="1157100" cy="1157100"/>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9c1ada084b_0_469"/>
            <p:cNvSpPr txBox="1"/>
            <p:nvPr/>
          </p:nvSpPr>
          <p:spPr>
            <a:xfrm>
              <a:off x="5955956" y="453318"/>
              <a:ext cx="818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Century Gothic"/>
                  <a:ea typeface="Century Gothic"/>
                  <a:cs typeface="Century Gothic"/>
                  <a:sym typeface="Century Gothic"/>
                </a:rPr>
                <a:t>Actividad 3</a:t>
              </a:r>
              <a:endParaRPr b="0" i="0" sz="1300" u="none" cap="none" strike="noStrike">
                <a:solidFill>
                  <a:schemeClr val="lt1"/>
                </a:solidFill>
                <a:latin typeface="Century Gothic"/>
                <a:ea typeface="Century Gothic"/>
                <a:cs typeface="Century Gothic"/>
                <a:sym typeface="Century Gothic"/>
              </a:endParaRPr>
            </a:p>
          </p:txBody>
        </p:sp>
      </p:grpSp>
      <p:sp>
        <p:nvSpPr>
          <p:cNvPr id="336" name="Google Shape;336;g9c1ada084b_0_469"/>
          <p:cNvSpPr txBox="1"/>
          <p:nvPr/>
        </p:nvSpPr>
        <p:spPr>
          <a:xfrm>
            <a:off x="5410509" y="4697657"/>
            <a:ext cx="1873200" cy="1157700"/>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Font typeface="Arial"/>
              <a:buNone/>
            </a:pPr>
            <a:r>
              <a:rPr lang="en-US" sz="1200">
                <a:solidFill>
                  <a:schemeClr val="dk1"/>
                </a:solidFill>
                <a:latin typeface="Century Gothic"/>
                <a:ea typeface="Century Gothic"/>
                <a:cs typeface="Century Gothic"/>
                <a:sym typeface="Century Gothic"/>
              </a:rPr>
              <a:t>Recursos materiales: caretas, cubrebocas, escobas, palos, bolsas de basura.</a:t>
            </a:r>
            <a:endParaRPr sz="1900">
              <a:solidFill>
                <a:schemeClr val="dk1"/>
              </a:solidFill>
              <a:latin typeface="Century Gothic"/>
              <a:ea typeface="Century Gothic"/>
              <a:cs typeface="Century Gothic"/>
              <a:sym typeface="Century Gothic"/>
            </a:endParaRPr>
          </a:p>
        </p:txBody>
      </p:sp>
      <p:pic>
        <p:nvPicPr>
          <p:cNvPr id="337" name="Google Shape;337;g9c1ada084b_0_469"/>
          <p:cNvPicPr preferRelativeResize="0"/>
          <p:nvPr/>
        </p:nvPicPr>
        <p:blipFill>
          <a:blip r:embed="rId6">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9c1ada084b_0_577"/>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343" name="Google Shape;343;g9c1ada084b_0_57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44" name="Google Shape;344;g9c1ada084b_0_577"/>
          <p:cNvPicPr preferRelativeResize="0"/>
          <p:nvPr/>
        </p:nvPicPr>
        <p:blipFill rotWithShape="1">
          <a:blip r:embed="rId5">
            <a:alphaModFix/>
          </a:blip>
          <a:srcRect b="52796" l="38151" r="37885" t="34995"/>
          <a:stretch/>
        </p:blipFill>
        <p:spPr>
          <a:xfrm>
            <a:off x="9136063" y="6175375"/>
            <a:ext cx="1814510" cy="519113"/>
          </a:xfrm>
          <a:prstGeom prst="rect">
            <a:avLst/>
          </a:prstGeom>
          <a:noFill/>
          <a:ln>
            <a:noFill/>
          </a:ln>
        </p:spPr>
      </p:pic>
      <p:sp>
        <p:nvSpPr>
          <p:cNvPr id="345" name="Google Shape;345;g9c1ada084b_0_577"/>
          <p:cNvSpPr/>
          <p:nvPr/>
        </p:nvSpPr>
        <p:spPr>
          <a:xfrm>
            <a:off x="183080" y="945892"/>
            <a:ext cx="20058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n-US"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46" name="Google Shape;346;g9c1ada084b_0_577"/>
          <p:cNvSpPr/>
          <p:nvPr/>
        </p:nvSpPr>
        <p:spPr>
          <a:xfrm>
            <a:off x="183080" y="1607611"/>
            <a:ext cx="7542300" cy="1600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1. Resultados cuantitativos (porcentaje) según indicadores.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2. Fotografías del antes y el después.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3. Resultado “no esperado”</a:t>
            </a:r>
            <a:endParaRPr b="1" i="0" sz="2000" u="none" cap="none" strike="noStrike">
              <a:solidFill>
                <a:schemeClr val="dk1"/>
              </a:solidFill>
              <a:latin typeface="Century Gothic"/>
              <a:ea typeface="Century Gothic"/>
              <a:cs typeface="Century Gothic"/>
              <a:sym typeface="Century Gothic"/>
            </a:endParaRPr>
          </a:p>
        </p:txBody>
      </p:sp>
      <p:pic>
        <p:nvPicPr>
          <p:cNvPr id="347" name="Google Shape;347;g9c1ada084b_0_577"/>
          <p:cNvPicPr preferRelativeResize="0"/>
          <p:nvPr/>
        </p:nvPicPr>
        <p:blipFill>
          <a:blip r:embed="rId6">
            <a:alphaModFix/>
          </a:blip>
          <a:stretch>
            <a:fillRect/>
          </a:stretch>
        </p:blipFill>
        <p:spPr>
          <a:xfrm>
            <a:off x="9784401" y="945912"/>
            <a:ext cx="2204400" cy="9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nvSpPr>
        <p:spPr>
          <a:xfrm>
            <a:off x="2041275" y="3604475"/>
            <a:ext cx="8460900" cy="1362900"/>
          </a:xfrm>
          <a:prstGeom prst="rect">
            <a:avLst/>
          </a:prstGeom>
          <a:noFill/>
          <a:ln>
            <a:noFill/>
          </a:ln>
        </p:spPr>
        <p:txBody>
          <a:bodyPr anchorCtr="0" anchor="t" bIns="0" lIns="0" spcFirstLastPara="1" rIns="0" wrap="square" tIns="8875">
            <a:spAutoFit/>
          </a:bodyPr>
          <a:lstStyle/>
          <a:p>
            <a:pPr indent="0" lvl="0" marL="0" marR="5080" rtl="0" algn="l">
              <a:lnSpc>
                <a:spcPct val="101600"/>
              </a:lnSpc>
              <a:spcBef>
                <a:spcPts val="0"/>
              </a:spcBef>
              <a:spcAft>
                <a:spcPts val="0"/>
              </a:spcAft>
              <a:buNone/>
            </a:pPr>
            <a:r>
              <a:rPr lang="en-US" sz="1800">
                <a:latin typeface="Century Gothic"/>
                <a:ea typeface="Century Gothic"/>
                <a:cs typeface="Century Gothic"/>
                <a:sym typeface="Century Gothic"/>
              </a:rPr>
              <a:t>Hola a todos, mi nombre es Gabriela (Gaby) García Ochoa. Actualmente estoy estudiando Artes Liberales en la universidad y me gusta aprovechar mi tiempo libre para ayudar a la comunidad. </a:t>
            </a:r>
            <a:endParaRPr sz="1800">
              <a:latin typeface="Century Gothic"/>
              <a:ea typeface="Century Gothic"/>
              <a:cs typeface="Century Gothic"/>
              <a:sym typeface="Century Gothic"/>
            </a:endParaRPr>
          </a:p>
        </p:txBody>
      </p:sp>
      <p:sp>
        <p:nvSpPr>
          <p:cNvPr id="142" name="Google Shape;142;p2"/>
          <p:cNvSpPr txBox="1"/>
          <p:nvPr>
            <p:ph type="title"/>
          </p:nvPr>
        </p:nvSpPr>
        <p:spPr>
          <a:xfrm>
            <a:off x="2375549" y="2422666"/>
            <a:ext cx="6903000" cy="1004700"/>
          </a:xfrm>
          <a:prstGeom prst="rect">
            <a:avLst/>
          </a:prstGeom>
          <a:noFill/>
          <a:ln>
            <a:noFill/>
          </a:ln>
        </p:spPr>
        <p:txBody>
          <a:bodyPr anchorCtr="0" anchor="t" bIns="0" lIns="0" spcFirstLastPara="1" rIns="0" wrap="square" tIns="12700">
            <a:spAutoFit/>
          </a:bodyPr>
          <a:lstStyle/>
          <a:p>
            <a:pPr indent="0" lvl="0" marL="4445" rtl="0" algn="ctr">
              <a:lnSpc>
                <a:spcPct val="100000"/>
              </a:lnSpc>
              <a:spcBef>
                <a:spcPts val="1950"/>
              </a:spcBef>
              <a:spcAft>
                <a:spcPts val="0"/>
              </a:spcAft>
              <a:buNone/>
            </a:pPr>
            <a:r>
              <a:rPr lang="en-US"/>
              <a:t>G</a:t>
            </a:r>
            <a:r>
              <a:rPr lang="en-US"/>
              <a:t>abriela García Ochoa</a:t>
            </a:r>
            <a:endParaRPr/>
          </a:p>
        </p:txBody>
      </p:sp>
      <p:pic>
        <p:nvPicPr>
          <p:cNvPr id="143" name="Google Shape;143;p2"/>
          <p:cNvPicPr preferRelativeResize="0"/>
          <p:nvPr/>
        </p:nvPicPr>
        <p:blipFill>
          <a:blip r:embed="rId3">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9c1ada084b_0_93"/>
          <p:cNvPicPr preferRelativeResize="0"/>
          <p:nvPr/>
        </p:nvPicPr>
        <p:blipFill rotWithShape="1">
          <a:blip r:embed="rId3">
            <a:alphaModFix/>
          </a:blip>
          <a:srcRect b="0" l="4055" r="7393" t="0"/>
          <a:stretch/>
        </p:blipFill>
        <p:spPr>
          <a:xfrm>
            <a:off x="47625" y="817300"/>
            <a:ext cx="9365150" cy="5949299"/>
          </a:xfrm>
          <a:prstGeom prst="rect">
            <a:avLst/>
          </a:prstGeom>
          <a:noFill/>
          <a:ln>
            <a:noFill/>
          </a:ln>
        </p:spPr>
      </p:pic>
      <p:sp>
        <p:nvSpPr>
          <p:cNvPr id="149" name="Google Shape;149;g9c1ada084b_0_93"/>
          <p:cNvSpPr/>
          <p:nvPr/>
        </p:nvSpPr>
        <p:spPr>
          <a:xfrm>
            <a:off x="11231563" y="6191250"/>
            <a:ext cx="833400" cy="503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0" name="Google Shape;150;g9c1ada084b_0_93"/>
          <p:cNvSpPr/>
          <p:nvPr/>
        </p:nvSpPr>
        <p:spPr>
          <a:xfrm>
            <a:off x="9439447" y="6179278"/>
            <a:ext cx="1739700" cy="4644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51" name="Google Shape;151;g9c1ada084b_0_93"/>
          <p:cNvPicPr preferRelativeResize="0"/>
          <p:nvPr/>
        </p:nvPicPr>
        <p:blipFill>
          <a:blip r:embed="rId6">
            <a:alphaModFix/>
          </a:blip>
          <a:stretch>
            <a:fillRect/>
          </a:stretch>
        </p:blipFill>
        <p:spPr>
          <a:xfrm>
            <a:off x="9837876" y="924275"/>
            <a:ext cx="2204400" cy="914475"/>
          </a:xfrm>
          <a:prstGeom prst="rect">
            <a:avLst/>
          </a:prstGeom>
          <a:noFill/>
          <a:ln>
            <a:noFill/>
          </a:ln>
        </p:spPr>
      </p:pic>
      <p:sp>
        <p:nvSpPr>
          <p:cNvPr id="152" name="Google Shape;152;g9c1ada084b_0_93"/>
          <p:cNvSpPr txBox="1"/>
          <p:nvPr>
            <p:ph type="title"/>
          </p:nvPr>
        </p:nvSpPr>
        <p:spPr>
          <a:xfrm>
            <a:off x="187325" y="959108"/>
            <a:ext cx="3568800" cy="3912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None/>
            </a:pPr>
            <a:r>
              <a:rPr lang="en-US"/>
              <a:t>ANÁLISIS DEL PROBLEMA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8" name="Google Shape;158;p4"/>
          <p:cNvSpPr/>
          <p:nvPr/>
        </p:nvSpPr>
        <p:spPr>
          <a:xfrm>
            <a:off x="9210847" y="6179278"/>
            <a:ext cx="1739725"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4"/>
          <p:cNvSpPr txBox="1"/>
          <p:nvPr>
            <p:ph type="title"/>
          </p:nvPr>
        </p:nvSpPr>
        <p:spPr>
          <a:xfrm>
            <a:off x="378350" y="1101433"/>
            <a:ext cx="466852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PLANTEAMIENTO DEL PROBLEMA</a:t>
            </a:r>
            <a:endParaRPr/>
          </a:p>
        </p:txBody>
      </p:sp>
      <p:sp>
        <p:nvSpPr>
          <p:cNvPr id="160" name="Google Shape;160;p4"/>
          <p:cNvSpPr txBox="1"/>
          <p:nvPr/>
        </p:nvSpPr>
        <p:spPr>
          <a:xfrm>
            <a:off x="378350" y="1695450"/>
            <a:ext cx="8981100" cy="91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800">
                <a:latin typeface="Century Gothic"/>
                <a:ea typeface="Century Gothic"/>
                <a:cs typeface="Century Gothic"/>
                <a:sym typeface="Century Gothic"/>
              </a:rPr>
              <a:t>Existe una falta de participación ciudadana por parte de los jóvenes para promover el uso de los espacios públicos del polígono de SF y SJ de la alcaldía Cuauhtémoc de la CDMX, lo cual es causado porque la comunidad no recibe capacitación para emprender iniciativas sociales, asimismo, porque los jóvenes no tienen las suficientes oportunidades para participar en la comunidad y porque hay escasez de iniciativas que promueven la participación ciudadana. Lo anterior, genera una falta de sentido de pertenencia en las y los vecinos, también, las personas no interactúan en ese espacio ocasionando una percepción de inseguridad en la zona.</a:t>
            </a:r>
            <a:endParaRPr sz="1800">
              <a:latin typeface="Century Gothic"/>
              <a:ea typeface="Century Gothic"/>
              <a:cs typeface="Century Gothic"/>
              <a:sym typeface="Century Gothic"/>
            </a:endParaRPr>
          </a:p>
          <a:p>
            <a:pPr indent="0" lvl="0" marL="0" rtl="0" algn="just">
              <a:spcBef>
                <a:spcPts val="0"/>
              </a:spcBef>
              <a:spcAft>
                <a:spcPts val="0"/>
              </a:spcAft>
              <a:buNone/>
            </a:pPr>
            <a:r>
              <a:t/>
            </a:r>
            <a:endParaRPr sz="1800">
              <a:latin typeface="Century Gothic"/>
              <a:ea typeface="Century Gothic"/>
              <a:cs typeface="Century Gothic"/>
              <a:sym typeface="Century Gothic"/>
            </a:endParaRPr>
          </a:p>
        </p:txBody>
      </p:sp>
      <p:pic>
        <p:nvPicPr>
          <p:cNvPr id="161" name="Google Shape;161;p4"/>
          <p:cNvPicPr preferRelativeResize="0"/>
          <p:nvPr/>
        </p:nvPicPr>
        <p:blipFill>
          <a:blip r:embed="rId5">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7" name="Google Shape;167;p5"/>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8" name="Google Shape;168;p5"/>
          <p:cNvSpPr txBox="1"/>
          <p:nvPr>
            <p:ph type="title"/>
          </p:nvPr>
        </p:nvSpPr>
        <p:spPr>
          <a:xfrm>
            <a:off x="333850" y="1045907"/>
            <a:ext cx="540702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JUSTIFICACIÓN Y FUNDAMENTACIÓN</a:t>
            </a:r>
            <a:endParaRPr/>
          </a:p>
        </p:txBody>
      </p:sp>
      <p:sp>
        <p:nvSpPr>
          <p:cNvPr id="169" name="Google Shape;169;p5"/>
          <p:cNvSpPr txBox="1"/>
          <p:nvPr/>
        </p:nvSpPr>
        <p:spPr>
          <a:xfrm>
            <a:off x="353155" y="2164663"/>
            <a:ext cx="3054985"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000">
                <a:latin typeface="Century Gothic"/>
                <a:ea typeface="Century Gothic"/>
                <a:cs typeface="Century Gothic"/>
                <a:sym typeface="Century Gothic"/>
              </a:rPr>
              <a:t>Delimitación Geográfica</a:t>
            </a:r>
            <a:endParaRPr sz="2000">
              <a:latin typeface="Century Gothic"/>
              <a:ea typeface="Century Gothic"/>
              <a:cs typeface="Century Gothic"/>
              <a:sym typeface="Century Gothic"/>
            </a:endParaRPr>
          </a:p>
        </p:txBody>
      </p:sp>
      <p:pic>
        <p:nvPicPr>
          <p:cNvPr id="170" name="Google Shape;170;p5"/>
          <p:cNvPicPr preferRelativeResize="0"/>
          <p:nvPr/>
        </p:nvPicPr>
        <p:blipFill>
          <a:blip r:embed="rId5">
            <a:alphaModFix/>
          </a:blip>
          <a:stretch>
            <a:fillRect/>
          </a:stretch>
        </p:blipFill>
        <p:spPr>
          <a:xfrm>
            <a:off x="4449175" y="2056649"/>
            <a:ext cx="3773675" cy="3439300"/>
          </a:xfrm>
          <a:prstGeom prst="rect">
            <a:avLst/>
          </a:prstGeom>
          <a:noFill/>
          <a:ln>
            <a:noFill/>
          </a:ln>
        </p:spPr>
      </p:pic>
      <p:pic>
        <p:nvPicPr>
          <p:cNvPr id="171" name="Google Shape;171;p5"/>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7" name="Google Shape;177;p6"/>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6"/>
          <p:cNvSpPr txBox="1"/>
          <p:nvPr>
            <p:ph idx="1" type="body"/>
          </p:nvPr>
        </p:nvSpPr>
        <p:spPr>
          <a:xfrm>
            <a:off x="6866250" y="2323588"/>
            <a:ext cx="5114400" cy="371160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b="0" lang="en-US"/>
              <a:t>En el polígono de </a:t>
            </a:r>
            <a:r>
              <a:rPr b="0" lang="en-US"/>
              <a:t>SF y SJ de la alcaldía Cuauhtémoc de la CDMX,</a:t>
            </a:r>
            <a:r>
              <a:rPr b="0" lang="en-US"/>
              <a:t> la juventud no  </a:t>
            </a:r>
            <a:r>
              <a:rPr b="0" lang="en-US"/>
              <a:t>está</a:t>
            </a:r>
            <a:r>
              <a:rPr b="0" lang="en-US"/>
              <a:t> lo suficientemente involucrada en  las actividades comunitarias que ayudan a disminuir los situaciones de riesgo que generan inseguridad.</a:t>
            </a:r>
            <a:endParaRPr b="0"/>
          </a:p>
        </p:txBody>
      </p:sp>
      <p:sp>
        <p:nvSpPr>
          <p:cNvPr id="179" name="Google Shape;179;p6"/>
          <p:cNvSpPr txBox="1"/>
          <p:nvPr>
            <p:ph type="title"/>
          </p:nvPr>
        </p:nvSpPr>
        <p:spPr>
          <a:xfrm>
            <a:off x="333850" y="1045907"/>
            <a:ext cx="540702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JUSTIFICACIÓN Y FUNDAMENTACIÓN</a:t>
            </a:r>
            <a:endParaRPr/>
          </a:p>
        </p:txBody>
      </p:sp>
      <p:sp>
        <p:nvSpPr>
          <p:cNvPr id="180" name="Google Shape;180;p6"/>
          <p:cNvSpPr/>
          <p:nvPr/>
        </p:nvSpPr>
        <p:spPr>
          <a:xfrm>
            <a:off x="210438" y="2421699"/>
            <a:ext cx="6480300" cy="39246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81" name="Google Shape;181;p6"/>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7"/>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8" name="Google Shape;188;p7"/>
          <p:cNvSpPr txBox="1"/>
          <p:nvPr>
            <p:ph type="title"/>
          </p:nvPr>
        </p:nvSpPr>
        <p:spPr>
          <a:xfrm>
            <a:off x="443607" y="1045907"/>
            <a:ext cx="286004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OBJETIVO GENERAL</a:t>
            </a:r>
            <a:endParaRPr/>
          </a:p>
        </p:txBody>
      </p:sp>
      <p:sp>
        <p:nvSpPr>
          <p:cNvPr id="189" name="Google Shape;189;p7"/>
          <p:cNvSpPr txBox="1"/>
          <p:nvPr/>
        </p:nvSpPr>
        <p:spPr>
          <a:xfrm>
            <a:off x="427813" y="2174713"/>
            <a:ext cx="9193500" cy="413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800">
                <a:latin typeface="Century Gothic"/>
                <a:ea typeface="Century Gothic"/>
                <a:cs typeface="Century Gothic"/>
                <a:sym typeface="Century Gothic"/>
              </a:rPr>
              <a:t>Aumentar la participación ciudadana por parte de los jóvenes para promover el uso de los espacios públicos del polígono de SF y SJ de la alcaldía Cuauhtémoc de la CDMX a través de charlas interactivas o medios digitales para mejorar la percepción de seguridad ciudadana.</a:t>
            </a:r>
            <a:endParaRPr sz="1800">
              <a:latin typeface="Century Gothic"/>
              <a:ea typeface="Century Gothic"/>
              <a:cs typeface="Century Gothic"/>
              <a:sym typeface="Century Gothic"/>
            </a:endParaRPr>
          </a:p>
        </p:txBody>
      </p:sp>
      <p:pic>
        <p:nvPicPr>
          <p:cNvPr id="190" name="Google Shape;190;p7"/>
          <p:cNvPicPr preferRelativeResize="0"/>
          <p:nvPr/>
        </p:nvPicPr>
        <p:blipFill>
          <a:blip r:embed="rId5">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8"/>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7" name="Google Shape;197;p8"/>
          <p:cNvSpPr txBox="1"/>
          <p:nvPr>
            <p:ph type="title"/>
          </p:nvPr>
        </p:nvSpPr>
        <p:spPr>
          <a:xfrm>
            <a:off x="291583" y="984268"/>
            <a:ext cx="353758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OBJETIVOS ESPECÍFICOS</a:t>
            </a:r>
            <a:endParaRPr/>
          </a:p>
        </p:txBody>
      </p:sp>
      <p:sp>
        <p:nvSpPr>
          <p:cNvPr id="198" name="Google Shape;198;p8"/>
          <p:cNvSpPr txBox="1"/>
          <p:nvPr/>
        </p:nvSpPr>
        <p:spPr>
          <a:xfrm>
            <a:off x="281888" y="2424769"/>
            <a:ext cx="9147810" cy="3219450"/>
          </a:xfrm>
          <a:prstGeom prst="rect">
            <a:avLst/>
          </a:prstGeom>
          <a:noFill/>
          <a:ln>
            <a:noFill/>
          </a:ln>
        </p:spPr>
        <p:txBody>
          <a:bodyPr anchorCtr="0" anchor="t" bIns="0" lIns="0" spcFirstLastPara="1" rIns="0" wrap="square" tIns="12050">
            <a:spAutoFit/>
          </a:bodyPr>
          <a:lstStyle/>
          <a:p>
            <a:pPr indent="-429258" lvl="0" marL="454025" marR="195580" rtl="0" algn="just">
              <a:lnSpc>
                <a:spcPct val="100000"/>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Capacitar a la comunidad para crear micro-proyectos que ayuden a solventar los problemas de la comunidad.</a:t>
            </a:r>
            <a:endParaRPr sz="1800">
              <a:latin typeface="Century Gothic"/>
              <a:ea typeface="Century Gothic"/>
              <a:cs typeface="Century Gothic"/>
              <a:sym typeface="Century Gothic"/>
            </a:endParaRPr>
          </a:p>
          <a:p>
            <a:pPr indent="-429258" lvl="0" marL="454025" marR="195580" rtl="0" algn="just">
              <a:lnSpc>
                <a:spcPct val="100000"/>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Crear oportunidades para que los jóvenes participen en la recuperación de espacio públicos del polígono de SF y SJ.</a:t>
            </a:r>
            <a:endParaRPr sz="1800">
              <a:latin typeface="Century Gothic"/>
              <a:ea typeface="Century Gothic"/>
              <a:cs typeface="Century Gothic"/>
              <a:sym typeface="Century Gothic"/>
            </a:endParaRPr>
          </a:p>
          <a:p>
            <a:pPr indent="-429258" lvl="0" marL="454025" marR="195580" rtl="0" algn="just">
              <a:lnSpc>
                <a:spcPct val="100000"/>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Promover la participación ciudadana de los jóvenes a través de actividades digitales.</a:t>
            </a:r>
            <a:endParaRPr sz="1800">
              <a:latin typeface="Century Gothic"/>
              <a:ea typeface="Century Gothic"/>
              <a:cs typeface="Century Gothic"/>
              <a:sym typeface="Century Gothic"/>
            </a:endParaRPr>
          </a:p>
        </p:txBody>
      </p:sp>
      <p:pic>
        <p:nvPicPr>
          <p:cNvPr id="199" name="Google Shape;199;p8"/>
          <p:cNvPicPr preferRelativeResize="0"/>
          <p:nvPr/>
        </p:nvPicPr>
        <p:blipFill>
          <a:blip r:embed="rId5">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p:nvPr/>
        </p:nvSpPr>
        <p:spPr>
          <a:xfrm>
            <a:off x="11079163" y="6191250"/>
            <a:ext cx="833436" cy="5032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5" name="Google Shape;205;p9"/>
          <p:cNvSpPr/>
          <p:nvPr/>
        </p:nvSpPr>
        <p:spPr>
          <a:xfrm>
            <a:off x="9214613" y="6179278"/>
            <a:ext cx="1735961" cy="4644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6" name="Google Shape;206;p9"/>
          <p:cNvSpPr txBox="1"/>
          <p:nvPr>
            <p:ph type="title"/>
          </p:nvPr>
        </p:nvSpPr>
        <p:spPr>
          <a:xfrm>
            <a:off x="256101" y="959108"/>
            <a:ext cx="594487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DESTINATARIOS O POBLACIÓN OBJETIVO</a:t>
            </a:r>
            <a:endParaRPr/>
          </a:p>
        </p:txBody>
      </p:sp>
      <p:pic>
        <p:nvPicPr>
          <p:cNvPr id="207" name="Google Shape;207;p9"/>
          <p:cNvPicPr preferRelativeResize="0"/>
          <p:nvPr/>
        </p:nvPicPr>
        <p:blipFill>
          <a:blip r:embed="rId5">
            <a:alphaModFix/>
          </a:blip>
          <a:stretch>
            <a:fillRect/>
          </a:stretch>
        </p:blipFill>
        <p:spPr>
          <a:xfrm>
            <a:off x="9837876" y="924275"/>
            <a:ext cx="2204400" cy="914475"/>
          </a:xfrm>
          <a:prstGeom prst="rect">
            <a:avLst/>
          </a:prstGeom>
          <a:noFill/>
          <a:ln>
            <a:noFill/>
          </a:ln>
        </p:spPr>
      </p:pic>
      <p:sp>
        <p:nvSpPr>
          <p:cNvPr id="208" name="Google Shape;208;p9"/>
          <p:cNvSpPr txBox="1"/>
          <p:nvPr/>
        </p:nvSpPr>
        <p:spPr>
          <a:xfrm>
            <a:off x="281888" y="2424769"/>
            <a:ext cx="9147900" cy="3219600"/>
          </a:xfrm>
          <a:prstGeom prst="rect">
            <a:avLst/>
          </a:prstGeom>
          <a:noFill/>
          <a:ln>
            <a:noFill/>
          </a:ln>
        </p:spPr>
        <p:txBody>
          <a:bodyPr anchorCtr="0" anchor="t" bIns="0" lIns="0" spcFirstLastPara="1" rIns="0" wrap="square" tIns="12050">
            <a:noAutofit/>
          </a:bodyPr>
          <a:lstStyle/>
          <a:p>
            <a:pPr indent="0" lvl="0" marL="0" marR="195580" rtl="0" algn="just">
              <a:lnSpc>
                <a:spcPct val="100000"/>
              </a:lnSpc>
              <a:spcBef>
                <a:spcPts val="0"/>
              </a:spcBef>
              <a:spcAft>
                <a:spcPts val="0"/>
              </a:spcAft>
              <a:buNone/>
            </a:pPr>
            <a:r>
              <a:rPr lang="en-US" sz="1800">
                <a:latin typeface="Century Gothic"/>
                <a:ea typeface="Century Gothic"/>
                <a:cs typeface="Century Gothic"/>
                <a:sym typeface="Century Gothic"/>
              </a:rPr>
              <a:t>276 jóvenes de 15 a 18 años de la alcaldía Cuauhtémoc.</a:t>
            </a:r>
            <a:endParaRPr sz="18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2020-09-25T18:45:22Z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2020-09-07T00:00:00Z</vt:filetime>
  </property>
  <property fmtid="{D5CDD505-2E9C-101B-9397-08002B2CF9AE}" pid="3" name="Creator">
    <vt:lpwstr>PDFium</vt:lpwstr>
  </property>
  <property fmtid="{D5CDD505-2E9C-101B-9397-08002B2CF9AE}" pid="4" name="LastSaved">
    <vt:filetime>2020-09-07T00:00:00Z</vt:filetime>
  </property>
</Properties>
</file>