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J/oFmkXNXDxMA0D3h2yjd9Qaz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96f7b79043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MX">
                <a:solidFill>
                  <a:schemeClr val="dk1"/>
                </a:solidFill>
              </a:rPr>
              <a:t>https://politica.expansion.mx/mexico/2020/08/24/rezago-y-desigualdad-sera-el-costo-de-la-covid-19-en-educacion</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4.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jp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6" name="Google Shape;86;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7" name="Google Shape;87;p1"/>
          <p:cNvSpPr/>
          <p:nvPr/>
        </p:nvSpPr>
        <p:spPr>
          <a:xfrm>
            <a:off x="1984217" y="3868825"/>
            <a:ext cx="7478100" cy="4617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Acompañándote en la escuela</a:t>
            </a:r>
            <a:endParaRPr b="0" i="0" sz="1400" u="none" cap="none" strike="noStrike">
              <a:solidFill>
                <a:srgbClr val="000000"/>
              </a:solidFill>
              <a:latin typeface="Arial"/>
              <a:ea typeface="Arial"/>
              <a:cs typeface="Arial"/>
              <a:sym typeface="Arial"/>
            </a:endParaRPr>
          </a:p>
        </p:txBody>
      </p:sp>
      <p:pic>
        <p:nvPicPr>
          <p:cNvPr id="88" name="Google Shape;88;p1"/>
          <p:cNvPicPr preferRelativeResize="0"/>
          <p:nvPr/>
        </p:nvPicPr>
        <p:blipFill rotWithShape="1">
          <a:blip r:embed="rId6">
            <a:alphaModFix/>
          </a:blip>
          <a:srcRect b="0" l="0" r="0" t="0"/>
          <a:stretch/>
        </p:blipFill>
        <p:spPr>
          <a:xfrm>
            <a:off x="3478040" y="1788040"/>
            <a:ext cx="4699457" cy="19842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0"/>
          <p:cNvPicPr preferRelativeResize="0"/>
          <p:nvPr/>
        </p:nvPicPr>
        <p:blipFill rotWithShape="1">
          <a:blip r:embed="rId3">
            <a:alphaModFix/>
          </a:blip>
          <a:srcRect b="0" l="0" r="0" t="0"/>
          <a:stretch/>
        </p:blipFill>
        <p:spPr>
          <a:xfrm>
            <a:off x="9451705" y="746356"/>
            <a:ext cx="2460895" cy="1041885"/>
          </a:xfrm>
          <a:prstGeom prst="rect">
            <a:avLst/>
          </a:prstGeom>
          <a:noFill/>
          <a:ln>
            <a:noFill/>
          </a:ln>
        </p:spPr>
      </p:pic>
      <p:pic>
        <p:nvPicPr>
          <p:cNvPr id="179" name="Google Shape;179;p10"/>
          <p:cNvPicPr preferRelativeResize="0"/>
          <p:nvPr/>
        </p:nvPicPr>
        <p:blipFill rotWithShape="1">
          <a:blip r:embed="rId4">
            <a:alphaModFix/>
          </a:blip>
          <a:srcRect b="37264" l="0" r="0" t="0"/>
          <a:stretch/>
        </p:blipFill>
        <p:spPr>
          <a:xfrm>
            <a:off x="0" y="-31750"/>
            <a:ext cx="12191999" cy="833438"/>
          </a:xfrm>
          <a:prstGeom prst="rect">
            <a:avLst/>
          </a:prstGeom>
          <a:noFill/>
          <a:ln>
            <a:noFill/>
          </a:ln>
        </p:spPr>
      </p:pic>
      <p:pic>
        <p:nvPicPr>
          <p:cNvPr id="180" name="Google Shape;180;p10"/>
          <p:cNvPicPr preferRelativeResize="0"/>
          <p:nvPr/>
        </p:nvPicPr>
        <p:blipFill rotWithShape="1">
          <a:blip r:embed="rId5">
            <a:alphaModFix/>
          </a:blip>
          <a:srcRect b="0" l="0" r="0" t="0"/>
          <a:stretch/>
        </p:blipFill>
        <p:spPr>
          <a:xfrm>
            <a:off x="10687788" y="5818550"/>
            <a:ext cx="833437" cy="503238"/>
          </a:xfrm>
          <a:prstGeom prst="rect">
            <a:avLst/>
          </a:prstGeom>
          <a:noFill/>
          <a:ln>
            <a:noFill/>
          </a:ln>
        </p:spPr>
      </p:pic>
      <p:pic>
        <p:nvPicPr>
          <p:cNvPr id="181" name="Google Shape;181;p10"/>
          <p:cNvPicPr preferRelativeResize="0"/>
          <p:nvPr/>
        </p:nvPicPr>
        <p:blipFill rotWithShape="1">
          <a:blip r:embed="rId6">
            <a:alphaModFix/>
          </a:blip>
          <a:srcRect b="52796" l="38151" r="37886" t="34996"/>
          <a:stretch/>
        </p:blipFill>
        <p:spPr>
          <a:xfrm>
            <a:off x="9136063" y="6175375"/>
            <a:ext cx="1814510" cy="519113"/>
          </a:xfrm>
          <a:prstGeom prst="rect">
            <a:avLst/>
          </a:prstGeom>
          <a:noFill/>
          <a:ln>
            <a:noFill/>
          </a:ln>
        </p:spPr>
      </p:pic>
      <p:sp>
        <p:nvSpPr>
          <p:cNvPr id="182" name="Google Shape;182;p10"/>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sp>
        <p:nvSpPr>
          <p:cNvPr id="183" name="Google Shape;183;p10"/>
          <p:cNvSpPr/>
          <p:nvPr/>
        </p:nvSpPr>
        <p:spPr>
          <a:xfrm>
            <a:off x="437878" y="1891930"/>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4" name="Google Shape;184;p10"/>
          <p:cNvSpPr txBox="1"/>
          <p:nvPr/>
        </p:nvSpPr>
        <p:spPr>
          <a:xfrm>
            <a:off x="470904"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Generar interés en los NNA en su proceso educativo por medio de actividades didácticas</a:t>
            </a:r>
            <a:endParaRPr b="0" i="0" sz="1200" u="none" cap="none" strike="noStrike">
              <a:solidFill>
                <a:srgbClr val="000000"/>
              </a:solidFill>
              <a:latin typeface="Century Gothic"/>
              <a:ea typeface="Century Gothic"/>
              <a:cs typeface="Century Gothic"/>
              <a:sym typeface="Century Gothic"/>
            </a:endParaRPr>
          </a:p>
        </p:txBody>
      </p:sp>
      <p:sp>
        <p:nvSpPr>
          <p:cNvPr id="185" name="Google Shape;185;p10"/>
          <p:cNvSpPr/>
          <p:nvPr/>
        </p:nvSpPr>
        <p:spPr>
          <a:xfrm>
            <a:off x="2693067" y="2433227"/>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6" name="Google Shape;186;p10"/>
          <p:cNvSpPr txBox="1"/>
          <p:nvPr/>
        </p:nvSpPr>
        <p:spPr>
          <a:xfrm>
            <a:off x="3121553"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7" name="Google Shape;187;p10"/>
          <p:cNvSpPr/>
          <p:nvPr/>
        </p:nvSpPr>
        <p:spPr>
          <a:xfrm>
            <a:off x="3595143" y="1891930"/>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8" name="Google Shape;188;p10"/>
          <p:cNvSpPr txBox="1"/>
          <p:nvPr/>
        </p:nvSpPr>
        <p:spPr>
          <a:xfrm>
            <a:off x="3628169"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1.  Realizar actividades didácticas</a:t>
            </a:r>
            <a:endParaRPr b="1" i="0" sz="1200" u="none" cap="none" strike="noStrike">
              <a:solidFill>
                <a:srgbClr val="000000"/>
              </a:solidFill>
              <a:latin typeface="Century Gothic"/>
              <a:ea typeface="Century Gothic"/>
              <a:cs typeface="Century Gothic"/>
              <a:sym typeface="Century Gothic"/>
            </a:endParaRPr>
          </a:p>
        </p:txBody>
      </p:sp>
      <p:sp>
        <p:nvSpPr>
          <p:cNvPr id="189" name="Google Shape;189;p10"/>
          <p:cNvSpPr/>
          <p:nvPr/>
        </p:nvSpPr>
        <p:spPr>
          <a:xfrm>
            <a:off x="5850331" y="2433227"/>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0" name="Google Shape;190;p10"/>
          <p:cNvSpPr txBox="1"/>
          <p:nvPr/>
        </p:nvSpPr>
        <p:spPr>
          <a:xfrm>
            <a:off x="6278817"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1" name="Google Shape;191;p10"/>
          <p:cNvSpPr/>
          <p:nvPr/>
        </p:nvSpPr>
        <p:spPr>
          <a:xfrm>
            <a:off x="6752407" y="1891930"/>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2" name="Google Shape;192;p10"/>
          <p:cNvSpPr txBox="1"/>
          <p:nvPr/>
        </p:nvSpPr>
        <p:spPr>
          <a:xfrm>
            <a:off x="6785433"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 de actividades didácticas realizadas</a:t>
            </a:r>
            <a:endParaRPr b="0" i="0" sz="1200" u="none" cap="none" strike="noStrike">
              <a:solidFill>
                <a:srgbClr val="000000"/>
              </a:solidFill>
              <a:latin typeface="Century Gothic"/>
              <a:ea typeface="Century Gothic"/>
              <a:cs typeface="Century Gothic"/>
              <a:sym typeface="Century Gothic"/>
            </a:endParaRPr>
          </a:p>
        </p:txBody>
      </p:sp>
      <p:sp>
        <p:nvSpPr>
          <p:cNvPr id="193" name="Google Shape;193;p10"/>
          <p:cNvSpPr/>
          <p:nvPr/>
        </p:nvSpPr>
        <p:spPr>
          <a:xfrm>
            <a:off x="437878" y="3188663"/>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4" name="Google Shape;194;p10"/>
          <p:cNvSpPr txBox="1"/>
          <p:nvPr/>
        </p:nvSpPr>
        <p:spPr>
          <a:xfrm>
            <a:off x="470904"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Involucrar a los padres y madres de familia por medio de actividades de colaboración con sus hijos e hijas.</a:t>
            </a:r>
            <a:endParaRPr b="0" i="0" sz="1200" u="none" cap="none" strike="noStrike">
              <a:solidFill>
                <a:srgbClr val="000000"/>
              </a:solidFill>
              <a:latin typeface="Century Gothic"/>
              <a:ea typeface="Century Gothic"/>
              <a:cs typeface="Century Gothic"/>
              <a:sym typeface="Century Gothic"/>
            </a:endParaRPr>
          </a:p>
        </p:txBody>
      </p:sp>
      <p:sp>
        <p:nvSpPr>
          <p:cNvPr id="195" name="Google Shape;195;p10"/>
          <p:cNvSpPr/>
          <p:nvPr/>
        </p:nvSpPr>
        <p:spPr>
          <a:xfrm>
            <a:off x="2693067" y="3729961"/>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6" name="Google Shape;196;p10"/>
          <p:cNvSpPr txBox="1"/>
          <p:nvPr/>
        </p:nvSpPr>
        <p:spPr>
          <a:xfrm>
            <a:off x="3121553"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7" name="Google Shape;197;p10"/>
          <p:cNvSpPr/>
          <p:nvPr/>
        </p:nvSpPr>
        <p:spPr>
          <a:xfrm>
            <a:off x="3595143" y="3188663"/>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8" name="Google Shape;198;p10"/>
          <p:cNvSpPr txBox="1"/>
          <p:nvPr/>
        </p:nvSpPr>
        <p:spPr>
          <a:xfrm>
            <a:off x="3628169"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2</a:t>
            </a:r>
            <a:r>
              <a:rPr b="0" i="0" lang="es-MX" sz="1200" u="none" cap="none" strike="noStrike">
                <a:solidFill>
                  <a:srgbClr val="000000"/>
                </a:solidFill>
                <a:latin typeface="Century Gothic"/>
                <a:ea typeface="Century Gothic"/>
                <a:cs typeface="Century Gothic"/>
                <a:sym typeface="Century Gothic"/>
              </a:rPr>
              <a:t>. </a:t>
            </a:r>
            <a:r>
              <a:rPr b="1" i="0" lang="es-MX" sz="1200" u="none" cap="none" strike="noStrike">
                <a:solidFill>
                  <a:srgbClr val="000000"/>
                </a:solidFill>
                <a:latin typeface="Century Gothic"/>
                <a:ea typeface="Century Gothic"/>
                <a:cs typeface="Century Gothic"/>
                <a:sym typeface="Century Gothic"/>
              </a:rPr>
              <a:t>Desarrollar actividades de colaboración con sus hijos e hijas</a:t>
            </a:r>
            <a:endParaRPr b="1" i="0" sz="1200" u="none" cap="none" strike="noStrike">
              <a:solidFill>
                <a:srgbClr val="000000"/>
              </a:solidFill>
              <a:latin typeface="Century Gothic"/>
              <a:ea typeface="Century Gothic"/>
              <a:cs typeface="Century Gothic"/>
              <a:sym typeface="Century Gothic"/>
            </a:endParaRPr>
          </a:p>
        </p:txBody>
      </p:sp>
      <p:sp>
        <p:nvSpPr>
          <p:cNvPr id="199" name="Google Shape;199;p10"/>
          <p:cNvSpPr/>
          <p:nvPr/>
        </p:nvSpPr>
        <p:spPr>
          <a:xfrm>
            <a:off x="5850331" y="3729961"/>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0" name="Google Shape;200;p10"/>
          <p:cNvSpPr txBox="1"/>
          <p:nvPr/>
        </p:nvSpPr>
        <p:spPr>
          <a:xfrm>
            <a:off x="6278817"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1" name="Google Shape;201;p10"/>
          <p:cNvSpPr/>
          <p:nvPr/>
        </p:nvSpPr>
        <p:spPr>
          <a:xfrm>
            <a:off x="6752407" y="3188663"/>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2" name="Google Shape;202;p10"/>
          <p:cNvSpPr txBox="1"/>
          <p:nvPr/>
        </p:nvSpPr>
        <p:spPr>
          <a:xfrm>
            <a:off x="6785433"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 de actividades de colaboración entre padres e hijos e hijas</a:t>
            </a:r>
            <a:endParaRPr b="1" i="0" sz="1200" u="none" cap="none" strike="noStrike">
              <a:solidFill>
                <a:srgbClr val="000000"/>
              </a:solidFill>
              <a:latin typeface="Century Gothic"/>
              <a:ea typeface="Century Gothic"/>
              <a:cs typeface="Century Gothic"/>
              <a:sym typeface="Century Gothic"/>
            </a:endParaRPr>
          </a:p>
        </p:txBody>
      </p:sp>
      <p:sp>
        <p:nvSpPr>
          <p:cNvPr id="203" name="Google Shape;203;p10"/>
          <p:cNvSpPr/>
          <p:nvPr/>
        </p:nvSpPr>
        <p:spPr>
          <a:xfrm>
            <a:off x="437878" y="4485397"/>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4" name="Google Shape;204;p10"/>
          <p:cNvSpPr txBox="1"/>
          <p:nvPr/>
        </p:nvSpPr>
        <p:spPr>
          <a:xfrm>
            <a:off x="470904"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Recuperar un espacio público para impartir actividades didácticas a niñas y niños.</a:t>
            </a:r>
            <a:endParaRPr b="0" i="0" sz="1200" u="none" cap="none" strike="noStrike">
              <a:solidFill>
                <a:srgbClr val="000000"/>
              </a:solidFill>
              <a:latin typeface="Century Gothic"/>
              <a:ea typeface="Century Gothic"/>
              <a:cs typeface="Century Gothic"/>
              <a:sym typeface="Century Gothic"/>
            </a:endParaRPr>
          </a:p>
        </p:txBody>
      </p:sp>
      <p:sp>
        <p:nvSpPr>
          <p:cNvPr id="205" name="Google Shape;205;p10"/>
          <p:cNvSpPr/>
          <p:nvPr/>
        </p:nvSpPr>
        <p:spPr>
          <a:xfrm>
            <a:off x="2693067" y="5026694"/>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6" name="Google Shape;206;p10"/>
          <p:cNvSpPr txBox="1"/>
          <p:nvPr/>
        </p:nvSpPr>
        <p:spPr>
          <a:xfrm>
            <a:off x="3121553"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7" name="Google Shape;207;p10"/>
          <p:cNvSpPr/>
          <p:nvPr/>
        </p:nvSpPr>
        <p:spPr>
          <a:xfrm>
            <a:off x="3595143" y="4485397"/>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8" name="Google Shape;208;p10"/>
          <p:cNvSpPr txBox="1"/>
          <p:nvPr/>
        </p:nvSpPr>
        <p:spPr>
          <a:xfrm>
            <a:off x="3628169"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3. Promover el uso inclusivo de espacios públicos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9" name="Google Shape;209;p10"/>
          <p:cNvSpPr/>
          <p:nvPr/>
        </p:nvSpPr>
        <p:spPr>
          <a:xfrm>
            <a:off x="5850331" y="5026694"/>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0" name="Google Shape;210;p10"/>
          <p:cNvSpPr txBox="1"/>
          <p:nvPr/>
        </p:nvSpPr>
        <p:spPr>
          <a:xfrm>
            <a:off x="6278817"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1" name="Google Shape;211;p10"/>
          <p:cNvSpPr/>
          <p:nvPr/>
        </p:nvSpPr>
        <p:spPr>
          <a:xfrm>
            <a:off x="6752407" y="4485397"/>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2" name="Google Shape;212;p10"/>
          <p:cNvSpPr txBox="1"/>
          <p:nvPr/>
        </p:nvSpPr>
        <p:spPr>
          <a:xfrm>
            <a:off x="6785433"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 de espacios públicos recuperados</a:t>
            </a:r>
            <a:endParaRPr b="1" i="0" sz="1200" u="none" cap="none" strike="noStrike">
              <a:solidFill>
                <a:srgbClr val="000000"/>
              </a:solidFill>
              <a:latin typeface="Century Gothic"/>
              <a:ea typeface="Century Gothic"/>
              <a:cs typeface="Century Gothic"/>
              <a:sym typeface="Century Gothic"/>
            </a:endParaRPr>
          </a:p>
        </p:txBody>
      </p:sp>
      <p:sp>
        <p:nvSpPr>
          <p:cNvPr id="213" name="Google Shape;213;p10"/>
          <p:cNvSpPr/>
          <p:nvPr/>
        </p:nvSpPr>
        <p:spPr>
          <a:xfrm>
            <a:off x="8991699" y="2477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0"/>
          <p:cNvSpPr/>
          <p:nvPr/>
        </p:nvSpPr>
        <p:spPr>
          <a:xfrm>
            <a:off x="9787275" y="44897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300"/>
              <a:buFont typeface="Century Gothic"/>
              <a:buNone/>
            </a:pPr>
            <a:r>
              <a:rPr b="1" i="0" lang="es-MX" sz="1200" u="none" cap="none" strike="noStrike">
                <a:solidFill>
                  <a:srgbClr val="000000"/>
                </a:solidFill>
                <a:latin typeface="Century Gothic"/>
                <a:ea typeface="Century Gothic"/>
                <a:cs typeface="Century Gothic"/>
                <a:sym typeface="Century Gothic"/>
              </a:rPr>
              <a:t>Meta: 1 espacio público recuperado</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100"/>
              <a:buFont typeface="Arial"/>
              <a:buNone/>
            </a:pPr>
            <a:r>
              <a:rPr b="1" i="0" lang="es-MX" sz="1200" u="none" cap="none" strike="noStrike">
                <a:solidFill>
                  <a:srgbClr val="000000"/>
                </a:solidFill>
                <a:latin typeface="Century Gothic"/>
                <a:ea typeface="Century Gothic"/>
                <a:cs typeface="Century Gothic"/>
                <a:sym typeface="Century Gothic"/>
              </a:rPr>
              <a:t>Frecuencia: 1 por mes</a:t>
            </a:r>
            <a:endParaRPr b="1" i="0" sz="1200" u="none" cap="none" strike="noStrike">
              <a:solidFill>
                <a:srgbClr val="000000"/>
              </a:solidFill>
              <a:latin typeface="Century Gothic"/>
              <a:ea typeface="Century Gothic"/>
              <a:cs typeface="Century Gothic"/>
              <a:sym typeface="Century Gothic"/>
            </a:endParaRPr>
          </a:p>
        </p:txBody>
      </p:sp>
      <p:sp>
        <p:nvSpPr>
          <p:cNvPr id="215" name="Google Shape;215;p10"/>
          <p:cNvSpPr/>
          <p:nvPr/>
        </p:nvSpPr>
        <p:spPr>
          <a:xfrm>
            <a:off x="9711675" y="31609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5 actividades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1 por semana</a:t>
            </a:r>
            <a:endParaRPr b="1" i="0" sz="1200" u="none" cap="none" strike="noStrike">
              <a:solidFill>
                <a:srgbClr val="000000"/>
              </a:solidFill>
              <a:latin typeface="Century Gothic"/>
              <a:ea typeface="Century Gothic"/>
              <a:cs typeface="Century Gothic"/>
              <a:sym typeface="Century Gothic"/>
            </a:endParaRPr>
          </a:p>
        </p:txBody>
      </p:sp>
      <p:sp>
        <p:nvSpPr>
          <p:cNvPr id="216" name="Google Shape;216;p10"/>
          <p:cNvSpPr/>
          <p:nvPr/>
        </p:nvSpPr>
        <p:spPr>
          <a:xfrm>
            <a:off x="9711675" y="1787825"/>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5 actividades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1 por semana</a:t>
            </a:r>
            <a:endParaRPr b="1" i="0" sz="1200" u="none" cap="none" strike="noStrike">
              <a:solidFill>
                <a:srgbClr val="000000"/>
              </a:solidFill>
              <a:latin typeface="Century Gothic"/>
              <a:ea typeface="Century Gothic"/>
              <a:cs typeface="Century Gothic"/>
              <a:sym typeface="Century Gothic"/>
            </a:endParaRPr>
          </a:p>
        </p:txBody>
      </p:sp>
      <p:sp>
        <p:nvSpPr>
          <p:cNvPr id="217" name="Google Shape;217;p10"/>
          <p:cNvSpPr/>
          <p:nvPr/>
        </p:nvSpPr>
        <p:spPr>
          <a:xfrm>
            <a:off x="8991699" y="37731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0"/>
          <p:cNvSpPr/>
          <p:nvPr/>
        </p:nvSpPr>
        <p:spPr>
          <a:xfrm>
            <a:off x="8991699" y="50685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9"/>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24" name="Google Shape;224;p9"/>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25" name="Google Shape;225;p9"/>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26" name="Google Shape;226;p9"/>
          <p:cNvSpPr/>
          <p:nvPr/>
        </p:nvSpPr>
        <p:spPr>
          <a:xfrm>
            <a:off x="324955" y="945900"/>
            <a:ext cx="48186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pic>
        <p:nvPicPr>
          <p:cNvPr id="227" name="Google Shape;227;p9"/>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grpSp>
        <p:nvGrpSpPr>
          <p:cNvPr id="228" name="Google Shape;228;p9"/>
          <p:cNvGrpSpPr/>
          <p:nvPr/>
        </p:nvGrpSpPr>
        <p:grpSpPr>
          <a:xfrm>
            <a:off x="660775" y="2058994"/>
            <a:ext cx="10286924" cy="3679778"/>
            <a:chOff x="525" y="0"/>
            <a:chExt cx="8581018" cy="2467993"/>
          </a:xfrm>
        </p:grpSpPr>
        <p:sp>
          <p:nvSpPr>
            <p:cNvPr id="229" name="Google Shape;229;p9"/>
            <p:cNvSpPr/>
            <p:nvPr/>
          </p:nvSpPr>
          <p:spPr>
            <a:xfrm>
              <a:off x="525" y="585011"/>
              <a:ext cx="2768100" cy="3258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525" y="707313"/>
              <a:ext cx="203400" cy="203400"/>
            </a:xfrm>
            <a:prstGeom prst="rect">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525"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txBox="1"/>
            <p:nvPr/>
          </p:nvSpPr>
          <p:spPr>
            <a:xfrm>
              <a:off x="525" y="0"/>
              <a:ext cx="2768100" cy="585000"/>
            </a:xfrm>
            <a:prstGeom prst="rect">
              <a:avLst/>
            </a:prstGeom>
            <a:noFill/>
            <a:ln>
              <a:noFill/>
            </a:ln>
          </p:spPr>
          <p:txBody>
            <a:bodyPr anchorCtr="0" anchor="ctr" bIns="44450" lIns="66675" spcFirstLastPara="1" rIns="66675" wrap="square" tIns="44450">
              <a:noAutofit/>
            </a:bodyPr>
            <a:lstStyle/>
            <a:p>
              <a:pPr indent="0" lvl="0" marL="0" marR="0" rtl="0" algn="just">
                <a:lnSpc>
                  <a:spcPct val="90000"/>
                </a:lnSpc>
                <a:spcBef>
                  <a:spcPts val="0"/>
                </a:spcBef>
                <a:spcAft>
                  <a:spcPts val="0"/>
                </a:spcAft>
                <a:buClr>
                  <a:schemeClr val="dk1"/>
                </a:buClr>
                <a:buSzPts val="1200"/>
                <a:buFont typeface="Arial"/>
                <a:buNone/>
              </a:pPr>
              <a:r>
                <a:rPr b="0" i="0" lang="es-MX" sz="1200" u="none" cap="none" strike="noStrike">
                  <a:solidFill>
                    <a:schemeClr val="dk1"/>
                  </a:solidFill>
                  <a:latin typeface="Century Gothic"/>
                  <a:ea typeface="Century Gothic"/>
                  <a:cs typeface="Century Gothic"/>
                  <a:sym typeface="Century Gothic"/>
                </a:rPr>
                <a:t>Generar interés en los NNA en su proceso educativo por medio de actividades didácticas</a:t>
              </a:r>
              <a:endParaRPr b="0" i="0" sz="3500" u="none" cap="none" strike="noStrike">
                <a:solidFill>
                  <a:schemeClr val="dk1"/>
                </a:solidFill>
                <a:latin typeface="Century Gothic"/>
                <a:ea typeface="Century Gothic"/>
                <a:cs typeface="Century Gothic"/>
                <a:sym typeface="Century Gothic"/>
              </a:endParaRPr>
            </a:p>
          </p:txBody>
        </p:sp>
        <p:sp>
          <p:nvSpPr>
            <p:cNvPr id="233" name="Google Shape;233;p9"/>
            <p:cNvSpPr/>
            <p:nvPr/>
          </p:nvSpPr>
          <p:spPr>
            <a:xfrm>
              <a:off x="525" y="1181319"/>
              <a:ext cx="203400" cy="203400"/>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a:off x="194289"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txBox="1"/>
            <p:nvPr/>
          </p:nvSpPr>
          <p:spPr>
            <a:xfrm>
              <a:off x="194289" y="1045991"/>
              <a:ext cx="2574300"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chemeClr val="dk1"/>
                </a:buClr>
                <a:buSzPts val="1200"/>
                <a:buFont typeface="Arial"/>
                <a:buNone/>
              </a:pPr>
              <a:r>
                <a:rPr b="1" i="0" lang="es-MX" sz="1200" u="none" cap="none" strike="noStrike">
                  <a:solidFill>
                    <a:schemeClr val="dk1"/>
                  </a:solidFill>
                  <a:latin typeface="Century Gothic"/>
                  <a:ea typeface="Century Gothic"/>
                  <a:cs typeface="Century Gothic"/>
                  <a:sym typeface="Century Gothic"/>
                </a:rPr>
                <a:t>Actividad 1.  Realizar actividades didácticas</a:t>
              </a:r>
              <a:endParaRPr b="1" i="0" sz="1400" u="none" cap="none" strike="noStrike">
                <a:solidFill>
                  <a:schemeClr val="dk1"/>
                </a:solidFill>
                <a:latin typeface="Century Gothic"/>
                <a:ea typeface="Century Gothic"/>
                <a:cs typeface="Century Gothic"/>
                <a:sym typeface="Century Gothic"/>
              </a:endParaRPr>
            </a:p>
          </p:txBody>
        </p:sp>
        <p:sp>
          <p:nvSpPr>
            <p:cNvPr id="236" name="Google Shape;236;p9"/>
            <p:cNvSpPr/>
            <p:nvPr/>
          </p:nvSpPr>
          <p:spPr>
            <a:xfrm>
              <a:off x="525" y="1655320"/>
              <a:ext cx="203400" cy="203400"/>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a:off x="194289"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
            <p:cNvSpPr txBox="1"/>
            <p:nvPr/>
          </p:nvSpPr>
          <p:spPr>
            <a:xfrm>
              <a:off x="194289" y="1519992"/>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200" u="none" cap="none" strike="noStrike">
                  <a:solidFill>
                    <a:schemeClr val="dk1"/>
                  </a:solidFill>
                  <a:latin typeface="Century Gothic"/>
                  <a:ea typeface="Century Gothic"/>
                  <a:cs typeface="Century Gothic"/>
                  <a:sym typeface="Century Gothic"/>
                </a:rPr>
                <a:t>30 de octubre</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400"/>
                <a:buFont typeface="Arial"/>
                <a:buNone/>
              </a:pPr>
              <a:r>
                <a:rPr b="0" i="0" lang="es-MX" sz="1200" u="none" cap="none" strike="noStrike">
                  <a:solidFill>
                    <a:schemeClr val="dk1"/>
                  </a:solidFill>
                  <a:latin typeface="Century Gothic"/>
                  <a:ea typeface="Century Gothic"/>
                  <a:cs typeface="Century Gothic"/>
                  <a:sym typeface="Century Gothic"/>
                </a:rPr>
                <a:t>6, 13, 20, 27 de noviembre</a:t>
              </a:r>
              <a:endParaRPr b="0" i="0" sz="1400" u="none" cap="none" strike="noStrike">
                <a:solidFill>
                  <a:schemeClr val="dk1"/>
                </a:solidFill>
                <a:latin typeface="Century Gothic"/>
                <a:ea typeface="Century Gothic"/>
                <a:cs typeface="Century Gothic"/>
                <a:sym typeface="Century Gothic"/>
              </a:endParaRPr>
            </a:p>
          </p:txBody>
        </p:sp>
        <p:sp>
          <p:nvSpPr>
            <p:cNvPr id="239" name="Google Shape;239;p9"/>
            <p:cNvSpPr/>
            <p:nvPr/>
          </p:nvSpPr>
          <p:spPr>
            <a:xfrm>
              <a:off x="525" y="2129321"/>
              <a:ext cx="203400" cy="203400"/>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194289"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txBox="1"/>
            <p:nvPr/>
          </p:nvSpPr>
          <p:spPr>
            <a:xfrm>
              <a:off x="194289" y="1993993"/>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Jessica García</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2906984" y="585011"/>
              <a:ext cx="2768100" cy="325800"/>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2906984" y="707313"/>
              <a:ext cx="203400" cy="203400"/>
            </a:xfrm>
            <a:prstGeom prst="rect">
              <a:avLst/>
            </a:prstGeom>
            <a:solidFill>
              <a:schemeClr val="lt1">
                <a:alpha val="89019"/>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2906984"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txBox="1"/>
            <p:nvPr/>
          </p:nvSpPr>
          <p:spPr>
            <a:xfrm>
              <a:off x="2906984" y="0"/>
              <a:ext cx="2768100" cy="585000"/>
            </a:xfrm>
            <a:prstGeom prst="rect">
              <a:avLst/>
            </a:prstGeom>
            <a:noFill/>
            <a:ln>
              <a:noFill/>
            </a:ln>
          </p:spPr>
          <p:txBody>
            <a:bodyPr anchorCtr="0" anchor="ctr" bIns="44450" lIns="66675" spcFirstLastPara="1" rIns="66675" wrap="square" tIns="44450">
              <a:noAutofit/>
            </a:bodyPr>
            <a:lstStyle/>
            <a:p>
              <a:pPr indent="0" lvl="0" marL="0" marR="0" rtl="0" algn="just">
                <a:lnSpc>
                  <a:spcPct val="90000"/>
                </a:lnSpc>
                <a:spcBef>
                  <a:spcPts val="0"/>
                </a:spcBef>
                <a:spcAft>
                  <a:spcPts val="0"/>
                </a:spcAft>
                <a:buClr>
                  <a:schemeClr val="dk1"/>
                </a:buClr>
                <a:buSzPts val="1200"/>
                <a:buFont typeface="Arial"/>
                <a:buNone/>
              </a:pPr>
              <a:r>
                <a:rPr b="0" i="0" lang="es-MX" sz="1200" u="none" cap="none" strike="noStrike">
                  <a:solidFill>
                    <a:schemeClr val="dk1"/>
                  </a:solidFill>
                  <a:latin typeface="Century Gothic"/>
                  <a:ea typeface="Century Gothic"/>
                  <a:cs typeface="Century Gothic"/>
                  <a:sym typeface="Century Gothic"/>
                </a:rPr>
                <a:t>Involucrar a los padres y madres de familia por medio de actividades de colaboración con sus hijos e hijas.</a:t>
              </a:r>
              <a:endParaRPr b="0" i="0" sz="3500" u="none" cap="none" strike="noStrike">
                <a:solidFill>
                  <a:schemeClr val="dk1"/>
                </a:solidFill>
                <a:latin typeface="Century Gothic"/>
                <a:ea typeface="Century Gothic"/>
                <a:cs typeface="Century Gothic"/>
                <a:sym typeface="Century Gothic"/>
              </a:endParaRPr>
            </a:p>
          </p:txBody>
        </p:sp>
        <p:sp>
          <p:nvSpPr>
            <p:cNvPr id="246" name="Google Shape;246;p9"/>
            <p:cNvSpPr/>
            <p:nvPr/>
          </p:nvSpPr>
          <p:spPr>
            <a:xfrm>
              <a:off x="2906984" y="1181319"/>
              <a:ext cx="203400" cy="203400"/>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3100748"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txBox="1"/>
            <p:nvPr/>
          </p:nvSpPr>
          <p:spPr>
            <a:xfrm>
              <a:off x="3100748" y="1045991"/>
              <a:ext cx="2574300"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chemeClr val="dk1"/>
                </a:buClr>
                <a:buSzPts val="1200"/>
                <a:buFont typeface="Arial"/>
                <a:buNone/>
              </a:pPr>
              <a:r>
                <a:rPr b="1" i="0" lang="es-MX" sz="1200" u="none" cap="none" strike="noStrike">
                  <a:solidFill>
                    <a:schemeClr val="dk1"/>
                  </a:solidFill>
                  <a:latin typeface="Century Gothic"/>
                  <a:ea typeface="Century Gothic"/>
                  <a:cs typeface="Century Gothic"/>
                  <a:sym typeface="Century Gothic"/>
                </a:rPr>
                <a:t>Actividad 2</a:t>
              </a:r>
              <a:r>
                <a:rPr b="0" i="0" lang="es-MX" sz="1200" u="none" cap="none" strike="noStrike">
                  <a:solidFill>
                    <a:schemeClr val="dk1"/>
                  </a:solidFill>
                  <a:latin typeface="Century Gothic"/>
                  <a:ea typeface="Century Gothic"/>
                  <a:cs typeface="Century Gothic"/>
                  <a:sym typeface="Century Gothic"/>
                </a:rPr>
                <a:t>. </a:t>
              </a:r>
              <a:r>
                <a:rPr b="1" i="0" lang="es-MX" sz="1200" u="none" cap="none" strike="noStrike">
                  <a:solidFill>
                    <a:schemeClr val="dk1"/>
                  </a:solidFill>
                  <a:latin typeface="Century Gothic"/>
                  <a:ea typeface="Century Gothic"/>
                  <a:cs typeface="Century Gothic"/>
                  <a:sym typeface="Century Gothic"/>
                </a:rPr>
                <a:t>Desarrollar actividades de colaboración con sus hijos e hijas</a:t>
              </a:r>
              <a:endParaRPr b="1" i="0" sz="1400" u="none" cap="none" strike="noStrike">
                <a:solidFill>
                  <a:schemeClr val="dk1"/>
                </a:solidFill>
                <a:latin typeface="Century Gothic"/>
                <a:ea typeface="Century Gothic"/>
                <a:cs typeface="Century Gothic"/>
                <a:sym typeface="Century Gothic"/>
              </a:endParaRPr>
            </a:p>
          </p:txBody>
        </p:sp>
        <p:sp>
          <p:nvSpPr>
            <p:cNvPr id="249" name="Google Shape;249;p9"/>
            <p:cNvSpPr/>
            <p:nvPr/>
          </p:nvSpPr>
          <p:spPr>
            <a:xfrm>
              <a:off x="2906984" y="1655320"/>
              <a:ext cx="203400" cy="203400"/>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3100748"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txBox="1"/>
            <p:nvPr/>
          </p:nvSpPr>
          <p:spPr>
            <a:xfrm>
              <a:off x="3100748" y="1519992"/>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400"/>
                <a:buFont typeface="Arial"/>
                <a:buNone/>
              </a:pPr>
              <a:r>
                <a:rPr b="0" i="0" lang="es-MX" sz="1200" u="none" cap="none" strike="noStrike">
                  <a:solidFill>
                    <a:schemeClr val="dk1"/>
                  </a:solidFill>
                  <a:latin typeface="Century Gothic"/>
                  <a:ea typeface="Century Gothic"/>
                  <a:cs typeface="Century Gothic"/>
                  <a:sym typeface="Century Gothic"/>
                </a:rPr>
                <a:t>30 de octubre</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1"/>
                </a:buClr>
                <a:buSzPts val="1400"/>
                <a:buFont typeface="Arial"/>
                <a:buNone/>
              </a:pPr>
              <a:r>
                <a:rPr b="0" i="0" lang="es-MX" sz="1200" u="none" cap="none" strike="noStrike">
                  <a:solidFill>
                    <a:schemeClr val="dk1"/>
                  </a:solidFill>
                  <a:latin typeface="Century Gothic"/>
                  <a:ea typeface="Century Gothic"/>
                  <a:cs typeface="Century Gothic"/>
                  <a:sym typeface="Century Gothic"/>
                </a:rPr>
                <a:t>6, 13, 20, 27 de noviembre</a:t>
              </a:r>
              <a:endParaRPr b="0" i="0" sz="1400" u="none" cap="none" strike="noStrike">
                <a:solidFill>
                  <a:schemeClr val="dk1"/>
                </a:solidFill>
                <a:latin typeface="Century Gothic"/>
                <a:ea typeface="Century Gothic"/>
                <a:cs typeface="Century Gothic"/>
                <a:sym typeface="Century Gothic"/>
              </a:endParaRPr>
            </a:p>
          </p:txBody>
        </p:sp>
        <p:sp>
          <p:nvSpPr>
            <p:cNvPr id="252" name="Google Shape;252;p9"/>
            <p:cNvSpPr/>
            <p:nvPr/>
          </p:nvSpPr>
          <p:spPr>
            <a:xfrm>
              <a:off x="2906984" y="2129321"/>
              <a:ext cx="203400" cy="203400"/>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3100748"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txBox="1"/>
            <p:nvPr/>
          </p:nvSpPr>
          <p:spPr>
            <a:xfrm>
              <a:off x="3100748" y="1993993"/>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Jessica García</a:t>
              </a:r>
              <a:endParaRPr b="0" i="0" sz="1400" u="none" cap="none" strike="noStrike">
                <a:solidFill>
                  <a:schemeClr val="dk1"/>
                </a:solidFill>
                <a:latin typeface="Century Gothic"/>
                <a:ea typeface="Century Gothic"/>
                <a:cs typeface="Century Gothic"/>
                <a:sym typeface="Century Gothic"/>
              </a:endParaRPr>
            </a:p>
          </p:txBody>
        </p:sp>
        <p:sp>
          <p:nvSpPr>
            <p:cNvPr id="255" name="Google Shape;255;p9"/>
            <p:cNvSpPr/>
            <p:nvPr/>
          </p:nvSpPr>
          <p:spPr>
            <a:xfrm>
              <a:off x="5813443" y="585011"/>
              <a:ext cx="2768100" cy="325800"/>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5813443" y="707313"/>
              <a:ext cx="203400" cy="203400"/>
            </a:xfrm>
            <a:prstGeom prst="rect">
              <a:avLst/>
            </a:prstGeom>
            <a:solidFill>
              <a:schemeClr val="lt1">
                <a:alpha val="89019"/>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a:off x="5813443"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txBox="1"/>
            <p:nvPr/>
          </p:nvSpPr>
          <p:spPr>
            <a:xfrm>
              <a:off x="5813443" y="0"/>
              <a:ext cx="2768100" cy="585000"/>
            </a:xfrm>
            <a:prstGeom prst="rect">
              <a:avLst/>
            </a:prstGeom>
            <a:noFill/>
            <a:ln>
              <a:noFill/>
            </a:ln>
          </p:spPr>
          <p:txBody>
            <a:bodyPr anchorCtr="0" anchor="ctr" bIns="44450" lIns="66675" spcFirstLastPara="1" rIns="66675" wrap="square" tIns="44450">
              <a:noAutofit/>
            </a:bodyPr>
            <a:lstStyle/>
            <a:p>
              <a:pPr indent="0" lvl="0" marL="0" marR="0" rtl="0" algn="just">
                <a:lnSpc>
                  <a:spcPct val="90000"/>
                </a:lnSpc>
                <a:spcBef>
                  <a:spcPts val="0"/>
                </a:spcBef>
                <a:spcAft>
                  <a:spcPts val="0"/>
                </a:spcAft>
                <a:buClr>
                  <a:schemeClr val="dk1"/>
                </a:buClr>
                <a:buSzPts val="1200"/>
                <a:buFont typeface="Arial"/>
                <a:buNone/>
              </a:pPr>
              <a:r>
                <a:rPr b="0" i="0" lang="es-MX" sz="1200" u="none" cap="none" strike="noStrike">
                  <a:solidFill>
                    <a:schemeClr val="dk1"/>
                  </a:solidFill>
                  <a:latin typeface="Century Gothic"/>
                  <a:ea typeface="Century Gothic"/>
                  <a:cs typeface="Century Gothic"/>
                  <a:sym typeface="Century Gothic"/>
                </a:rPr>
                <a:t>Recuperar un espacio público para impartir actividades didácticas a niñas y niños.</a:t>
              </a:r>
              <a:endParaRPr b="0" i="0" sz="3500" u="none" cap="none" strike="noStrike">
                <a:solidFill>
                  <a:schemeClr val="dk1"/>
                </a:solidFill>
                <a:latin typeface="Century Gothic"/>
                <a:ea typeface="Century Gothic"/>
                <a:cs typeface="Century Gothic"/>
                <a:sym typeface="Century Gothic"/>
              </a:endParaRPr>
            </a:p>
          </p:txBody>
        </p:sp>
        <p:sp>
          <p:nvSpPr>
            <p:cNvPr id="259" name="Google Shape;259;p9"/>
            <p:cNvSpPr/>
            <p:nvPr/>
          </p:nvSpPr>
          <p:spPr>
            <a:xfrm>
              <a:off x="5813443" y="1181319"/>
              <a:ext cx="203400" cy="203400"/>
            </a:xfrm>
            <a:prstGeom prst="rect">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a:off x="6007207"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
            <p:cNvSpPr/>
            <p:nvPr/>
          </p:nvSpPr>
          <p:spPr>
            <a:xfrm>
              <a:off x="5813443" y="1655320"/>
              <a:ext cx="203400" cy="203400"/>
            </a:xfrm>
            <a:prstGeom prst="rect">
              <a:avLst/>
            </a:prstGeom>
            <a:solidFill>
              <a:schemeClr val="lt1"/>
            </a:solidFill>
            <a:ln cap="flat" cmpd="sng" w="12700">
              <a:solidFill>
                <a:srgbClr val="54AD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6007207"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5813443" y="2129321"/>
              <a:ext cx="203400" cy="203400"/>
            </a:xfrm>
            <a:prstGeom prst="rect">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6007207"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txBox="1"/>
            <p:nvPr/>
          </p:nvSpPr>
          <p:spPr>
            <a:xfrm>
              <a:off x="6007207" y="1993993"/>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Jessica García</a:t>
              </a:r>
              <a:endParaRPr b="0" i="0" sz="1400" u="none" cap="none" strike="noStrike">
                <a:solidFill>
                  <a:schemeClr val="dk1"/>
                </a:solidFill>
                <a:latin typeface="Century Gothic"/>
                <a:ea typeface="Century Gothic"/>
                <a:cs typeface="Century Gothic"/>
                <a:sym typeface="Century Gothic"/>
              </a:endParaRPr>
            </a:p>
          </p:txBody>
        </p:sp>
        <p:sp>
          <p:nvSpPr>
            <p:cNvPr id="266" name="Google Shape;266;p9"/>
            <p:cNvSpPr txBox="1"/>
            <p:nvPr/>
          </p:nvSpPr>
          <p:spPr>
            <a:xfrm>
              <a:off x="6007232" y="1041578"/>
              <a:ext cx="2574300"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chemeClr val="dk1"/>
                </a:buClr>
                <a:buSzPts val="1200"/>
                <a:buFont typeface="Arial"/>
                <a:buNone/>
              </a:pPr>
              <a:r>
                <a:rPr b="1" i="0" lang="es-MX" sz="1200" u="none" cap="none" strike="noStrike">
                  <a:solidFill>
                    <a:schemeClr val="dk1"/>
                  </a:solidFill>
                  <a:latin typeface="Century Gothic"/>
                  <a:ea typeface="Century Gothic"/>
                  <a:cs typeface="Century Gothic"/>
                  <a:sym typeface="Century Gothic"/>
                </a:rPr>
                <a:t>Actividad 3. Promover el uso inclusivo de espacios públicos</a:t>
              </a:r>
              <a:endParaRPr b="1" i="0" sz="1400" u="none" cap="none" strike="noStrike">
                <a:solidFill>
                  <a:schemeClr val="dk1"/>
                </a:solidFill>
                <a:latin typeface="Century Gothic"/>
                <a:ea typeface="Century Gothic"/>
                <a:cs typeface="Century Gothic"/>
                <a:sym typeface="Century Gothic"/>
              </a:endParaRPr>
            </a:p>
          </p:txBody>
        </p:sp>
        <p:sp>
          <p:nvSpPr>
            <p:cNvPr id="267" name="Google Shape;267;p9"/>
            <p:cNvSpPr txBox="1"/>
            <p:nvPr/>
          </p:nvSpPr>
          <p:spPr>
            <a:xfrm>
              <a:off x="6007232" y="1617792"/>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16 de noviembre</a:t>
              </a:r>
              <a:endParaRPr b="0" i="0" sz="1400" u="none" cap="none" strike="noStrike">
                <a:solidFill>
                  <a:schemeClr val="dk1"/>
                </a:solidFill>
                <a:latin typeface="Century Gothic"/>
                <a:ea typeface="Century Gothic"/>
                <a:cs typeface="Century Gothic"/>
                <a:sym typeface="Century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73" name="Google Shape;273;p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74" name="Google Shape;274;p1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75" name="Google Shape;275;p11"/>
          <p:cNvSpPr/>
          <p:nvPr/>
        </p:nvSpPr>
        <p:spPr>
          <a:xfrm>
            <a:off x="540552" y="945892"/>
            <a:ext cx="171713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76" name="Google Shape;276;p11"/>
          <p:cNvGrpSpPr/>
          <p:nvPr/>
        </p:nvGrpSpPr>
        <p:grpSpPr>
          <a:xfrm>
            <a:off x="1069748" y="1667251"/>
            <a:ext cx="8959135" cy="4150577"/>
            <a:chOff x="721" y="283857"/>
            <a:chExt cx="8447234" cy="3936062"/>
          </a:xfrm>
        </p:grpSpPr>
        <p:sp>
          <p:nvSpPr>
            <p:cNvPr id="277" name="Google Shape;277;p11"/>
            <p:cNvSpPr/>
            <p:nvPr/>
          </p:nvSpPr>
          <p:spPr>
            <a:xfrm>
              <a:off x="926445" y="746719"/>
              <a:ext cx="1735732" cy="1157733"/>
            </a:xfrm>
            <a:prstGeom prst="rect">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78" name="Google Shape;278;p11"/>
            <p:cNvSpPr txBox="1"/>
            <p:nvPr/>
          </p:nvSpPr>
          <p:spPr>
            <a:xfrm>
              <a:off x="1120868" y="746729"/>
              <a:ext cx="15414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humanos: 1 persona</a:t>
              </a:r>
              <a:endParaRPr b="0" i="0" sz="1300" u="none" cap="none" strike="noStrike">
                <a:solidFill>
                  <a:schemeClr val="dk1"/>
                </a:solidFill>
                <a:latin typeface="Century Gothic"/>
                <a:ea typeface="Century Gothic"/>
                <a:cs typeface="Century Gothic"/>
                <a:sym typeface="Century Gothic"/>
              </a:endParaRPr>
            </a:p>
          </p:txBody>
        </p:sp>
        <p:sp>
          <p:nvSpPr>
            <p:cNvPr id="279" name="Google Shape;279;p11"/>
            <p:cNvSpPr/>
            <p:nvPr/>
          </p:nvSpPr>
          <p:spPr>
            <a:xfrm>
              <a:off x="926445" y="1904452"/>
              <a:ext cx="1735732" cy="1157733"/>
            </a:xfrm>
            <a:prstGeom prst="rect">
              <a:avLst/>
            </a:prstGeom>
            <a:solidFill>
              <a:srgbClr val="CBDAE8">
                <a:alpha val="89019"/>
              </a:srgbClr>
            </a:solidFill>
            <a:ln cap="flat" cmpd="sng" w="12700">
              <a:solidFill>
                <a:srgbClr val="CBDAE8">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80" name="Google Shape;280;p11"/>
            <p:cNvSpPr txBox="1"/>
            <p:nvPr/>
          </p:nvSpPr>
          <p:spPr>
            <a:xfrm>
              <a:off x="951366" y="1904458"/>
              <a:ext cx="17109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financieros: $0</a:t>
              </a:r>
              <a:endParaRPr b="0" i="0" sz="1300" u="none" cap="none" strike="noStrike">
                <a:solidFill>
                  <a:schemeClr val="dk1"/>
                </a:solidFill>
                <a:latin typeface="Century Gothic"/>
                <a:ea typeface="Century Gothic"/>
                <a:cs typeface="Century Gothic"/>
                <a:sym typeface="Century Gothic"/>
              </a:endParaRPr>
            </a:p>
          </p:txBody>
        </p:sp>
        <p:sp>
          <p:nvSpPr>
            <p:cNvPr id="281" name="Google Shape;281;p11"/>
            <p:cNvSpPr/>
            <p:nvPr/>
          </p:nvSpPr>
          <p:spPr>
            <a:xfrm>
              <a:off x="926445" y="3062186"/>
              <a:ext cx="1735732" cy="1157733"/>
            </a:xfrm>
            <a:prstGeom prst="rect">
              <a:avLst/>
            </a:prstGeom>
            <a:solidFill>
              <a:srgbClr val="CBE0E7">
                <a:alpha val="89019"/>
              </a:srgbClr>
            </a:solidFill>
            <a:ln cap="flat" cmpd="sng" w="12700">
              <a:solidFill>
                <a:srgbClr val="CBE0E7">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82" name="Google Shape;282;p11"/>
            <p:cNvSpPr txBox="1"/>
            <p:nvPr/>
          </p:nvSpPr>
          <p:spPr>
            <a:xfrm>
              <a:off x="926475" y="3062187"/>
              <a:ext cx="17358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materiales: cuaderno, lápiz, Juegos didácticos, hojas de colores y blancas</a:t>
              </a:r>
              <a:endParaRPr b="0" i="0" sz="1300" u="none" cap="none" strike="noStrike">
                <a:solidFill>
                  <a:schemeClr val="dk1"/>
                </a:solidFill>
                <a:latin typeface="Century Gothic"/>
                <a:ea typeface="Century Gothic"/>
                <a:cs typeface="Century Gothic"/>
                <a:sym typeface="Century Gothic"/>
              </a:endParaRPr>
            </a:p>
          </p:txBody>
        </p:sp>
        <p:sp>
          <p:nvSpPr>
            <p:cNvPr id="283" name="Google Shape;283;p11"/>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84" name="Google Shape;284;p11"/>
            <p:cNvSpPr txBox="1"/>
            <p:nvPr/>
          </p:nvSpPr>
          <p:spPr>
            <a:xfrm>
              <a:off x="170179" y="453320"/>
              <a:ext cx="9507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1</a:t>
              </a:r>
              <a:endParaRPr b="0" i="0" sz="1300" u="none" cap="none" strike="noStrike">
                <a:solidFill>
                  <a:schemeClr val="lt1"/>
                </a:solidFill>
                <a:latin typeface="Century Gothic"/>
                <a:ea typeface="Century Gothic"/>
                <a:cs typeface="Century Gothic"/>
                <a:sym typeface="Century Gothic"/>
              </a:endParaRPr>
            </a:p>
          </p:txBody>
        </p:sp>
        <p:sp>
          <p:nvSpPr>
            <p:cNvPr id="285" name="Google Shape;285;p11"/>
            <p:cNvSpPr/>
            <p:nvPr/>
          </p:nvSpPr>
          <p:spPr>
            <a:xfrm>
              <a:off x="3819332" y="746719"/>
              <a:ext cx="1735732" cy="1157733"/>
            </a:xfrm>
            <a:prstGeom prst="rect">
              <a:avLst/>
            </a:prstGeom>
            <a:solidFill>
              <a:srgbClr val="CBE7E6">
                <a:alpha val="89019"/>
              </a:srgbClr>
            </a:solidFill>
            <a:ln cap="flat" cmpd="sng" w="12700">
              <a:solidFill>
                <a:srgbClr val="CBE7E6">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86" name="Google Shape;286;p11"/>
            <p:cNvSpPr txBox="1"/>
            <p:nvPr/>
          </p:nvSpPr>
          <p:spPr>
            <a:xfrm>
              <a:off x="4013757" y="746729"/>
              <a:ext cx="15414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humanos: 1 persona</a:t>
              </a:r>
              <a:endParaRPr b="0" i="0" sz="1300" u="none" cap="none" strike="noStrike">
                <a:solidFill>
                  <a:schemeClr val="dk1"/>
                </a:solidFill>
                <a:latin typeface="Century Gothic"/>
                <a:ea typeface="Century Gothic"/>
                <a:cs typeface="Century Gothic"/>
                <a:sym typeface="Century Gothic"/>
              </a:endParaRPr>
            </a:p>
          </p:txBody>
        </p:sp>
        <p:sp>
          <p:nvSpPr>
            <p:cNvPr id="287" name="Google Shape;287;p11"/>
            <p:cNvSpPr/>
            <p:nvPr/>
          </p:nvSpPr>
          <p:spPr>
            <a:xfrm>
              <a:off x="3819332" y="1904452"/>
              <a:ext cx="1735732" cy="1157733"/>
            </a:xfrm>
            <a:prstGeom prst="rect">
              <a:avLst/>
            </a:prstGeom>
            <a:solidFill>
              <a:srgbClr val="CBE5DE">
                <a:alpha val="89019"/>
              </a:srgbClr>
            </a:solidFill>
            <a:ln cap="flat" cmpd="sng" w="12700">
              <a:solidFill>
                <a:srgbClr val="CBE5DE">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88" name="Google Shape;288;p11"/>
            <p:cNvSpPr txBox="1"/>
            <p:nvPr/>
          </p:nvSpPr>
          <p:spPr>
            <a:xfrm>
              <a:off x="3844230" y="1904458"/>
              <a:ext cx="17109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financieros: $0</a:t>
              </a:r>
              <a:endParaRPr b="0" i="0" sz="1300" u="none" cap="none" strike="noStrike">
                <a:solidFill>
                  <a:schemeClr val="dk1"/>
                </a:solidFill>
                <a:latin typeface="Century Gothic"/>
                <a:ea typeface="Century Gothic"/>
                <a:cs typeface="Century Gothic"/>
                <a:sym typeface="Century Gothic"/>
              </a:endParaRPr>
            </a:p>
          </p:txBody>
        </p:sp>
        <p:sp>
          <p:nvSpPr>
            <p:cNvPr id="289" name="Google Shape;289;p11"/>
            <p:cNvSpPr/>
            <p:nvPr/>
          </p:nvSpPr>
          <p:spPr>
            <a:xfrm>
              <a:off x="3819332" y="3062186"/>
              <a:ext cx="1735732" cy="1157733"/>
            </a:xfrm>
            <a:prstGeom prst="rect">
              <a:avLst/>
            </a:prstGeom>
            <a:solidFill>
              <a:srgbClr val="CBE5D7">
                <a:alpha val="89019"/>
              </a:srgbClr>
            </a:solidFill>
            <a:ln cap="flat" cmpd="sng" w="12700">
              <a:solidFill>
                <a:srgbClr val="CBE5D7">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90" name="Google Shape;290;p11"/>
            <p:cNvSpPr txBox="1"/>
            <p:nvPr/>
          </p:nvSpPr>
          <p:spPr>
            <a:xfrm>
              <a:off x="3898234" y="3062187"/>
              <a:ext cx="16569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materiales: cuaderno, lápiz, Juegos didácticos, hojas de colores y blancas</a:t>
              </a:r>
              <a:endParaRPr b="0" i="0" sz="13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t/>
              </a:r>
              <a:endParaRPr b="0" i="0" sz="1300" u="none" cap="none" strike="noStrike">
                <a:solidFill>
                  <a:schemeClr val="dk1"/>
                </a:solidFill>
                <a:latin typeface="Century Gothic"/>
                <a:ea typeface="Century Gothic"/>
                <a:cs typeface="Century Gothic"/>
                <a:sym typeface="Century Gothic"/>
              </a:endParaRPr>
            </a:p>
          </p:txBody>
        </p:sp>
        <p:sp>
          <p:nvSpPr>
            <p:cNvPr id="291" name="Google Shape;291;p11"/>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92" name="Google Shape;292;p11"/>
            <p:cNvSpPr txBox="1"/>
            <p:nvPr/>
          </p:nvSpPr>
          <p:spPr>
            <a:xfrm>
              <a:off x="2937222" y="453320"/>
              <a:ext cx="9441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2</a:t>
              </a:r>
              <a:endParaRPr b="0" i="0" sz="1300" u="none" cap="none" strike="noStrike">
                <a:solidFill>
                  <a:schemeClr val="lt1"/>
                </a:solidFill>
                <a:latin typeface="Century Gothic"/>
                <a:ea typeface="Century Gothic"/>
                <a:cs typeface="Century Gothic"/>
                <a:sym typeface="Century Gothic"/>
              </a:endParaRPr>
            </a:p>
          </p:txBody>
        </p:sp>
        <p:sp>
          <p:nvSpPr>
            <p:cNvPr id="293" name="Google Shape;293;p11"/>
            <p:cNvSpPr/>
            <p:nvPr/>
          </p:nvSpPr>
          <p:spPr>
            <a:xfrm>
              <a:off x="6712219" y="746719"/>
              <a:ext cx="1735732" cy="1157733"/>
            </a:xfrm>
            <a:prstGeom prst="rect">
              <a:avLst/>
            </a:prstGeom>
            <a:solidFill>
              <a:srgbClr val="CBE4D1">
                <a:alpha val="89019"/>
              </a:srgbClr>
            </a:solidFill>
            <a:ln cap="flat" cmpd="sng" w="12700">
              <a:solidFill>
                <a:srgbClr val="CBE4D1">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94" name="Google Shape;294;p11"/>
            <p:cNvSpPr txBox="1"/>
            <p:nvPr/>
          </p:nvSpPr>
          <p:spPr>
            <a:xfrm>
              <a:off x="6906555" y="746729"/>
              <a:ext cx="15414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humanos: 1 persona</a:t>
              </a:r>
              <a:endParaRPr b="0" i="0" sz="1300" u="none" cap="none" strike="noStrike">
                <a:solidFill>
                  <a:schemeClr val="dk1"/>
                </a:solidFill>
                <a:latin typeface="Century Gothic"/>
                <a:ea typeface="Century Gothic"/>
                <a:cs typeface="Century Gothic"/>
                <a:sym typeface="Century Gothic"/>
              </a:endParaRPr>
            </a:p>
          </p:txBody>
        </p:sp>
        <p:sp>
          <p:nvSpPr>
            <p:cNvPr id="295" name="Google Shape;295;p11"/>
            <p:cNvSpPr/>
            <p:nvPr/>
          </p:nvSpPr>
          <p:spPr>
            <a:xfrm>
              <a:off x="6712219" y="1904452"/>
              <a:ext cx="1735732" cy="1157733"/>
            </a:xfrm>
            <a:prstGeom prst="rect">
              <a:avLst/>
            </a:prstGeom>
            <a:solidFill>
              <a:srgbClr val="CDE2CC">
                <a:alpha val="89019"/>
              </a:srgbClr>
            </a:solidFill>
            <a:ln cap="flat" cmpd="sng" w="12700">
              <a:solidFill>
                <a:srgbClr val="CDE2CC">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96" name="Google Shape;296;p11"/>
            <p:cNvSpPr txBox="1"/>
            <p:nvPr/>
          </p:nvSpPr>
          <p:spPr>
            <a:xfrm>
              <a:off x="6791053" y="1904458"/>
              <a:ext cx="16569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financieros: $0</a:t>
              </a:r>
              <a:endParaRPr b="0" i="0" sz="1300" u="none" cap="none" strike="noStrike">
                <a:solidFill>
                  <a:schemeClr val="dk1"/>
                </a:solidFill>
                <a:latin typeface="Century Gothic"/>
                <a:ea typeface="Century Gothic"/>
                <a:cs typeface="Century Gothic"/>
                <a:sym typeface="Century Gothic"/>
              </a:endParaRPr>
            </a:p>
          </p:txBody>
        </p:sp>
        <p:sp>
          <p:nvSpPr>
            <p:cNvPr id="297" name="Google Shape;297;p11"/>
            <p:cNvSpPr/>
            <p:nvPr/>
          </p:nvSpPr>
          <p:spPr>
            <a:xfrm>
              <a:off x="6712219" y="3062186"/>
              <a:ext cx="1735732" cy="1157733"/>
            </a:xfrm>
            <a:prstGeom prst="rect">
              <a:avLst/>
            </a:prstGeom>
            <a:solidFill>
              <a:srgbClr val="D2E2CB">
                <a:alpha val="89019"/>
              </a:srgbClr>
            </a:solidFill>
            <a:ln cap="flat" cmpd="sng" w="12700">
              <a:solidFill>
                <a:srgbClr val="D2E2CB">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298" name="Google Shape;298;p11"/>
            <p:cNvSpPr txBox="1"/>
            <p:nvPr/>
          </p:nvSpPr>
          <p:spPr>
            <a:xfrm>
              <a:off x="6791051" y="3062185"/>
              <a:ext cx="16569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materiales: computadoras, internet, cuaderno y pluma</a:t>
              </a:r>
              <a:endParaRPr b="0" i="0" sz="1300" u="none" cap="none" strike="noStrike">
                <a:solidFill>
                  <a:schemeClr val="dk1"/>
                </a:solidFill>
                <a:latin typeface="Century Gothic"/>
                <a:ea typeface="Century Gothic"/>
                <a:cs typeface="Century Gothic"/>
                <a:sym typeface="Century Gothic"/>
              </a:endParaRPr>
            </a:p>
          </p:txBody>
        </p:sp>
        <p:sp>
          <p:nvSpPr>
            <p:cNvPr id="299" name="Google Shape;299;p11"/>
            <p:cNvSpPr/>
            <p:nvPr/>
          </p:nvSpPr>
          <p:spPr>
            <a:xfrm>
              <a:off x="5786495" y="283857"/>
              <a:ext cx="1157154" cy="1157154"/>
            </a:xfrm>
            <a:prstGeom prst="ellipse">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entury Gothic"/>
                <a:ea typeface="Century Gothic"/>
                <a:cs typeface="Century Gothic"/>
                <a:sym typeface="Century Gothic"/>
              </a:endParaRPr>
            </a:p>
          </p:txBody>
        </p:sp>
        <p:sp>
          <p:nvSpPr>
            <p:cNvPr id="300" name="Google Shape;300;p11"/>
            <p:cNvSpPr txBox="1"/>
            <p:nvPr/>
          </p:nvSpPr>
          <p:spPr>
            <a:xfrm>
              <a:off x="5955961" y="453320"/>
              <a:ext cx="9441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3</a:t>
              </a:r>
              <a:endParaRPr b="0" i="0" sz="1300" u="none" cap="none" strike="noStrike">
                <a:solidFill>
                  <a:schemeClr val="lt1"/>
                </a:solidFill>
                <a:latin typeface="Century Gothic"/>
                <a:ea typeface="Century Gothic"/>
                <a:cs typeface="Century Gothic"/>
                <a:sym typeface="Century Gothic"/>
              </a:endParaRPr>
            </a:p>
          </p:txBody>
        </p:sp>
      </p:grpSp>
      <p:pic>
        <p:nvPicPr>
          <p:cNvPr id="301" name="Google Shape;301;p11"/>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307" name="Google Shape;307;p1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08" name="Google Shape;308;p1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309" name="Google Shape;309;p12"/>
          <p:cNvSpPr/>
          <p:nvPr/>
        </p:nvSpPr>
        <p:spPr>
          <a:xfrm>
            <a:off x="183080" y="945892"/>
            <a:ext cx="2005677" cy="5749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310" name="Google Shape;310;p12"/>
          <p:cNvSpPr/>
          <p:nvPr/>
        </p:nvSpPr>
        <p:spPr>
          <a:xfrm>
            <a:off x="183080" y="1607611"/>
            <a:ext cx="7542449" cy="1600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1. Resultados cuantitativos (porcentaje) según indicadores.</a:t>
            </a:r>
            <a:endParaRPr b="0" i="0" sz="14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2. Fotografías del antes y el después.</a:t>
            </a:r>
            <a:endParaRPr b="0" i="0" sz="14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3. Resultado “no esperado”</a:t>
            </a:r>
            <a:endParaRPr b="1" i="0" sz="2000" u="none" cap="none" strike="noStrike">
              <a:solidFill>
                <a:schemeClr val="dk1"/>
              </a:solidFill>
              <a:latin typeface="Century Gothic"/>
              <a:ea typeface="Century Gothic"/>
              <a:cs typeface="Century Gothic"/>
              <a:sym typeface="Century Gothic"/>
            </a:endParaRPr>
          </a:p>
        </p:txBody>
      </p:sp>
      <p:pic>
        <p:nvPicPr>
          <p:cNvPr id="311" name="Google Shape;311;p12"/>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5" name="Google Shape;95;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6" name="Google Shape;96;p2"/>
          <p:cNvSpPr/>
          <p:nvPr/>
        </p:nvSpPr>
        <p:spPr>
          <a:xfrm>
            <a:off x="2217379" y="2315909"/>
            <a:ext cx="7143300" cy="23454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Jessica García Martínez</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b="0" i="0" lang="es-MX" sz="1800" u="none" cap="none" strike="noStrike">
                <a:solidFill>
                  <a:schemeClr val="dk1"/>
                </a:solidFill>
                <a:latin typeface="Century Gothic"/>
                <a:ea typeface="Century Gothic"/>
                <a:cs typeface="Century Gothic"/>
                <a:sym typeface="Century Gothic"/>
              </a:rPr>
              <a:t>Psicóloga del Instituto de la Reinserción Social de la CDMX, especialista en trastorno por déficit de atención e hiperactividad, estimulación temprana y en psicología organizacional. Egresada de la UNAM. Miembro de RCxTS y psicóloga voluntaria en Red Escucha de MUCD.</a:t>
            </a:r>
            <a:endParaRPr b="0" i="0" sz="1800" u="none" cap="none" strike="noStrike">
              <a:solidFill>
                <a:srgbClr val="000000"/>
              </a:solidFill>
              <a:latin typeface="Century Gothic"/>
              <a:ea typeface="Century Gothic"/>
              <a:cs typeface="Century Gothic"/>
              <a:sym typeface="Century Gothic"/>
            </a:endParaRPr>
          </a:p>
          <a:p>
            <a:pPr indent="-342900" lvl="0" marL="342900" marR="0" rtl="0" algn="ctr">
              <a:lnSpc>
                <a:spcPct val="150000"/>
              </a:lnSpc>
              <a:spcBef>
                <a:spcPts val="48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480"/>
              </a:spcBef>
              <a:spcAft>
                <a:spcPts val="0"/>
              </a:spcAft>
              <a:buClr>
                <a:srgbClr val="000000"/>
              </a:buClr>
              <a:buSzPts val="2400"/>
              <a:buFont typeface="Arial"/>
              <a:buNone/>
            </a:pPr>
            <a:r>
              <a:t/>
            </a:r>
            <a:endParaRPr b="1" i="0" sz="2400" u="none" cap="none" strike="noStrike">
              <a:solidFill>
                <a:srgbClr val="0A4C86"/>
              </a:solidFill>
              <a:latin typeface="Century Gothic"/>
              <a:ea typeface="Century Gothic"/>
              <a:cs typeface="Century Gothic"/>
              <a:sym typeface="Century Gothic"/>
            </a:endParaRPr>
          </a:p>
        </p:txBody>
      </p:sp>
      <p:pic>
        <p:nvPicPr>
          <p:cNvPr id="97" name="Google Shape;97;p2"/>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5"/>
          <p:cNvPicPr preferRelativeResize="0"/>
          <p:nvPr/>
        </p:nvPicPr>
        <p:blipFill rotWithShape="1">
          <a:blip r:embed="rId3">
            <a:alphaModFix/>
          </a:blip>
          <a:srcRect b="0" l="3342" r="11825" t="0"/>
          <a:stretch/>
        </p:blipFill>
        <p:spPr>
          <a:xfrm>
            <a:off x="0" y="801700"/>
            <a:ext cx="9007474" cy="5972705"/>
          </a:xfrm>
          <a:prstGeom prst="rect">
            <a:avLst/>
          </a:prstGeom>
          <a:noFill/>
          <a:ln>
            <a:noFill/>
          </a:ln>
        </p:spPr>
      </p:pic>
      <p:pic>
        <p:nvPicPr>
          <p:cNvPr id="103" name="Google Shape;103;p5"/>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04" name="Google Shape;104;p5"/>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05" name="Google Shape;105;p5"/>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06" name="Google Shape;106;p5"/>
          <p:cNvSpPr/>
          <p:nvPr/>
        </p:nvSpPr>
        <p:spPr>
          <a:xfrm>
            <a:off x="114300" y="945900"/>
            <a:ext cx="43350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07" name="Google Shape;107;p5"/>
          <p:cNvPicPr preferRelativeResize="0"/>
          <p:nvPr/>
        </p:nvPicPr>
        <p:blipFill rotWithShape="1">
          <a:blip r:embed="rId7">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13" name="Google Shape;113;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14" name="Google Shape;114;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15" name="Google Shape;115;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pic>
        <p:nvPicPr>
          <p:cNvPr id="116" name="Google Shape;116;g96f7b79043_0_91"/>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
        <p:nvSpPr>
          <p:cNvPr id="117" name="Google Shape;117;g96f7b79043_0_91"/>
          <p:cNvSpPr txBox="1"/>
          <p:nvPr/>
        </p:nvSpPr>
        <p:spPr>
          <a:xfrm>
            <a:off x="676500" y="2249275"/>
            <a:ext cx="9233100" cy="3000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entury Gothic"/>
                <a:ea typeface="Century Gothic"/>
                <a:cs typeface="Century Gothic"/>
                <a:sym typeface="Century Gothic"/>
              </a:rPr>
              <a:t>Falta de acceso a la educación en las niñas, niños y adolescentes (NNyA) de la colonia Guerrero de la CDMX durante la pandemia, debido a que los padres y madres de familia están ausentes porque tienen que trabajar, falta de asesoramiento por parte de los docentes para tener un aprendizaje de calidad y desinterés por parte de las NNyA por aprender durante la pandemia, lo cual genera un rezago educativo, deserción escolar, vulnerabilidad ante grupos delictivos, lo que provoca un incremento de la inseguridad en la colonia Guerrero</a:t>
            </a:r>
            <a:endParaRPr b="0" i="0" sz="18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3"/>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23" name="Google Shape;123;p3"/>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24" name="Google Shape;124;p3"/>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25" name="Google Shape;125;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943336" y="2221849"/>
            <a:ext cx="3241500" cy="4944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endParaRPr b="1" i="0" sz="2000" u="none" cap="none" strike="noStrike">
              <a:solidFill>
                <a:schemeClr val="dk1"/>
              </a:solidFill>
              <a:latin typeface="Century Gothic"/>
              <a:ea typeface="Century Gothic"/>
              <a:cs typeface="Century Gothic"/>
              <a:sym typeface="Century Gothic"/>
            </a:endParaRPr>
          </a:p>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Colonia Guerrero</a:t>
            </a:r>
            <a:endParaRPr b="1" i="0" sz="2000" u="none" cap="none" strike="noStrike">
              <a:solidFill>
                <a:schemeClr val="dk1"/>
              </a:solidFill>
              <a:latin typeface="Century Gothic"/>
              <a:ea typeface="Century Gothic"/>
              <a:cs typeface="Century Gothic"/>
              <a:sym typeface="Century Gothic"/>
            </a:endParaRPr>
          </a:p>
        </p:txBody>
      </p:sp>
      <p:pic>
        <p:nvPicPr>
          <p:cNvPr id="127" name="Google Shape;127;p3"/>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pic>
        <p:nvPicPr>
          <p:cNvPr id="128" name="Google Shape;128;p3"/>
          <p:cNvPicPr preferRelativeResize="0"/>
          <p:nvPr/>
        </p:nvPicPr>
        <p:blipFill rotWithShape="1">
          <a:blip r:embed="rId7">
            <a:alphaModFix/>
          </a:blip>
          <a:srcRect b="22179" l="39809" r="31733" t="19571"/>
          <a:stretch/>
        </p:blipFill>
        <p:spPr>
          <a:xfrm>
            <a:off x="4353162" y="1838500"/>
            <a:ext cx="3112978" cy="3583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34" name="Google Shape;134;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35" name="Google Shape;135;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36" name="Google Shape;136;p4"/>
          <p:cNvSpPr/>
          <p:nvPr/>
        </p:nvSpPr>
        <p:spPr>
          <a:xfrm>
            <a:off x="391274" y="1538762"/>
            <a:ext cx="2703000" cy="4944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Marcha Exploratoria</a:t>
            </a:r>
            <a:endParaRPr b="0" i="0" sz="1400" u="none" cap="none" strike="noStrike">
              <a:solidFill>
                <a:srgbClr val="000000"/>
              </a:solidFill>
              <a:latin typeface="Arial"/>
              <a:ea typeface="Arial"/>
              <a:cs typeface="Arial"/>
              <a:sym typeface="Arial"/>
            </a:endParaRPr>
          </a:p>
        </p:txBody>
      </p:sp>
      <p:sp>
        <p:nvSpPr>
          <p:cNvPr id="137" name="Google Shape;137;p4"/>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pic>
        <p:nvPicPr>
          <p:cNvPr id="138" name="Google Shape;138;p4"/>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
        <p:nvSpPr>
          <p:cNvPr id="139" name="Google Shape;139;p4"/>
          <p:cNvSpPr txBox="1"/>
          <p:nvPr/>
        </p:nvSpPr>
        <p:spPr>
          <a:xfrm>
            <a:off x="4826700" y="2190100"/>
            <a:ext cx="6831300" cy="3000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es-MX" sz="1800" u="none" cap="none" strike="noStrike">
                <a:solidFill>
                  <a:srgbClr val="242424"/>
                </a:solidFill>
                <a:latin typeface="Century Gothic"/>
                <a:ea typeface="Century Gothic"/>
                <a:cs typeface="Century Gothic"/>
                <a:sym typeface="Century Gothic"/>
              </a:rPr>
              <a:t>Se prevé que el cierre de escuelas provocará rezagos en el aprendizaje, aumento de la deserción escolar y mayor desigualdad, lo que tendrá un costo a largo plazo sobre el capital humano y el bienestar de los niños, niñas y jóvenes, que serán conocidos como la generación del COVID.</a:t>
            </a:r>
            <a:endParaRPr b="0" i="0" sz="1800" u="none" cap="none" strike="noStrike">
              <a:solidFill>
                <a:srgbClr val="242424"/>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242424"/>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800"/>
              <a:buFont typeface="Arial"/>
              <a:buNone/>
            </a:pPr>
            <a:r>
              <a:rPr b="0" i="0" lang="es-MX" sz="1800" u="none" cap="none" strike="noStrike">
                <a:solidFill>
                  <a:srgbClr val="242424"/>
                </a:solidFill>
                <a:latin typeface="Century Gothic"/>
                <a:ea typeface="Century Gothic"/>
                <a:cs typeface="Century Gothic"/>
                <a:sym typeface="Century Gothic"/>
              </a:rPr>
              <a:t>El Programa de las Naciones Unidas para el Desarrollo (PNUD) estima que 1.4 millones de estudiantes abandonarán la escuela. Según proyecciones de la SEP, habrá por lo menos 800,000 estudiantes que actualmente cursan el tercer año de secundaria que van a interrumpir su educación media superior, lo cual podría tener afectaciones en el indicador de años de escolaridad y por tanto en el índice de educación del desarrollo humano.</a:t>
            </a:r>
            <a:endParaRPr b="0" i="0" sz="1800" u="none" cap="none" strike="noStrike">
              <a:solidFill>
                <a:srgbClr val="242424"/>
              </a:solidFill>
              <a:latin typeface="Century Gothic"/>
              <a:ea typeface="Century Gothic"/>
              <a:cs typeface="Century Gothic"/>
              <a:sym typeface="Century Gothic"/>
            </a:endParaRPr>
          </a:p>
        </p:txBody>
      </p:sp>
      <p:grpSp>
        <p:nvGrpSpPr>
          <p:cNvPr id="140" name="Google Shape;140;p4"/>
          <p:cNvGrpSpPr/>
          <p:nvPr/>
        </p:nvGrpSpPr>
        <p:grpSpPr>
          <a:xfrm>
            <a:off x="491109" y="2016850"/>
            <a:ext cx="3739241" cy="4673232"/>
            <a:chOff x="491109" y="2016850"/>
            <a:chExt cx="3739241" cy="4673232"/>
          </a:xfrm>
        </p:grpSpPr>
        <p:pic>
          <p:nvPicPr>
            <p:cNvPr id="141" name="Google Shape;141;p4"/>
            <p:cNvPicPr preferRelativeResize="0"/>
            <p:nvPr/>
          </p:nvPicPr>
          <p:blipFill rotWithShape="1">
            <a:blip r:embed="rId7">
              <a:alphaModFix/>
            </a:blip>
            <a:srcRect b="2148" l="0" r="11488" t="23738"/>
            <a:stretch/>
          </p:blipFill>
          <p:spPr>
            <a:xfrm>
              <a:off x="491109" y="2016850"/>
              <a:ext cx="3739241" cy="4174400"/>
            </a:xfrm>
            <a:prstGeom prst="rect">
              <a:avLst/>
            </a:prstGeom>
            <a:noFill/>
            <a:ln>
              <a:noFill/>
            </a:ln>
          </p:spPr>
        </p:pic>
        <p:sp>
          <p:nvSpPr>
            <p:cNvPr id="142" name="Google Shape;142;p4"/>
            <p:cNvSpPr txBox="1"/>
            <p:nvPr/>
          </p:nvSpPr>
          <p:spPr>
            <a:xfrm>
              <a:off x="577850" y="6195682"/>
              <a:ext cx="3652500" cy="494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s-MX" sz="1100" u="none" cap="none" strike="noStrike">
                  <a:solidFill>
                    <a:srgbClr val="000000"/>
                  </a:solidFill>
                  <a:latin typeface="Century Gothic"/>
                  <a:ea typeface="Century Gothic"/>
                  <a:cs typeface="Century Gothic"/>
                  <a:sym typeface="Century Gothic"/>
                </a:rPr>
                <a:t>Niño de la colonia Guerrero aprendiendo durante la pandemia por COVID 19. Jessica García. Octubre 2020</a:t>
              </a:r>
              <a:endParaRPr b="0" i="0" sz="1100" u="none" cap="none" strike="noStrike">
                <a:solidFill>
                  <a:srgbClr val="000000"/>
                </a:solidFill>
                <a:latin typeface="Century Gothic"/>
                <a:ea typeface="Century Gothic"/>
                <a:cs typeface="Century Gothic"/>
                <a:sym typeface="Century Gothic"/>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49" name="Google Shape;149;p6"/>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0" name="Google Shape;150;p6"/>
          <p:cNvSpPr/>
          <p:nvPr/>
        </p:nvSpPr>
        <p:spPr>
          <a:xfrm>
            <a:off x="193500" y="1032700"/>
            <a:ext cx="3366000" cy="574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pic>
        <p:nvPicPr>
          <p:cNvPr id="151" name="Google Shape;151;p6"/>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
        <p:nvSpPr>
          <p:cNvPr id="152" name="Google Shape;152;p6"/>
          <p:cNvSpPr txBox="1"/>
          <p:nvPr/>
        </p:nvSpPr>
        <p:spPr>
          <a:xfrm>
            <a:off x="637350" y="2661750"/>
            <a:ext cx="8777100" cy="1534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entury Gothic"/>
                <a:ea typeface="Century Gothic"/>
                <a:cs typeface="Century Gothic"/>
                <a:sym typeface="Century Gothic"/>
              </a:rPr>
              <a:t>Apoyar a las niñas, niños y adolescentes (NNA) durante la pandemia por COVID 19 a través de sesiones de regularización para disminuir la inseguridad en la colonia Guerrero</a:t>
            </a:r>
            <a:endParaRPr b="0" i="0" sz="18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8" name="Google Shape;158;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9" name="Google Shape;159;p7"/>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0" name="Google Shape;160;p7"/>
          <p:cNvSpPr/>
          <p:nvPr/>
        </p:nvSpPr>
        <p:spPr>
          <a:xfrm>
            <a:off x="193500" y="971060"/>
            <a:ext cx="3738524" cy="57490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sp>
        <p:nvSpPr>
          <p:cNvPr id="161" name="Google Shape;161;p7"/>
          <p:cNvSpPr/>
          <p:nvPr/>
        </p:nvSpPr>
        <p:spPr>
          <a:xfrm>
            <a:off x="193505" y="1545961"/>
            <a:ext cx="9331500" cy="1600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400"/>
              </a:spcBef>
              <a:spcAft>
                <a:spcPts val="0"/>
              </a:spcAft>
              <a:buClr>
                <a:srgbClr val="000000"/>
              </a:buClr>
              <a:buSzPts val="2000"/>
              <a:buFont typeface="Arial"/>
              <a:buNone/>
            </a:pPr>
            <a:r>
              <a:t/>
            </a:r>
            <a:endParaRPr b="1" i="0" sz="2000" u="none" cap="none" strike="noStrike">
              <a:solidFill>
                <a:schemeClr val="dk1"/>
              </a:solidFill>
              <a:latin typeface="Century Gothic"/>
              <a:ea typeface="Century Gothic"/>
              <a:cs typeface="Century Gothic"/>
              <a:sym typeface="Century Gothic"/>
            </a:endParaRPr>
          </a:p>
        </p:txBody>
      </p:sp>
      <p:pic>
        <p:nvPicPr>
          <p:cNvPr id="162" name="Google Shape;162;p7"/>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
        <p:nvSpPr>
          <p:cNvPr id="163" name="Google Shape;163;p7"/>
          <p:cNvSpPr txBox="1"/>
          <p:nvPr/>
        </p:nvSpPr>
        <p:spPr>
          <a:xfrm>
            <a:off x="428875" y="2064150"/>
            <a:ext cx="8707200" cy="27297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0"/>
              </a:spcBef>
              <a:spcAft>
                <a:spcPts val="0"/>
              </a:spcAft>
              <a:buClr>
                <a:schemeClr val="dk1"/>
              </a:buClr>
              <a:buSzPts val="1800"/>
              <a:buFont typeface="Century Gothic"/>
              <a:buAutoNum type="arabicPeriod"/>
            </a:pPr>
            <a:r>
              <a:rPr b="0" i="0" lang="es-MX" sz="1800" u="none" cap="none" strike="noStrike">
                <a:solidFill>
                  <a:schemeClr val="dk1"/>
                </a:solidFill>
                <a:latin typeface="Century Gothic"/>
                <a:ea typeface="Century Gothic"/>
                <a:cs typeface="Century Gothic"/>
                <a:sym typeface="Century Gothic"/>
              </a:rPr>
              <a:t>Generar interés en los NNA en su proceso educativo por medio de actividades didácticas</a:t>
            </a:r>
            <a:endParaRPr sz="1800">
              <a:solidFill>
                <a:schemeClr val="dk1"/>
              </a:solidFill>
              <a:latin typeface="Century Gothic"/>
              <a:ea typeface="Century Gothic"/>
              <a:cs typeface="Century Gothic"/>
              <a:sym typeface="Century Gothic"/>
            </a:endParaRPr>
          </a:p>
          <a:p>
            <a:pPr indent="-342900" lvl="0" marL="457200" marR="0" rtl="0" algn="just">
              <a:lnSpc>
                <a:spcPct val="100000"/>
              </a:lnSpc>
              <a:spcBef>
                <a:spcPts val="0"/>
              </a:spcBef>
              <a:spcAft>
                <a:spcPts val="0"/>
              </a:spcAft>
              <a:buClr>
                <a:schemeClr val="dk1"/>
              </a:buClr>
              <a:buSzPts val="1800"/>
              <a:buFont typeface="Century Gothic"/>
              <a:buAutoNum type="arabicPeriod"/>
            </a:pPr>
            <a:r>
              <a:rPr b="0" i="0" lang="es-MX" sz="1800" u="none" cap="none" strike="noStrike">
                <a:solidFill>
                  <a:schemeClr val="dk1"/>
                </a:solidFill>
                <a:latin typeface="Century Gothic"/>
                <a:ea typeface="Century Gothic"/>
                <a:cs typeface="Century Gothic"/>
                <a:sym typeface="Century Gothic"/>
              </a:rPr>
              <a:t>Involucrar a los padres y madres de familia por medio de actividades de colaboración con sus hijos e hijas.</a:t>
            </a:r>
            <a:endParaRPr sz="1800">
              <a:solidFill>
                <a:schemeClr val="dk1"/>
              </a:solidFill>
              <a:latin typeface="Century Gothic"/>
              <a:ea typeface="Century Gothic"/>
              <a:cs typeface="Century Gothic"/>
              <a:sym typeface="Century Gothic"/>
            </a:endParaRPr>
          </a:p>
          <a:p>
            <a:pPr indent="-342900" lvl="0" marL="457200" marR="0" rtl="0" algn="just">
              <a:lnSpc>
                <a:spcPct val="100000"/>
              </a:lnSpc>
              <a:spcBef>
                <a:spcPts val="0"/>
              </a:spcBef>
              <a:spcAft>
                <a:spcPts val="0"/>
              </a:spcAft>
              <a:buClr>
                <a:schemeClr val="dk1"/>
              </a:buClr>
              <a:buSzPts val="1800"/>
              <a:buFont typeface="Century Gothic"/>
              <a:buAutoNum type="arabicPeriod"/>
            </a:pPr>
            <a:r>
              <a:rPr b="0" i="0" lang="es-MX" sz="1800" u="none" cap="none" strike="noStrike">
                <a:solidFill>
                  <a:schemeClr val="dk1"/>
                </a:solidFill>
                <a:latin typeface="Century Gothic"/>
                <a:ea typeface="Century Gothic"/>
                <a:cs typeface="Century Gothic"/>
                <a:sym typeface="Century Gothic"/>
              </a:rPr>
              <a:t>Recuperar un espacio público para impartir actividades didácticas a niñas y niños.</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9" name="Google Shape;169;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70" name="Google Shape;170;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71" name="Google Shape;171;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sp>
        <p:nvSpPr>
          <p:cNvPr id="172" name="Google Shape;172;p8"/>
          <p:cNvSpPr/>
          <p:nvPr/>
        </p:nvSpPr>
        <p:spPr>
          <a:xfrm>
            <a:off x="513400" y="1859250"/>
            <a:ext cx="5935800" cy="1041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s-MX" sz="1800" u="none" cap="none" strike="noStrike">
                <a:solidFill>
                  <a:schemeClr val="dk1"/>
                </a:solidFill>
                <a:latin typeface="Century Gothic"/>
                <a:ea typeface="Century Gothic"/>
                <a:cs typeface="Century Gothic"/>
                <a:sym typeface="Century Gothic"/>
              </a:rPr>
              <a:t>10 personas de la colonia Guerrero y Morelos</a:t>
            </a:r>
            <a:endParaRPr b="0" i="0" sz="1800" u="none" cap="none" strike="noStrike">
              <a:solidFill>
                <a:schemeClr val="dk1"/>
              </a:solidFill>
              <a:latin typeface="Century Gothic"/>
              <a:ea typeface="Century Gothic"/>
              <a:cs typeface="Century Gothic"/>
              <a:sym typeface="Century Gothic"/>
            </a:endParaRPr>
          </a:p>
        </p:txBody>
      </p:sp>
      <p:pic>
        <p:nvPicPr>
          <p:cNvPr id="173" name="Google Shape;173;p8"/>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