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7fdyxgPtBx7u+1RV8k0+jZ3kW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96f7b7904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3508199" y="4186523"/>
            <a:ext cx="5175602" cy="46162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sng" cap="none" strike="noStrike">
                <a:solidFill>
                  <a:srgbClr val="0A4C86"/>
                </a:solidFill>
                <a:latin typeface="Century Gothic"/>
                <a:ea typeface="Century Gothic"/>
                <a:cs typeface="Century Gothic"/>
                <a:sym typeface="Century Gothic"/>
              </a:rPr>
              <a:t>Queriendo mi colonia más chula</a:t>
            </a:r>
            <a:endParaRPr b="0" i="0" sz="1400" u="none" cap="none" strike="noStrike">
              <a:solidFill>
                <a:srgbClr val="000000"/>
              </a:solidFill>
              <a:latin typeface="Arial"/>
              <a:ea typeface="Arial"/>
              <a:cs typeface="Arial"/>
              <a:sym typeface="Arial"/>
            </a:endParaRPr>
          </a:p>
        </p:txBody>
      </p:sp>
      <p:pic>
        <p:nvPicPr>
          <p:cNvPr id="88" name="Google Shape;88;p1"/>
          <p:cNvPicPr preferRelativeResize="0"/>
          <p:nvPr/>
        </p:nvPicPr>
        <p:blipFill>
          <a:blip r:embed="rId6">
            <a:alphaModFix/>
          </a:blip>
          <a:stretch>
            <a:fillRect/>
          </a:stretch>
        </p:blipFill>
        <p:spPr>
          <a:xfrm>
            <a:off x="3820989" y="2187374"/>
            <a:ext cx="4363674" cy="18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79" name="Google Shape;179;p10"/>
          <p:cNvPicPr preferRelativeResize="0"/>
          <p:nvPr/>
        </p:nvPicPr>
        <p:blipFill rotWithShape="1">
          <a:blip r:embed="rId4">
            <a:alphaModFix/>
          </a:blip>
          <a:srcRect b="0" l="0" r="0" t="0"/>
          <a:stretch/>
        </p:blipFill>
        <p:spPr>
          <a:xfrm>
            <a:off x="10687788" y="5818550"/>
            <a:ext cx="833437" cy="503238"/>
          </a:xfrm>
          <a:prstGeom prst="rect">
            <a:avLst/>
          </a:prstGeom>
          <a:noFill/>
          <a:ln>
            <a:noFill/>
          </a:ln>
        </p:spPr>
      </p:pic>
      <p:pic>
        <p:nvPicPr>
          <p:cNvPr id="180" name="Google Shape;180;p10"/>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81" name="Google Shape;181;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grpSp>
        <p:nvGrpSpPr>
          <p:cNvPr id="182" name="Google Shape;182;p10"/>
          <p:cNvGrpSpPr/>
          <p:nvPr/>
        </p:nvGrpSpPr>
        <p:grpSpPr>
          <a:xfrm>
            <a:off x="437878" y="1891930"/>
            <a:ext cx="8569629" cy="3721167"/>
            <a:chOff x="6153" y="394658"/>
            <a:chExt cx="8569629" cy="3721167"/>
          </a:xfrm>
        </p:grpSpPr>
        <p:sp>
          <p:nvSpPr>
            <p:cNvPr id="183" name="Google Shape;183;p10"/>
            <p:cNvSpPr/>
            <p:nvPr/>
          </p:nvSpPr>
          <p:spPr>
            <a:xfrm>
              <a:off x="6153" y="394658"/>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4" name="Google Shape;184;p10"/>
            <p:cNvSpPr txBox="1"/>
            <p:nvPr/>
          </p:nvSpPr>
          <p:spPr>
            <a:xfrm>
              <a:off x="39179"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Objetivo 1. Generar conciencia en las y los vecinos sobre el bien común mediante el uso de carteles informativos y redes sociales. </a:t>
              </a:r>
              <a:endParaRPr sz="1200">
                <a:latin typeface="Century Gothic"/>
                <a:ea typeface="Century Gothic"/>
                <a:cs typeface="Century Gothic"/>
                <a:sym typeface="Century Gothic"/>
              </a:endParaRPr>
            </a:p>
          </p:txBody>
        </p:sp>
        <p:sp>
          <p:nvSpPr>
            <p:cNvPr id="185" name="Google Shape;185;p10"/>
            <p:cNvSpPr/>
            <p:nvPr/>
          </p:nvSpPr>
          <p:spPr>
            <a:xfrm>
              <a:off x="2261342" y="935955"/>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txBox="1"/>
            <p:nvPr/>
          </p:nvSpPr>
          <p:spPr>
            <a:xfrm>
              <a:off x="2689828"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7" name="Google Shape;187;p10"/>
            <p:cNvSpPr/>
            <p:nvPr/>
          </p:nvSpPr>
          <p:spPr>
            <a:xfrm>
              <a:off x="3163418" y="394658"/>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8" name="Google Shape;188;p10"/>
            <p:cNvSpPr txBox="1"/>
            <p:nvPr/>
          </p:nvSpPr>
          <p:spPr>
            <a:xfrm>
              <a:off x="3196444"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Actividad 1. Hacer </a:t>
              </a:r>
              <a:r>
                <a:rPr b="1" i="0" lang="es-MX" sz="1200" u="none" cap="none" strike="noStrike">
                  <a:solidFill>
                    <a:srgbClr val="000000"/>
                  </a:solidFill>
                  <a:latin typeface="Century Gothic"/>
                  <a:ea typeface="Century Gothic"/>
                  <a:cs typeface="Century Gothic"/>
                  <a:sym typeface="Century Gothic"/>
                </a:rPr>
                <a:t>carteles </a:t>
              </a:r>
              <a:r>
                <a:rPr b="1" lang="es-MX" sz="1200">
                  <a:latin typeface="Century Gothic"/>
                  <a:ea typeface="Century Gothic"/>
                  <a:cs typeface="Century Gothic"/>
                  <a:sym typeface="Century Gothic"/>
                </a:rPr>
                <a:t>informativos y difundirlos en redes sociales.</a:t>
              </a:r>
              <a:endParaRPr b="1" i="0" sz="1200" u="none" cap="none" strike="noStrike">
                <a:solidFill>
                  <a:srgbClr val="000000"/>
                </a:solidFill>
                <a:latin typeface="Century Gothic"/>
                <a:ea typeface="Century Gothic"/>
                <a:cs typeface="Century Gothic"/>
                <a:sym typeface="Century Gothic"/>
              </a:endParaRPr>
            </a:p>
          </p:txBody>
        </p:sp>
        <p:sp>
          <p:nvSpPr>
            <p:cNvPr id="189" name="Google Shape;189;p10"/>
            <p:cNvSpPr/>
            <p:nvPr/>
          </p:nvSpPr>
          <p:spPr>
            <a:xfrm>
              <a:off x="5418606" y="935955"/>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txBox="1"/>
            <p:nvPr/>
          </p:nvSpPr>
          <p:spPr>
            <a:xfrm>
              <a:off x="5847092"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p:nvPr/>
          </p:nvSpPr>
          <p:spPr>
            <a:xfrm>
              <a:off x="6320682" y="394658"/>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txBox="1"/>
            <p:nvPr/>
          </p:nvSpPr>
          <p:spPr>
            <a:xfrm>
              <a:off x="6353708"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carteles realizados para concientizar a los vecinos</a:t>
              </a:r>
              <a:endParaRPr b="1" sz="1200">
                <a:latin typeface="Century Gothic"/>
                <a:ea typeface="Century Gothic"/>
                <a:cs typeface="Century Gothic"/>
                <a:sym typeface="Century Gothic"/>
              </a:endParaRPr>
            </a:p>
          </p:txBody>
        </p:sp>
        <p:sp>
          <p:nvSpPr>
            <p:cNvPr id="193" name="Google Shape;193;p10"/>
            <p:cNvSpPr/>
            <p:nvPr/>
          </p:nvSpPr>
          <p:spPr>
            <a:xfrm>
              <a:off x="6153" y="1691391"/>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txBox="1"/>
            <p:nvPr/>
          </p:nvSpPr>
          <p:spPr>
            <a:xfrm>
              <a:off x="39179"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Objetivo 2. Solicitar la instalación de botes de basura a la Junta Auxiliar de San Jerónimo Caleras.</a:t>
              </a:r>
              <a:endParaRPr sz="1200">
                <a:latin typeface="Century Gothic"/>
                <a:ea typeface="Century Gothic"/>
                <a:cs typeface="Century Gothic"/>
                <a:sym typeface="Century Gothic"/>
              </a:endParaRPr>
            </a:p>
          </p:txBody>
        </p:sp>
        <p:sp>
          <p:nvSpPr>
            <p:cNvPr id="195" name="Google Shape;195;p10"/>
            <p:cNvSpPr/>
            <p:nvPr/>
          </p:nvSpPr>
          <p:spPr>
            <a:xfrm>
              <a:off x="2261342" y="2232689"/>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txBox="1"/>
            <p:nvPr/>
          </p:nvSpPr>
          <p:spPr>
            <a:xfrm>
              <a:off x="2689828"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7" name="Google Shape;197;p10"/>
            <p:cNvSpPr/>
            <p:nvPr/>
          </p:nvSpPr>
          <p:spPr>
            <a:xfrm>
              <a:off x="3163418" y="1691391"/>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8" name="Google Shape;198;p10"/>
            <p:cNvSpPr txBox="1"/>
            <p:nvPr/>
          </p:nvSpPr>
          <p:spPr>
            <a:xfrm>
              <a:off x="3196444"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Actividad 2. </a:t>
              </a:r>
              <a:r>
                <a:rPr b="1" lang="es-MX" sz="1200">
                  <a:solidFill>
                    <a:schemeClr val="dk1"/>
                  </a:solidFill>
                  <a:latin typeface="Century Gothic"/>
                  <a:ea typeface="Century Gothic"/>
                  <a:cs typeface="Century Gothic"/>
                  <a:sym typeface="Century Gothic"/>
                </a:rPr>
                <a:t>Solicitar botes de basura a las autoridades</a:t>
              </a:r>
              <a:endParaRPr/>
            </a:p>
          </p:txBody>
        </p:sp>
        <p:sp>
          <p:nvSpPr>
            <p:cNvPr id="199" name="Google Shape;199;p10"/>
            <p:cNvSpPr/>
            <p:nvPr/>
          </p:nvSpPr>
          <p:spPr>
            <a:xfrm>
              <a:off x="5418606" y="2232689"/>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5847092"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p:nvPr/>
          </p:nvSpPr>
          <p:spPr>
            <a:xfrm>
              <a:off x="6320682" y="1691391"/>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2" name="Google Shape;202;p10"/>
            <p:cNvSpPr txBox="1"/>
            <p:nvPr/>
          </p:nvSpPr>
          <p:spPr>
            <a:xfrm>
              <a:off x="6353708" y="1724417"/>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Porcentaje de solicitudes de botes de basura a las autoridades</a:t>
              </a:r>
              <a:endParaRPr b="1" sz="1200">
                <a:latin typeface="Century Gothic"/>
                <a:ea typeface="Century Gothic"/>
                <a:cs typeface="Century Gothic"/>
                <a:sym typeface="Century Gothic"/>
              </a:endParaRPr>
            </a:p>
          </p:txBody>
        </p:sp>
        <p:sp>
          <p:nvSpPr>
            <p:cNvPr id="203" name="Google Shape;203;p10"/>
            <p:cNvSpPr/>
            <p:nvPr/>
          </p:nvSpPr>
          <p:spPr>
            <a:xfrm>
              <a:off x="6153" y="2988125"/>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4" name="Google Shape;204;p10"/>
            <p:cNvSpPr txBox="1"/>
            <p:nvPr/>
          </p:nvSpPr>
          <p:spPr>
            <a:xfrm>
              <a:off x="39179" y="3021151"/>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Objetivo 3 . Realizar actividades que ayuden a mejorar del ambiente comunitario (con medidas de sanidad)</a:t>
              </a:r>
              <a:endParaRPr sz="1200">
                <a:latin typeface="Century Gothic"/>
                <a:ea typeface="Century Gothic"/>
                <a:cs typeface="Century Gothic"/>
                <a:sym typeface="Century Gothic"/>
              </a:endParaRPr>
            </a:p>
          </p:txBody>
        </p:sp>
        <p:sp>
          <p:nvSpPr>
            <p:cNvPr id="205" name="Google Shape;205;p10"/>
            <p:cNvSpPr/>
            <p:nvPr/>
          </p:nvSpPr>
          <p:spPr>
            <a:xfrm>
              <a:off x="2261342" y="3529422"/>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txBox="1"/>
            <p:nvPr/>
          </p:nvSpPr>
          <p:spPr>
            <a:xfrm>
              <a:off x="2689828"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p:nvPr/>
          </p:nvSpPr>
          <p:spPr>
            <a:xfrm>
              <a:off x="3163418" y="2988125"/>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8" name="Google Shape;208;p10"/>
            <p:cNvSpPr txBox="1"/>
            <p:nvPr/>
          </p:nvSpPr>
          <p:spPr>
            <a:xfrm>
              <a:off x="3196444" y="3021151"/>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 Actividad 3. Realizar talleres que ayuden a mejorar el ambiente comunitario </a:t>
              </a:r>
              <a:endParaRPr>
                <a:solidFill>
                  <a:schemeClr val="dk1"/>
                </a:solidFill>
              </a:endParaRPr>
            </a:p>
            <a:p>
              <a:pPr indent="0" lvl="0" marL="0" marR="0" rtl="0" algn="ctr">
                <a:lnSpc>
                  <a:spcPct val="90000"/>
                </a:lnSpc>
                <a:spcBef>
                  <a:spcPts val="0"/>
                </a:spcBef>
                <a:spcAft>
                  <a:spcPts val="0"/>
                </a:spcAft>
                <a:buClr>
                  <a:srgbClr val="000000"/>
                </a:buClr>
                <a:buSzPts val="1200"/>
                <a:buFont typeface="Arial"/>
                <a:buNone/>
              </a:pPr>
              <a:r>
                <a:t/>
              </a:r>
              <a:endParaRPr/>
            </a:p>
          </p:txBody>
        </p:sp>
        <p:sp>
          <p:nvSpPr>
            <p:cNvPr id="209" name="Google Shape;209;p10"/>
            <p:cNvSpPr/>
            <p:nvPr/>
          </p:nvSpPr>
          <p:spPr>
            <a:xfrm>
              <a:off x="5418606" y="3529422"/>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txBox="1"/>
            <p:nvPr/>
          </p:nvSpPr>
          <p:spPr>
            <a:xfrm>
              <a:off x="5847092"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1" name="Google Shape;211;p10"/>
            <p:cNvSpPr/>
            <p:nvPr/>
          </p:nvSpPr>
          <p:spPr>
            <a:xfrm>
              <a:off x="6320682" y="2988125"/>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2" name="Google Shape;212;p10"/>
            <p:cNvSpPr txBox="1"/>
            <p:nvPr/>
          </p:nvSpPr>
          <p:spPr>
            <a:xfrm>
              <a:off x="6353708" y="3021151"/>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Porcentaje de talleres realizados para mejorar el ambiente comunitario</a:t>
              </a:r>
              <a:endParaRPr b="1" sz="1200">
                <a:latin typeface="Century Gothic"/>
                <a:ea typeface="Century Gothic"/>
                <a:cs typeface="Century Gothic"/>
                <a:sym typeface="Century Gothic"/>
              </a:endParaRPr>
            </a:p>
          </p:txBody>
        </p:sp>
      </p:grpSp>
      <p:sp>
        <p:nvSpPr>
          <p:cNvPr id="213" name="Google Shape;213;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9711675" y="4518423"/>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Meta: 3 talleres</a:t>
            </a:r>
            <a:endParaRPr b="1" sz="1200">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FFFF"/>
              </a:buClr>
              <a:buSzPts val="1300"/>
              <a:buFont typeface="Century Gothic"/>
              <a:buNone/>
            </a:pPr>
            <a:r>
              <a:rPr b="1" lang="es-MX" sz="1200">
                <a:solidFill>
                  <a:schemeClr val="dk1"/>
                </a:solidFill>
                <a:latin typeface="Century Gothic"/>
                <a:ea typeface="Century Gothic"/>
                <a:cs typeface="Century Gothic"/>
                <a:sym typeface="Century Gothic"/>
              </a:rPr>
              <a:t>Frecuencia: </a:t>
            </a:r>
            <a:r>
              <a:rPr b="1" lang="es-MX" sz="1200">
                <a:latin typeface="Century Gothic"/>
                <a:ea typeface="Century Gothic"/>
                <a:cs typeface="Century Gothic"/>
                <a:sym typeface="Century Gothic"/>
              </a:rPr>
              <a:t> 2 semanas</a:t>
            </a:r>
            <a:endParaRPr b="1" i="0" sz="1200" u="none" cap="none" strike="noStrike">
              <a:solidFill>
                <a:srgbClr val="000000"/>
              </a:solidFill>
              <a:latin typeface="Century Gothic"/>
              <a:ea typeface="Century Gothic"/>
              <a:cs typeface="Century Gothic"/>
              <a:sym typeface="Century Gothic"/>
            </a:endParaRPr>
          </a:p>
        </p:txBody>
      </p:sp>
      <p:sp>
        <p:nvSpPr>
          <p:cNvPr id="215" name="Google Shape;215;p10"/>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Meta: 1 solicitud a la autoridad</a:t>
            </a:r>
            <a:endParaRPr b="1" sz="1200">
              <a:solidFill>
                <a:schemeClr val="dk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Frecuencia: </a:t>
            </a:r>
            <a:r>
              <a:rPr b="1" i="0" lang="es-MX" sz="1200" u="none" cap="none" strike="noStrike">
                <a:solidFill>
                  <a:srgbClr val="000000"/>
                </a:solidFill>
                <a:latin typeface="Century Gothic"/>
                <a:ea typeface="Century Gothic"/>
                <a:cs typeface="Century Gothic"/>
                <a:sym typeface="Century Gothic"/>
              </a:rPr>
              <a:t> </a:t>
            </a:r>
            <a:r>
              <a:rPr b="1" lang="es-MX" sz="1200">
                <a:latin typeface="Century Gothic"/>
                <a:ea typeface="Century Gothic"/>
                <a:cs typeface="Century Gothic"/>
                <a:sym typeface="Century Gothic"/>
              </a:rPr>
              <a:t>2 semanas</a:t>
            </a:r>
            <a:endParaRPr b="1" i="0" sz="1200" u="none" cap="none" strike="noStrike">
              <a:solidFill>
                <a:srgbClr val="000000"/>
              </a:solidFill>
              <a:latin typeface="Century Gothic"/>
              <a:ea typeface="Century Gothic"/>
              <a:cs typeface="Century Gothic"/>
              <a:sym typeface="Century Gothic"/>
            </a:endParaRPr>
          </a:p>
        </p:txBody>
      </p:sp>
      <p:sp>
        <p:nvSpPr>
          <p:cNvPr id="216" name="Google Shape;216;p10"/>
          <p:cNvSpPr/>
          <p:nvPr/>
        </p:nvSpPr>
        <p:spPr>
          <a:xfrm>
            <a:off x="9711675" y="1908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Meta: 3 carteles</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Frecuencia: 1 semana</a:t>
            </a:r>
            <a:endParaRPr b="1" i="0" sz="1200" u="none" cap="none" strike="noStrike">
              <a:solidFill>
                <a:srgbClr val="000000"/>
              </a:solidFill>
              <a:latin typeface="Century Gothic"/>
              <a:ea typeface="Century Gothic"/>
              <a:cs typeface="Century Gothic"/>
              <a:sym typeface="Century Gothic"/>
            </a:endParaRPr>
          </a:p>
        </p:txBody>
      </p:sp>
      <p:sp>
        <p:nvSpPr>
          <p:cNvPr id="217" name="Google Shape;217;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10"/>
          <p:cNvPicPr preferRelativeResize="0"/>
          <p:nvPr/>
        </p:nvPicPr>
        <p:blipFill>
          <a:blip r:embed="rId6">
            <a:alphaModFix/>
          </a:blip>
          <a:stretch>
            <a:fillRect/>
          </a:stretch>
        </p:blipFill>
        <p:spPr>
          <a:xfrm>
            <a:off x="9708201" y="869712"/>
            <a:ext cx="2204400" cy="9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25" name="Google Shape;225;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6" name="Google Shape;226;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27" name="Google Shape;227;p9"/>
          <p:cNvSpPr/>
          <p:nvPr/>
        </p:nvSpPr>
        <p:spPr>
          <a:xfrm>
            <a:off x="343580" y="94595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28" name="Google Shape;228;p9"/>
          <p:cNvGrpSpPr/>
          <p:nvPr/>
        </p:nvGrpSpPr>
        <p:grpSpPr>
          <a:xfrm>
            <a:off x="1429275" y="2579397"/>
            <a:ext cx="8581018" cy="2665702"/>
            <a:chOff x="525" y="-152400"/>
            <a:chExt cx="8581018" cy="2665702"/>
          </a:xfrm>
        </p:grpSpPr>
        <p:sp>
          <p:nvSpPr>
            <p:cNvPr id="229" name="Google Shape;229;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525" y="707313"/>
              <a:ext cx="203351" cy="203351"/>
            </a:xfrm>
            <a:prstGeom prst="rect">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txBox="1"/>
            <p:nvPr/>
          </p:nvSpPr>
          <p:spPr>
            <a:xfrm>
              <a:off x="525"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a:solidFill>
                    <a:schemeClr val="dk1"/>
                  </a:solidFill>
                  <a:latin typeface="Century Gothic"/>
                  <a:ea typeface="Century Gothic"/>
                  <a:cs typeface="Century Gothic"/>
                  <a:sym typeface="Century Gothic"/>
                </a:rPr>
                <a:t>Objetivo 1. Generar conciencia en las y los vecinos sobre el bien común mediante el uso de carteles informativos y redes sociales. </a:t>
              </a:r>
              <a:endParaRPr>
                <a:solidFill>
                  <a:schemeClr val="dk1"/>
                </a:solidFill>
                <a:latin typeface="Century Gothic"/>
                <a:ea typeface="Century Gothic"/>
                <a:cs typeface="Century Gothic"/>
                <a:sym typeface="Century Gothic"/>
              </a:endParaRPr>
            </a:p>
          </p:txBody>
        </p:sp>
        <p:sp>
          <p:nvSpPr>
            <p:cNvPr id="233" name="Google Shape;233;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s-MX">
                  <a:solidFill>
                    <a:schemeClr val="dk1"/>
                  </a:solidFill>
                  <a:latin typeface="Century Gothic"/>
                  <a:ea typeface="Century Gothic"/>
                  <a:cs typeface="Century Gothic"/>
                  <a:sym typeface="Century Gothic"/>
                </a:rPr>
                <a:t>Actividad 1 “Crear contenido en redes sociales”</a:t>
              </a:r>
              <a:endParaRPr b="1" i="0" sz="1400" u="none" cap="none" strike="noStrike">
                <a:solidFill>
                  <a:schemeClr val="dk1"/>
                </a:solidFill>
                <a:latin typeface="Century Gothic"/>
                <a:ea typeface="Century Gothic"/>
                <a:cs typeface="Century Gothic"/>
                <a:sym typeface="Century Gothic"/>
              </a:endParaRPr>
            </a:p>
          </p:txBody>
        </p:sp>
        <p:sp>
          <p:nvSpPr>
            <p:cNvPr id="236" name="Google Shape;236;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txBox="1"/>
            <p:nvPr/>
          </p:nvSpPr>
          <p:spPr>
            <a:xfrm>
              <a:off x="194289"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Noviembre</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txBox="1"/>
            <p:nvPr/>
          </p:nvSpPr>
          <p:spPr>
            <a:xfrm>
              <a:off x="263491" y="203930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Leslie Abril Gómez Mora</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2906984" y="707313"/>
              <a:ext cx="203351" cy="203351"/>
            </a:xfrm>
            <a:prstGeom prst="rect">
              <a:avLst/>
            </a:prstGeom>
            <a:solidFill>
              <a:schemeClr val="lt1">
                <a:alpha val="89411"/>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2906984"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a:solidFill>
                    <a:schemeClr val="dk1"/>
                  </a:solidFill>
                  <a:latin typeface="Century Gothic"/>
                  <a:ea typeface="Century Gothic"/>
                  <a:cs typeface="Century Gothic"/>
                  <a:sym typeface="Century Gothic"/>
                </a:rPr>
                <a:t>Objetivo 2. Solicitar la instalación de botes de basura a la Junta Auxiliar de San Jerónimo Caleras.</a:t>
              </a:r>
              <a:endParaRPr>
                <a:solidFill>
                  <a:schemeClr val="dk1"/>
                </a:solidFill>
                <a:latin typeface="Century Gothic"/>
                <a:ea typeface="Century Gothic"/>
                <a:cs typeface="Century Gothic"/>
                <a:sym typeface="Century Gothic"/>
              </a:endParaRPr>
            </a:p>
          </p:txBody>
        </p:sp>
        <p:sp>
          <p:nvSpPr>
            <p:cNvPr id="246" name="Google Shape;246;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s-MX">
                  <a:solidFill>
                    <a:schemeClr val="dk1"/>
                  </a:solidFill>
                  <a:latin typeface="Century Gothic"/>
                  <a:ea typeface="Century Gothic"/>
                  <a:cs typeface="Century Gothic"/>
                  <a:sym typeface="Century Gothic"/>
                </a:rPr>
                <a:t>Actividad 2 “Solicitar/comprar botes de basura”</a:t>
              </a:r>
              <a:endParaRPr b="1" i="0" sz="1400" u="none" cap="none" strike="noStrike">
                <a:solidFill>
                  <a:schemeClr val="dk1"/>
                </a:solidFill>
                <a:latin typeface="Century Gothic"/>
                <a:ea typeface="Century Gothic"/>
                <a:cs typeface="Century Gothic"/>
                <a:sym typeface="Century Gothic"/>
              </a:endParaRPr>
            </a:p>
          </p:txBody>
        </p:sp>
        <p:sp>
          <p:nvSpPr>
            <p:cNvPr id="249" name="Google Shape;249;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txBox="1"/>
            <p:nvPr/>
          </p:nvSpPr>
          <p:spPr>
            <a:xfrm>
              <a:off x="3100748" y="1557290"/>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Transcurso de octubre, noviembre y diciembre</a:t>
              </a:r>
              <a:endParaRPr b="0" i="0" sz="1400" u="none" cap="none" strike="noStrike">
                <a:solidFill>
                  <a:schemeClr val="dk1"/>
                </a:solidFill>
                <a:latin typeface="Century Gothic"/>
                <a:ea typeface="Century Gothic"/>
                <a:cs typeface="Century Gothic"/>
                <a:sym typeface="Century Gothic"/>
              </a:endParaRPr>
            </a:p>
          </p:txBody>
        </p:sp>
        <p:sp>
          <p:nvSpPr>
            <p:cNvPr id="252" name="Google Shape;252;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813443" y="707313"/>
              <a:ext cx="203351" cy="203351"/>
            </a:xfrm>
            <a:prstGeom prst="rect">
              <a:avLst/>
            </a:prstGeom>
            <a:solidFill>
              <a:schemeClr val="lt1">
                <a:alpha val="89411"/>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txBox="1"/>
            <p:nvPr/>
          </p:nvSpPr>
          <p:spPr>
            <a:xfrm>
              <a:off x="5813443"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a:solidFill>
                    <a:schemeClr val="dk1"/>
                  </a:solidFill>
                  <a:latin typeface="Century Gothic"/>
                  <a:ea typeface="Century Gothic"/>
                  <a:cs typeface="Century Gothic"/>
                  <a:sym typeface="Century Gothic"/>
                </a:rPr>
                <a:t>Objetivo 3 . Realizar actividades que ayuden a mejorar del ambiente comunitario (con medidas de sanidad)</a:t>
              </a:r>
              <a:endParaRPr>
                <a:solidFill>
                  <a:schemeClr val="dk1"/>
                </a:solidFill>
                <a:latin typeface="Century Gothic"/>
                <a:ea typeface="Century Gothic"/>
                <a:cs typeface="Century Gothic"/>
                <a:sym typeface="Century Gothic"/>
              </a:endParaRPr>
            </a:p>
          </p:txBody>
        </p:sp>
        <p:sp>
          <p:nvSpPr>
            <p:cNvPr id="258" name="Google Shape;258;p9"/>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s-MX">
                  <a:solidFill>
                    <a:schemeClr val="dk1"/>
                  </a:solidFill>
                  <a:latin typeface="Century Gothic"/>
                  <a:ea typeface="Century Gothic"/>
                  <a:cs typeface="Century Gothic"/>
                  <a:sym typeface="Century Gothic"/>
                </a:rPr>
                <a:t>Actividad 3 “Taller sobre reciclado”</a:t>
              </a:r>
              <a:endParaRPr b="1">
                <a:solidFill>
                  <a:schemeClr val="dk1"/>
                </a:solidFill>
                <a:latin typeface="Century Gothic"/>
                <a:ea typeface="Century Gothic"/>
                <a:cs typeface="Century Gothic"/>
                <a:sym typeface="Century Gothic"/>
              </a:endParaRPr>
            </a:p>
          </p:txBody>
        </p:sp>
        <p:sp>
          <p:nvSpPr>
            <p:cNvPr id="261" name="Google Shape;261;p9"/>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Transcurso del mes de octubre</a:t>
              </a:r>
              <a:endParaRPr b="0" i="0" sz="1400" u="none" cap="none" strike="noStrike">
                <a:solidFill>
                  <a:schemeClr val="dk1"/>
                </a:solidFill>
                <a:latin typeface="Century Gothic"/>
                <a:ea typeface="Century Gothic"/>
                <a:cs typeface="Century Gothic"/>
                <a:sym typeface="Century Gothic"/>
              </a:endParaRPr>
            </a:p>
          </p:txBody>
        </p:sp>
        <p:sp>
          <p:nvSpPr>
            <p:cNvPr id="264" name="Google Shape;264;p9"/>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p9"/>
          <p:cNvSpPr txBox="1"/>
          <p:nvPr/>
        </p:nvSpPr>
        <p:spPr>
          <a:xfrm>
            <a:off x="4542262" y="4722914"/>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Leslie Abril Gómez Mora</a:t>
            </a:r>
            <a:endParaRPr b="0" i="0" sz="1400" u="none" cap="none" strike="noStrike">
              <a:solidFill>
                <a:srgbClr val="000000"/>
              </a:solidFill>
              <a:latin typeface="Arial"/>
              <a:ea typeface="Arial"/>
              <a:cs typeface="Arial"/>
              <a:sym typeface="Arial"/>
            </a:endParaRPr>
          </a:p>
        </p:txBody>
      </p:sp>
      <p:sp>
        <p:nvSpPr>
          <p:cNvPr id="267" name="Google Shape;267;p9"/>
          <p:cNvSpPr txBox="1"/>
          <p:nvPr/>
        </p:nvSpPr>
        <p:spPr>
          <a:xfrm>
            <a:off x="7504627" y="4722914"/>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Leslie Abril Gómez Mora</a:t>
            </a:r>
            <a:endParaRPr b="0" i="0" sz="1400" u="none" cap="none" strike="noStrike">
              <a:solidFill>
                <a:srgbClr val="000000"/>
              </a:solidFill>
              <a:latin typeface="Arial"/>
              <a:ea typeface="Arial"/>
              <a:cs typeface="Arial"/>
              <a:sym typeface="Arial"/>
            </a:endParaRPr>
          </a:p>
        </p:txBody>
      </p:sp>
      <p:pic>
        <p:nvPicPr>
          <p:cNvPr id="268" name="Google Shape;268;p9"/>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4" name="Google Shape;274;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5" name="Google Shape;275;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76" name="Google Shape;276;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77" name="Google Shape;277;p11"/>
          <p:cNvGrpSpPr/>
          <p:nvPr/>
        </p:nvGrpSpPr>
        <p:grpSpPr>
          <a:xfrm>
            <a:off x="1581872" y="1876080"/>
            <a:ext cx="8447298" cy="3979304"/>
            <a:chOff x="721" y="283857"/>
            <a:chExt cx="8447298" cy="3979304"/>
          </a:xfrm>
        </p:grpSpPr>
        <p:sp>
          <p:nvSpPr>
            <p:cNvPr id="278" name="Google Shape;278;p11"/>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900">
                  <a:solidFill>
                    <a:schemeClr val="dk1"/>
                  </a:solidFill>
                  <a:latin typeface="Century Gothic"/>
                  <a:ea typeface="Century Gothic"/>
                  <a:cs typeface="Century Gothic"/>
                  <a:sym typeface="Century Gothic"/>
                </a:rPr>
                <a:t>R</a:t>
              </a:r>
              <a:r>
                <a:rPr lang="es-MX" sz="1900">
                  <a:solidFill>
                    <a:schemeClr val="dk1"/>
                  </a:solidFill>
                  <a:latin typeface="Century Gothic"/>
                  <a:ea typeface="Century Gothic"/>
                  <a:cs typeface="Century Gothic"/>
                  <a:sym typeface="Century Gothic"/>
                </a:rPr>
                <a:t>ecursos</a:t>
              </a:r>
              <a:r>
                <a:rPr lang="es-MX" sz="1900">
                  <a:solidFill>
                    <a:schemeClr val="dk1"/>
                  </a:solidFill>
                  <a:latin typeface="Century Gothic"/>
                  <a:ea typeface="Century Gothic"/>
                  <a:cs typeface="Century Gothic"/>
                  <a:sym typeface="Century Gothic"/>
                </a:rPr>
                <a:t> humanos: 1 persona</a:t>
              </a:r>
              <a:endParaRPr sz="19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sz="1900">
                <a:solidFill>
                  <a:schemeClr val="dk1"/>
                </a:solidFill>
                <a:latin typeface="Century Gothic"/>
                <a:ea typeface="Century Gothic"/>
                <a:cs typeface="Century Gothic"/>
                <a:sym typeface="Century Gothic"/>
              </a:endParaRPr>
            </a:p>
          </p:txBody>
        </p:sp>
        <p:sp>
          <p:nvSpPr>
            <p:cNvPr id="280" name="Google Shape;280;p11"/>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txBox="1"/>
            <p:nvPr/>
          </p:nvSpPr>
          <p:spPr>
            <a:xfrm>
              <a:off x="1065304" y="1975792"/>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900">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282" name="Google Shape;282;p11"/>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946498" y="3097856"/>
              <a:ext cx="1873279"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200">
                  <a:solidFill>
                    <a:schemeClr val="dk1"/>
                  </a:solidFill>
                  <a:latin typeface="Century Gothic"/>
                  <a:ea typeface="Century Gothic"/>
                  <a:cs typeface="Century Gothic"/>
                  <a:sym typeface="Century Gothic"/>
                </a:rPr>
                <a:t>Recursos materiales: </a:t>
              </a:r>
              <a:r>
                <a:rPr b="0" i="0" lang="es-MX" sz="1200" u="none" cap="none" strike="noStrike">
                  <a:solidFill>
                    <a:schemeClr val="dk1"/>
                  </a:solidFill>
                  <a:latin typeface="Century Gothic"/>
                  <a:ea typeface="Century Gothic"/>
                  <a:cs typeface="Century Gothic"/>
                  <a:sym typeface="Century Gothic"/>
                </a:rPr>
                <a:t>Conexión a internet y computadora, celular</a:t>
              </a:r>
              <a:endParaRPr b="0" i="0" sz="1200" u="none" cap="none" strike="noStrike">
                <a:solidFill>
                  <a:schemeClr val="dk1"/>
                </a:solidFill>
                <a:latin typeface="Century Gothic"/>
                <a:ea typeface="Century Gothic"/>
                <a:cs typeface="Century Gothic"/>
                <a:sym typeface="Century Gothic"/>
              </a:endParaRPr>
            </a:p>
          </p:txBody>
        </p:sp>
        <p:sp>
          <p:nvSpPr>
            <p:cNvPr id="284" name="Google Shape;284;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txBox="1"/>
            <p:nvPr/>
          </p:nvSpPr>
          <p:spPr>
            <a:xfrm>
              <a:off x="170182"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286" name="Google Shape;286;p11"/>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txBox="1"/>
            <p:nvPr/>
          </p:nvSpPr>
          <p:spPr>
            <a:xfrm>
              <a:off x="4097049" y="978701"/>
              <a:ext cx="1458000" cy="9144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900">
                  <a:solidFill>
                    <a:schemeClr val="dk1"/>
                  </a:solidFill>
                  <a:latin typeface="Century Gothic"/>
                  <a:ea typeface="Century Gothic"/>
                  <a:cs typeface="Century Gothic"/>
                  <a:sym typeface="Century Gothic"/>
                </a:rPr>
                <a:t>Recursos humanos: 1 persona</a:t>
              </a:r>
              <a:endParaRPr sz="19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sz="1900">
                <a:solidFill>
                  <a:schemeClr val="dk1"/>
                </a:solidFill>
                <a:latin typeface="Century Gothic"/>
                <a:ea typeface="Century Gothic"/>
                <a:cs typeface="Century Gothic"/>
                <a:sym typeface="Century Gothic"/>
              </a:endParaRPr>
            </a:p>
          </p:txBody>
        </p:sp>
        <p:sp>
          <p:nvSpPr>
            <p:cNvPr id="288" name="Google Shape;288;p11"/>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4097049" y="1920447"/>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900">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290" name="Google Shape;290;p11"/>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3063069"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sp>
          <p:nvSpPr>
            <p:cNvPr id="293" name="Google Shape;293;p11"/>
            <p:cNvSpPr/>
            <p:nvPr/>
          </p:nvSpPr>
          <p:spPr>
            <a:xfrm>
              <a:off x="6712219" y="746719"/>
              <a:ext cx="1735732" cy="1157733"/>
            </a:xfrm>
            <a:prstGeom prst="rect">
              <a:avLst/>
            </a:prstGeom>
            <a:solidFill>
              <a:srgbClr val="CBE4D1">
                <a:alpha val="89411"/>
              </a:srgbClr>
            </a:solidFill>
            <a:ln cap="flat" cmpd="sng" w="12700">
              <a:solidFill>
                <a:srgbClr val="CBE4D1">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900">
                  <a:solidFill>
                    <a:schemeClr val="dk1"/>
                  </a:solidFill>
                  <a:latin typeface="Century Gothic"/>
                  <a:ea typeface="Century Gothic"/>
                  <a:cs typeface="Century Gothic"/>
                  <a:sym typeface="Century Gothic"/>
                </a:rPr>
                <a:t>Recursos humanos: 3 persona</a:t>
              </a:r>
              <a:endParaRPr sz="19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sz="1900">
                <a:solidFill>
                  <a:schemeClr val="dk1"/>
                </a:solidFill>
                <a:latin typeface="Century Gothic"/>
                <a:ea typeface="Century Gothic"/>
                <a:cs typeface="Century Gothic"/>
                <a:sym typeface="Century Gothic"/>
              </a:endParaRPr>
            </a:p>
          </p:txBody>
        </p:sp>
        <p:sp>
          <p:nvSpPr>
            <p:cNvPr id="295" name="Google Shape;295;p11"/>
            <p:cNvSpPr/>
            <p:nvPr/>
          </p:nvSpPr>
          <p:spPr>
            <a:xfrm>
              <a:off x="6712219" y="1904452"/>
              <a:ext cx="1735732" cy="1157733"/>
            </a:xfrm>
            <a:prstGeom prst="rect">
              <a:avLst/>
            </a:prstGeom>
            <a:solidFill>
              <a:srgbClr val="CDE2CC">
                <a:alpha val="89411"/>
              </a:srgbClr>
            </a:solidFill>
            <a:ln cap="flat" cmpd="sng" w="12700">
              <a:solidFill>
                <a:srgbClr val="CDE2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rgbClr val="000000"/>
                </a:buClr>
                <a:buFont typeface="Arial"/>
                <a:buNone/>
              </a:pPr>
              <a:r>
                <a:rPr lang="es-MX" sz="1900">
                  <a:latin typeface="Century Gothic"/>
                  <a:ea typeface="Century Gothic"/>
                  <a:cs typeface="Century Gothic"/>
                  <a:sym typeface="Century Gothic"/>
                </a:rPr>
                <a:t>Recursos financieros: $0</a:t>
              </a:r>
              <a:endParaRPr sz="1900">
                <a:solidFill>
                  <a:schemeClr val="dk1"/>
                </a:solidFill>
                <a:latin typeface="Century Gothic"/>
                <a:ea typeface="Century Gothic"/>
                <a:cs typeface="Century Gothic"/>
                <a:sym typeface="Century Gothic"/>
              </a:endParaRPr>
            </a:p>
          </p:txBody>
        </p:sp>
        <p:sp>
          <p:nvSpPr>
            <p:cNvPr id="297" name="Google Shape;297;p11"/>
            <p:cNvSpPr/>
            <p:nvPr/>
          </p:nvSpPr>
          <p:spPr>
            <a:xfrm>
              <a:off x="6712219" y="3062186"/>
              <a:ext cx="1735732" cy="1157733"/>
            </a:xfrm>
            <a:prstGeom prst="rect">
              <a:avLst/>
            </a:prstGeom>
            <a:solidFill>
              <a:srgbClr val="D2E2CB">
                <a:alpha val="89411"/>
              </a:srgbClr>
            </a:solidFill>
            <a:ln cap="flat" cmpd="sng" w="12700">
              <a:solidFill>
                <a:srgbClr val="D2E2CB">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txBox="1"/>
            <p:nvPr/>
          </p:nvSpPr>
          <p:spPr>
            <a:xfrm>
              <a:off x="6712219" y="3105461"/>
              <a:ext cx="17358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Font typeface="Arial"/>
                <a:buNone/>
              </a:pPr>
              <a:r>
                <a:rPr lang="es-MX" sz="1200">
                  <a:solidFill>
                    <a:schemeClr val="dk1"/>
                  </a:solidFill>
                  <a:latin typeface="Century Gothic"/>
                  <a:ea typeface="Century Gothic"/>
                  <a:cs typeface="Century Gothic"/>
                  <a:sym typeface="Century Gothic"/>
                </a:rPr>
                <a:t>Recursos materiales: </a:t>
              </a:r>
              <a:r>
                <a:rPr lang="es-MX" sz="1200">
                  <a:solidFill>
                    <a:schemeClr val="dk1"/>
                  </a:solidFill>
                  <a:latin typeface="Century Gothic"/>
                  <a:ea typeface="Century Gothic"/>
                  <a:cs typeface="Century Gothic"/>
                  <a:sym typeface="Century Gothic"/>
                </a:rPr>
                <a:t>caretas, cubrebocas, escobas, palos, bolsas de basura.</a:t>
              </a:r>
              <a:endParaRPr sz="1200">
                <a:solidFill>
                  <a:schemeClr val="dk1"/>
                </a:solidFill>
                <a:latin typeface="Century Gothic"/>
                <a:ea typeface="Century Gothic"/>
                <a:cs typeface="Century Gothic"/>
                <a:sym typeface="Century Gothic"/>
              </a:endParaRPr>
            </a:p>
          </p:txBody>
        </p:sp>
        <p:sp>
          <p:nvSpPr>
            <p:cNvPr id="299" name="Google Shape;299;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txBox="1"/>
            <p:nvPr/>
          </p:nvSpPr>
          <p:spPr>
            <a:xfrm>
              <a:off x="5955956"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3</a:t>
              </a:r>
              <a:endParaRPr b="0" i="0" sz="1300" u="none" cap="none" strike="noStrike">
                <a:solidFill>
                  <a:schemeClr val="lt1"/>
                </a:solidFill>
                <a:latin typeface="Century Gothic"/>
                <a:ea typeface="Century Gothic"/>
                <a:cs typeface="Century Gothic"/>
                <a:sym typeface="Century Gothic"/>
              </a:endParaRPr>
            </a:p>
          </p:txBody>
        </p:sp>
      </p:grpSp>
      <p:sp>
        <p:nvSpPr>
          <p:cNvPr id="301" name="Google Shape;301;p11"/>
          <p:cNvSpPr txBox="1"/>
          <p:nvPr/>
        </p:nvSpPr>
        <p:spPr>
          <a:xfrm>
            <a:off x="5410509" y="4697657"/>
            <a:ext cx="1873279"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s-MX" sz="1200">
                <a:solidFill>
                  <a:schemeClr val="dk1"/>
                </a:solidFill>
                <a:latin typeface="Century Gothic"/>
                <a:ea typeface="Century Gothic"/>
                <a:cs typeface="Century Gothic"/>
                <a:sym typeface="Century Gothic"/>
              </a:rPr>
              <a:t>Recursos materiales: Conexión a internet y computadora, celular</a:t>
            </a:r>
            <a:endParaRPr sz="1900">
              <a:solidFill>
                <a:schemeClr val="dk1"/>
              </a:solidFill>
              <a:latin typeface="Century Gothic"/>
              <a:ea typeface="Century Gothic"/>
              <a:cs typeface="Century Gothic"/>
              <a:sym typeface="Century Gothic"/>
            </a:endParaRPr>
          </a:p>
        </p:txBody>
      </p:sp>
      <p:pic>
        <p:nvPicPr>
          <p:cNvPr id="302" name="Google Shape;302;p11"/>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08" name="Google Shape;308;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09" name="Google Shape;309;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10" name="Google Shape;310;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12" name="Google Shape;312;p12"/>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208588" y="2857068"/>
            <a:ext cx="7143302" cy="1143863"/>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48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Leslie Abril Gómez Mora</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480"/>
              </a:spcBef>
              <a:spcAft>
                <a:spcPts val="0"/>
              </a:spcAft>
              <a:buClr>
                <a:srgbClr val="000000"/>
              </a:buClr>
              <a:buSzPts val="2400"/>
              <a:buFont typeface="Arial"/>
              <a:buNone/>
            </a:pPr>
            <a:r>
              <a:t/>
            </a:r>
            <a:endParaRPr b="1" i="0" sz="2400" u="none" cap="none" strike="noStrike">
              <a:solidFill>
                <a:srgbClr val="0A4C86"/>
              </a:solidFill>
              <a:latin typeface="Century Gothic"/>
              <a:ea typeface="Century Gothic"/>
              <a:cs typeface="Century Gothic"/>
              <a:sym typeface="Century Gothic"/>
            </a:endParaRPr>
          </a:p>
        </p:txBody>
      </p:sp>
      <p:sp>
        <p:nvSpPr>
          <p:cNvPr id="97" name="Google Shape;97;p2"/>
          <p:cNvSpPr txBox="1"/>
          <p:nvPr/>
        </p:nvSpPr>
        <p:spPr>
          <a:xfrm>
            <a:off x="1201225" y="3531300"/>
            <a:ext cx="9408000" cy="168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1800" u="none" cap="none" strike="noStrike">
                <a:solidFill>
                  <a:srgbClr val="000000"/>
                </a:solidFill>
                <a:latin typeface="Century Gothic"/>
                <a:ea typeface="Century Gothic"/>
                <a:cs typeface="Century Gothic"/>
                <a:sym typeface="Century Gothic"/>
              </a:rPr>
              <a:t>Estudiante de Ingeniería en Ciencias de la Computación en la Benemérita Universidad Autónoma de Puebla. Líder de varios proyectos sobre el estudio de carreras STEAM en mujeres además de entusiasta divulgadora científica. Egresada de varios programas relacionados a la mujer y la ciencia y aspirante investigadora en matemáticas.</a:t>
            </a:r>
            <a:endParaRPr b="0" i="0" sz="1800" u="none" cap="none" strike="noStrike">
              <a:solidFill>
                <a:srgbClr val="000000"/>
              </a:solidFill>
              <a:latin typeface="Century Gothic"/>
              <a:ea typeface="Century Gothic"/>
              <a:cs typeface="Century Gothic"/>
              <a:sym typeface="Century Gothic"/>
            </a:endParaRPr>
          </a:p>
        </p:txBody>
      </p:sp>
      <p:pic>
        <p:nvPicPr>
          <p:cNvPr id="98" name="Google Shape;98;p2"/>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0" l="3385" r="4372" t="0"/>
          <a:stretch/>
        </p:blipFill>
        <p:spPr>
          <a:xfrm>
            <a:off x="114300" y="676700"/>
            <a:ext cx="9921874" cy="6050800"/>
          </a:xfrm>
          <a:prstGeom prst="rect">
            <a:avLst/>
          </a:prstGeom>
          <a:noFill/>
          <a:ln>
            <a:noFill/>
          </a:ln>
        </p:spPr>
      </p:pic>
      <p:pic>
        <p:nvPicPr>
          <p:cNvPr id="104" name="Google Shape;104;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5" name="Google Shape;105;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6" name="Google Shape;106;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7" name="Google Shape;107;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8" name="Google Shape;108;p5"/>
          <p:cNvPicPr preferRelativeResize="0"/>
          <p:nvPr/>
        </p:nvPicPr>
        <p:blipFill>
          <a:blip r:embed="rId7">
            <a:alphaModFix/>
          </a:blip>
          <a:stretch>
            <a:fillRect/>
          </a:stretch>
        </p:blipFill>
        <p:spPr>
          <a:xfrm>
            <a:off x="9708201" y="869712"/>
            <a:ext cx="2204400" cy="914475"/>
          </a:xfrm>
          <a:prstGeom prst="rect">
            <a:avLst/>
          </a:prstGeom>
          <a:noFill/>
          <a:ln>
            <a:noFill/>
          </a:ln>
        </p:spPr>
      </p:pic>
      <p:sp>
        <p:nvSpPr>
          <p:cNvPr id="109" name="Google Shape;109;p5"/>
          <p:cNvSpPr txBox="1"/>
          <p:nvPr/>
        </p:nvSpPr>
        <p:spPr>
          <a:xfrm>
            <a:off x="7603425" y="868025"/>
            <a:ext cx="2204400" cy="554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5" name="Google Shape;115;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6" name="Google Shape;116;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7" name="Google Shape;117;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sp>
        <p:nvSpPr>
          <p:cNvPr id="118" name="Google Shape;118;g96f7b79043_0_91"/>
          <p:cNvSpPr txBox="1"/>
          <p:nvPr/>
        </p:nvSpPr>
        <p:spPr>
          <a:xfrm>
            <a:off x="414775" y="1928855"/>
            <a:ext cx="9408000" cy="195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1800" u="none" cap="none" strike="noStrike">
                <a:solidFill>
                  <a:srgbClr val="000000"/>
                </a:solidFill>
                <a:latin typeface="Century Gothic"/>
                <a:ea typeface="Century Gothic"/>
                <a:cs typeface="Century Gothic"/>
                <a:sym typeface="Century Gothic"/>
              </a:rPr>
              <a:t>Las y los vecinos tienen desinterés en el cuidado del espacio público de la calle Nacional de la ciudad de Puebla los cual</a:t>
            </a:r>
            <a:r>
              <a:rPr lang="es-MX" sz="1800">
                <a:latin typeface="Century Gothic"/>
                <a:ea typeface="Century Gothic"/>
                <a:cs typeface="Century Gothic"/>
                <a:sym typeface="Century Gothic"/>
              </a:rPr>
              <a:t>, es </a:t>
            </a:r>
            <a:r>
              <a:rPr b="0" i="0" lang="es-MX" sz="1800" u="none" cap="none" strike="noStrike">
                <a:solidFill>
                  <a:srgbClr val="000000"/>
                </a:solidFill>
                <a:latin typeface="Century Gothic"/>
                <a:ea typeface="Century Gothic"/>
                <a:cs typeface="Century Gothic"/>
                <a:sym typeface="Century Gothic"/>
              </a:rPr>
              <a:t>causado por la falta de conciencia por parte de los vecinos sobre el bien común, así como por la falta de botes de basura y falta de información sobre la mejora del ambiente comunitario.</a:t>
            </a:r>
            <a:r>
              <a:rPr lang="es-MX" sz="1800">
                <a:latin typeface="Century Gothic"/>
                <a:ea typeface="Century Gothic"/>
                <a:cs typeface="Century Gothic"/>
                <a:sym typeface="Century Gothic"/>
              </a:rPr>
              <a:t> L</a:t>
            </a:r>
            <a:r>
              <a:rPr b="0" i="0" lang="es-MX" sz="1800" u="none" cap="none" strike="noStrike">
                <a:solidFill>
                  <a:srgbClr val="000000"/>
                </a:solidFill>
                <a:latin typeface="Century Gothic"/>
                <a:ea typeface="Century Gothic"/>
                <a:cs typeface="Century Gothic"/>
                <a:sym typeface="Century Gothic"/>
              </a:rPr>
              <a:t>o anterior, genera enfermedades, mala imagen en la zona, suciedad en espacios públicos, </a:t>
            </a:r>
            <a:r>
              <a:rPr lang="es-MX" sz="1800">
                <a:latin typeface="Century Gothic"/>
                <a:ea typeface="Century Gothic"/>
                <a:cs typeface="Century Gothic"/>
                <a:sym typeface="Century Gothic"/>
              </a:rPr>
              <a:t>p</a:t>
            </a:r>
            <a:r>
              <a:rPr b="0" i="0" lang="es-MX" sz="1800" u="none" cap="none" strike="noStrike">
                <a:solidFill>
                  <a:srgbClr val="000000"/>
                </a:solidFill>
                <a:latin typeface="Century Gothic"/>
                <a:ea typeface="Century Gothic"/>
                <a:cs typeface="Century Gothic"/>
                <a:sym typeface="Century Gothic"/>
              </a:rPr>
              <a:t>lagas, y desconfianza de la ciudadanía para el uso del espacio público.</a:t>
            </a:r>
            <a:endParaRPr b="0" i="0" sz="1800" u="none" cap="none" strike="noStrike">
              <a:solidFill>
                <a:srgbClr val="000000"/>
              </a:solidFill>
              <a:latin typeface="Century Gothic"/>
              <a:ea typeface="Century Gothic"/>
              <a:cs typeface="Century Gothic"/>
              <a:sym typeface="Century Gothic"/>
            </a:endParaRPr>
          </a:p>
        </p:txBody>
      </p:sp>
      <p:pic>
        <p:nvPicPr>
          <p:cNvPr id="119" name="Google Shape;119;g96f7b79043_0_91"/>
          <p:cNvPicPr preferRelativeResize="0"/>
          <p:nvPr/>
        </p:nvPicPr>
        <p:blipFill>
          <a:blip r:embed="rId6">
            <a:alphaModFix/>
          </a:blip>
          <a:stretch>
            <a:fillRect/>
          </a:stretch>
        </p:blipFill>
        <p:spPr>
          <a:xfrm>
            <a:off x="9708201" y="945912"/>
            <a:ext cx="2204400" cy="9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6" name="Google Shape;126;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7" name="Google Shape;127;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60825" y="1474221"/>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29" name="Google Shape;129;p3"/>
          <p:cNvPicPr preferRelativeResize="0"/>
          <p:nvPr/>
        </p:nvPicPr>
        <p:blipFill rotWithShape="1">
          <a:blip r:embed="rId6">
            <a:alphaModFix/>
          </a:blip>
          <a:srcRect b="0" l="0" r="0" t="1470"/>
          <a:stretch/>
        </p:blipFill>
        <p:spPr>
          <a:xfrm>
            <a:off x="3205325" y="2122712"/>
            <a:ext cx="5222187" cy="3780339"/>
          </a:xfrm>
          <a:prstGeom prst="rect">
            <a:avLst/>
          </a:prstGeom>
          <a:noFill/>
          <a:ln>
            <a:noFill/>
          </a:ln>
        </p:spPr>
      </p:pic>
      <p:pic>
        <p:nvPicPr>
          <p:cNvPr id="130" name="Google Shape;130;p3"/>
          <p:cNvPicPr preferRelativeResize="0"/>
          <p:nvPr/>
        </p:nvPicPr>
        <p:blipFill>
          <a:blip r:embed="rId7">
            <a:alphaModFix/>
          </a:blip>
          <a:stretch>
            <a:fillRect/>
          </a:stretch>
        </p:blipFill>
        <p:spPr>
          <a:xfrm>
            <a:off x="9857276" y="939075"/>
            <a:ext cx="2204400" cy="9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7" name="Google Shape;137;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38" name="Google Shape;138;p4"/>
          <p:cNvSpPr/>
          <p:nvPr/>
        </p:nvSpPr>
        <p:spPr>
          <a:xfrm>
            <a:off x="260824" y="1774837"/>
            <a:ext cx="270298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0" name="Google Shape;140;p4"/>
          <p:cNvPicPr preferRelativeResize="0"/>
          <p:nvPr/>
        </p:nvPicPr>
        <p:blipFill rotWithShape="1">
          <a:blip r:embed="rId6">
            <a:alphaModFix/>
          </a:blip>
          <a:srcRect b="0" l="0" r="0" t="0"/>
          <a:stretch/>
        </p:blipFill>
        <p:spPr>
          <a:xfrm>
            <a:off x="1198407" y="2387307"/>
            <a:ext cx="3741238" cy="2083385"/>
          </a:xfrm>
          <a:prstGeom prst="rect">
            <a:avLst/>
          </a:prstGeom>
          <a:noFill/>
          <a:ln>
            <a:noFill/>
          </a:ln>
        </p:spPr>
      </p:pic>
      <p:pic>
        <p:nvPicPr>
          <p:cNvPr id="141" name="Google Shape;141;p4"/>
          <p:cNvPicPr preferRelativeResize="0"/>
          <p:nvPr/>
        </p:nvPicPr>
        <p:blipFill rotWithShape="1">
          <a:blip r:embed="rId7">
            <a:alphaModFix/>
          </a:blip>
          <a:srcRect b="0" l="0" r="0" t="0"/>
          <a:stretch/>
        </p:blipFill>
        <p:spPr>
          <a:xfrm>
            <a:off x="5392131" y="3173816"/>
            <a:ext cx="4286305" cy="2651484"/>
          </a:xfrm>
          <a:prstGeom prst="rect">
            <a:avLst/>
          </a:prstGeom>
          <a:noFill/>
          <a:ln>
            <a:noFill/>
          </a:ln>
        </p:spPr>
      </p:pic>
      <p:pic>
        <p:nvPicPr>
          <p:cNvPr id="142" name="Google Shape;142;p4"/>
          <p:cNvPicPr preferRelativeResize="0"/>
          <p:nvPr/>
        </p:nvPicPr>
        <p:blipFill>
          <a:blip r:embed="rId8">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49" name="Google Shape;149;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0" name="Google Shape;150;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sp>
        <p:nvSpPr>
          <p:cNvPr id="151" name="Google Shape;151;p6"/>
          <p:cNvSpPr txBox="1"/>
          <p:nvPr/>
        </p:nvSpPr>
        <p:spPr>
          <a:xfrm>
            <a:off x="450350" y="2409025"/>
            <a:ext cx="9408000" cy="125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s-MX" sz="1800">
                <a:latin typeface="Century Gothic"/>
                <a:ea typeface="Century Gothic"/>
                <a:cs typeface="Century Gothic"/>
                <a:sym typeface="Century Gothic"/>
              </a:rPr>
              <a:t>Generar i</a:t>
            </a:r>
            <a:r>
              <a:rPr b="0" i="0" lang="es-MX" sz="1800" u="none" cap="none" strike="noStrike">
                <a:solidFill>
                  <a:srgbClr val="000000"/>
                </a:solidFill>
                <a:latin typeface="Century Gothic"/>
                <a:ea typeface="Century Gothic"/>
                <a:cs typeface="Century Gothic"/>
                <a:sym typeface="Century Gothic"/>
              </a:rPr>
              <a:t>nterés </a:t>
            </a:r>
            <a:r>
              <a:rPr lang="es-MX" sz="1800">
                <a:solidFill>
                  <a:schemeClr val="dk1"/>
                </a:solidFill>
                <a:latin typeface="Century Gothic"/>
                <a:ea typeface="Century Gothic"/>
                <a:cs typeface="Century Gothic"/>
                <a:sym typeface="Century Gothic"/>
              </a:rPr>
              <a:t>en las </a:t>
            </a:r>
            <a:r>
              <a:rPr lang="es-MX" sz="1800">
                <a:solidFill>
                  <a:schemeClr val="dk1"/>
                </a:solidFill>
                <a:latin typeface="Century Gothic"/>
                <a:ea typeface="Century Gothic"/>
                <a:cs typeface="Century Gothic"/>
                <a:sym typeface="Century Gothic"/>
              </a:rPr>
              <a:t>y los vecinos </a:t>
            </a:r>
            <a:r>
              <a:rPr lang="es-MX" sz="1800">
                <a:latin typeface="Century Gothic"/>
                <a:ea typeface="Century Gothic"/>
                <a:cs typeface="Century Gothic"/>
                <a:sym typeface="Century Gothic"/>
              </a:rPr>
              <a:t>sobre </a:t>
            </a:r>
            <a:r>
              <a:rPr b="0" i="0" lang="es-MX" sz="1800" u="none" cap="none" strike="noStrike">
                <a:solidFill>
                  <a:srgbClr val="000000"/>
                </a:solidFill>
                <a:latin typeface="Century Gothic"/>
                <a:ea typeface="Century Gothic"/>
                <a:cs typeface="Century Gothic"/>
                <a:sym typeface="Century Gothic"/>
              </a:rPr>
              <a:t>el cuidado del espacio público de la calle Nacional Colonia Nueva Aurora Caleras de la ciudad de Puebla a través de actividades comunitarias</a:t>
            </a:r>
            <a:r>
              <a:rPr lang="es-MX" sz="1800">
                <a:latin typeface="Century Gothic"/>
                <a:ea typeface="Century Gothic"/>
                <a:cs typeface="Century Gothic"/>
                <a:sym typeface="Century Gothic"/>
              </a:rPr>
              <a:t> y</a:t>
            </a:r>
            <a:r>
              <a:rPr lang="es-MX" sz="1800">
                <a:solidFill>
                  <a:schemeClr val="dk1"/>
                </a:solidFill>
                <a:latin typeface="Century Gothic"/>
                <a:ea typeface="Century Gothic"/>
                <a:cs typeface="Century Gothic"/>
                <a:sym typeface="Century Gothic"/>
              </a:rPr>
              <a:t> uso del espacio público para generar confianza de la ciudadanía.</a:t>
            </a:r>
            <a:endParaRPr b="0" i="0" sz="1800" u="none" cap="none" strike="noStrike">
              <a:solidFill>
                <a:srgbClr val="000000"/>
              </a:solidFill>
              <a:latin typeface="Century Gothic"/>
              <a:ea typeface="Century Gothic"/>
              <a:cs typeface="Century Gothic"/>
              <a:sym typeface="Century Gothic"/>
            </a:endParaRPr>
          </a:p>
        </p:txBody>
      </p:sp>
      <p:pic>
        <p:nvPicPr>
          <p:cNvPr id="152" name="Google Shape;152;p6"/>
          <p:cNvPicPr preferRelativeResize="0"/>
          <p:nvPr/>
        </p:nvPicPr>
        <p:blipFill>
          <a:blip r:embed="rId6">
            <a:alphaModFix/>
          </a:blip>
          <a:stretch>
            <a:fillRect/>
          </a:stretch>
        </p:blipFill>
        <p:spPr>
          <a:xfrm>
            <a:off x="9708201" y="945912"/>
            <a:ext cx="2204400" cy="91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9" name="Google Shape;159;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0" name="Google Shape;160;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161" name="Google Shape;161;p7"/>
          <p:cNvSpPr txBox="1"/>
          <p:nvPr/>
        </p:nvSpPr>
        <p:spPr>
          <a:xfrm>
            <a:off x="268050" y="2012048"/>
            <a:ext cx="9408000" cy="2677500"/>
          </a:xfrm>
          <a:prstGeom prst="rect">
            <a:avLst/>
          </a:prstGeom>
          <a:noFill/>
          <a:ln>
            <a:noFill/>
          </a:ln>
        </p:spPr>
        <p:txBody>
          <a:bodyPr anchorCtr="0" anchor="t" bIns="45700" lIns="91425" spcFirstLastPara="1" rIns="91425" wrap="square" tIns="45700">
            <a:spAutoFit/>
          </a:bodyPr>
          <a:lstStyle/>
          <a:p>
            <a:pPr indent="-304800" lvl="0" marL="342900" marR="0" rtl="0" algn="l">
              <a:lnSpc>
                <a:spcPct val="100000"/>
              </a:lnSpc>
              <a:spcBef>
                <a:spcPts val="0"/>
              </a:spcBef>
              <a:spcAft>
                <a:spcPts val="0"/>
              </a:spcAft>
              <a:buClr>
                <a:srgbClr val="000000"/>
              </a:buClr>
              <a:buSzPts val="1800"/>
              <a:buFont typeface="Arial"/>
              <a:buAutoNum type="arabicPeriod"/>
            </a:pPr>
            <a:r>
              <a:rPr b="0" i="0" lang="es-MX" sz="1800" u="none" cap="none" strike="noStrike">
                <a:solidFill>
                  <a:srgbClr val="000000"/>
                </a:solidFill>
                <a:latin typeface="Century Gothic"/>
                <a:ea typeface="Century Gothic"/>
                <a:cs typeface="Century Gothic"/>
                <a:sym typeface="Century Gothic"/>
              </a:rPr>
              <a:t>Generar conciencia en las y los vecinos sobre el bien común mediante el uso de carteles informativos y redes sociales. </a:t>
            </a:r>
            <a:endParaRPr b="0" i="0" sz="1800" u="none" cap="none" strike="noStrike">
              <a:solidFill>
                <a:srgbClr val="000000"/>
              </a:solidFill>
              <a:latin typeface="Century Gothic"/>
              <a:ea typeface="Century Gothic"/>
              <a:cs typeface="Century Gothic"/>
              <a:sym typeface="Century Gothic"/>
            </a:endParaRPr>
          </a:p>
          <a:p>
            <a:pPr indent="-304800" lvl="0" marL="342900" marR="0" rtl="0" algn="l">
              <a:lnSpc>
                <a:spcPct val="100000"/>
              </a:lnSpc>
              <a:spcBef>
                <a:spcPts val="0"/>
              </a:spcBef>
              <a:spcAft>
                <a:spcPts val="0"/>
              </a:spcAft>
              <a:buClr>
                <a:srgbClr val="000000"/>
              </a:buClr>
              <a:buSzPts val="1800"/>
              <a:buFont typeface="Arial"/>
              <a:buAutoNum type="arabicPeriod"/>
            </a:pPr>
            <a:r>
              <a:rPr b="0" i="0" lang="es-MX" sz="1800" u="none" cap="none" strike="noStrike">
                <a:solidFill>
                  <a:srgbClr val="000000"/>
                </a:solidFill>
                <a:latin typeface="Century Gothic"/>
                <a:ea typeface="Century Gothic"/>
                <a:cs typeface="Century Gothic"/>
                <a:sym typeface="Century Gothic"/>
              </a:rPr>
              <a:t>Solicitar la instalación de botes de basura a la Junta Auxiliar de San Jerónimo Caleras.</a:t>
            </a:r>
            <a:endParaRPr b="0" i="0" sz="1800" u="none" cap="none" strike="noStrike">
              <a:solidFill>
                <a:srgbClr val="000000"/>
              </a:solidFill>
              <a:latin typeface="Century Gothic"/>
              <a:ea typeface="Century Gothic"/>
              <a:cs typeface="Century Gothic"/>
              <a:sym typeface="Century Gothic"/>
            </a:endParaRPr>
          </a:p>
          <a:p>
            <a:pPr indent="-304800" lvl="0" marL="342900" marR="0" rtl="0" algn="l">
              <a:lnSpc>
                <a:spcPct val="100000"/>
              </a:lnSpc>
              <a:spcBef>
                <a:spcPts val="0"/>
              </a:spcBef>
              <a:spcAft>
                <a:spcPts val="0"/>
              </a:spcAft>
              <a:buClr>
                <a:srgbClr val="000000"/>
              </a:buClr>
              <a:buSzPts val="1800"/>
              <a:buFont typeface="Arial"/>
              <a:buAutoNum type="arabicPeriod"/>
            </a:pPr>
            <a:r>
              <a:rPr b="0" i="0" lang="es-MX" sz="1800" u="none" cap="none" strike="noStrike">
                <a:solidFill>
                  <a:srgbClr val="000000"/>
                </a:solidFill>
                <a:latin typeface="Century Gothic"/>
                <a:ea typeface="Century Gothic"/>
                <a:cs typeface="Century Gothic"/>
                <a:sym typeface="Century Gothic"/>
              </a:rPr>
              <a:t>Realizar actividades que ayuden a mejorar del ambiente comunitario (con medidas de sanidad).</a:t>
            </a:r>
            <a:endParaRPr b="0" i="0" sz="1800" u="none" cap="none" strike="noStrike">
              <a:solidFill>
                <a:srgbClr val="000000"/>
              </a:solidFill>
              <a:latin typeface="Century Gothic"/>
              <a:ea typeface="Century Gothic"/>
              <a:cs typeface="Century Gothic"/>
              <a:sym typeface="Century Gothic"/>
            </a:endParaRPr>
          </a:p>
        </p:txBody>
      </p:sp>
      <p:pic>
        <p:nvPicPr>
          <p:cNvPr id="162" name="Google Shape;162;p7"/>
          <p:cNvPicPr preferRelativeResize="0"/>
          <p:nvPr/>
        </p:nvPicPr>
        <p:blipFill>
          <a:blip r:embed="rId6">
            <a:alphaModFix/>
          </a:blip>
          <a:stretch>
            <a:fillRect/>
          </a:stretch>
        </p:blipFill>
        <p:spPr>
          <a:xfrm>
            <a:off x="9781076" y="888362"/>
            <a:ext cx="2204400" cy="91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9" name="Google Shape;169;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0" name="Google Shape;170;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a:off x="183080" y="1607611"/>
            <a:ext cx="4338047" cy="55399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¿A quiénes queremos impactar?</a:t>
            </a:r>
            <a:endParaRPr b="1" i="0" sz="2000" u="none" cap="none" strike="noStrike">
              <a:solidFill>
                <a:schemeClr val="dk1"/>
              </a:solidFill>
              <a:latin typeface="Century Gothic"/>
              <a:ea typeface="Century Gothic"/>
              <a:cs typeface="Century Gothic"/>
              <a:sym typeface="Century Gothic"/>
            </a:endParaRPr>
          </a:p>
        </p:txBody>
      </p:sp>
      <p:sp>
        <p:nvSpPr>
          <p:cNvPr id="172" name="Google Shape;172;p8"/>
          <p:cNvSpPr/>
          <p:nvPr/>
        </p:nvSpPr>
        <p:spPr>
          <a:xfrm>
            <a:off x="2125255" y="2888095"/>
            <a:ext cx="8053808" cy="108138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s-MX" sz="1800" u="none" cap="none" strike="noStrike">
                <a:solidFill>
                  <a:srgbClr val="000000"/>
                </a:solidFill>
                <a:latin typeface="Century Gothic"/>
                <a:ea typeface="Century Gothic"/>
                <a:cs typeface="Century Gothic"/>
                <a:sym typeface="Century Gothic"/>
              </a:rPr>
              <a:t>190 habitantes de la calle Artículo 27</a:t>
            </a:r>
            <a:endParaRPr sz="1800"/>
          </a:p>
          <a:p>
            <a:pPr indent="0" lvl="0" marL="0" marR="0" rtl="0" algn="ctr">
              <a:lnSpc>
                <a:spcPct val="107000"/>
              </a:lnSpc>
              <a:spcBef>
                <a:spcPts val="800"/>
              </a:spcBef>
              <a:spcAft>
                <a:spcPts val="0"/>
              </a:spcAft>
              <a:buNone/>
            </a:pPr>
            <a:r>
              <a:rPr b="0" i="0" lang="es-MX" sz="1800" u="none" cap="none" strike="noStrike">
                <a:solidFill>
                  <a:srgbClr val="000000"/>
                </a:solidFill>
                <a:latin typeface="Century Gothic"/>
                <a:ea typeface="Century Gothic"/>
                <a:cs typeface="Century Gothic"/>
                <a:sym typeface="Century Gothic"/>
              </a:rPr>
              <a:t>de la Colonia Nueva Aurora Caleras Puebla. </a:t>
            </a:r>
            <a:endParaRPr b="0" i="0" sz="1800" u="none" cap="none" strike="noStrike">
              <a:solidFill>
                <a:srgbClr val="000000"/>
              </a:solidFill>
              <a:latin typeface="Century Gothic"/>
              <a:ea typeface="Century Gothic"/>
              <a:cs typeface="Century Gothic"/>
              <a:sym typeface="Century Gothic"/>
            </a:endParaRPr>
          </a:p>
        </p:txBody>
      </p:sp>
      <p:pic>
        <p:nvPicPr>
          <p:cNvPr id="173" name="Google Shape;173;p8"/>
          <p:cNvPicPr preferRelativeResize="0"/>
          <p:nvPr/>
        </p:nvPicPr>
        <p:blipFill>
          <a:blip r:embed="rId6">
            <a:alphaModFix/>
          </a:blip>
          <a:stretch>
            <a:fillRect/>
          </a:stretch>
        </p:blipFill>
        <p:spPr>
          <a:xfrm>
            <a:off x="9708201" y="945912"/>
            <a:ext cx="2204400" cy="91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