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Century Gothic"/>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 roundtripDataSignature="AMtx7mgqIoYyW4BekAKlqBmzkziPlr5U3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enturyGothic-italic.fntdata"/><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font" Target="fonts/CenturyGothic-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CenturyGothic-bold.fntdata"/><Relationship Id="rId6" Type="http://schemas.openxmlformats.org/officeDocument/2006/relationships/slide" Target="slides/slide2.xml"/><Relationship Id="rId18" Type="http://schemas.openxmlformats.org/officeDocument/2006/relationships/font" Target="fonts/CenturyGothic-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just">
              <a:spcBef>
                <a:spcPts val="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457200" rtl="0" algn="just">
              <a:spcBef>
                <a:spcPts val="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100"/>
              <a:buNone/>
            </a:pPr>
            <a:r>
              <a:t/>
            </a:r>
            <a:endParaRPr/>
          </a:p>
        </p:txBody>
      </p:sp>
      <p:sp>
        <p:nvSpPr>
          <p:cNvPr id="175" name="Google Shape;175;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0" name="Google Shape;22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9" name="Google Shape;26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3" name="Google Shape;30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 name="Google Shape;10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96f7b79043_0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1" name="Google Shape;111;g96f7b79043_0_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 name="Google Shape;12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 name="Google Shape;13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5" name="Google Shape;15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5" name="Google Shape;16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3" name="Google Shape;13;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0" name="Google Shape;70;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6" name="Google Shape;76;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 name="Shape 17"/>
        <p:cNvGrpSpPr/>
        <p:nvPr/>
      </p:nvGrpSpPr>
      <p:grpSpPr>
        <a:xfrm>
          <a:off x="0" y="0"/>
          <a:ext cx="0" cy="0"/>
          <a:chOff x="0" y="0"/>
          <a:chExt cx="0" cy="0"/>
        </a:xfrm>
      </p:grpSpPr>
      <p:sp>
        <p:nvSpPr>
          <p:cNvPr id="18" name="Google Shape;1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9" name="Google Shape;19;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5" name="Google Shape;25;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1" name="Google Shape;31;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8" name="Google Shape;38;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5" name="Shape 45"/>
        <p:cNvGrpSpPr/>
        <p:nvPr/>
      </p:nvGrpSpPr>
      <p:grpSpPr>
        <a:xfrm>
          <a:off x="0" y="0"/>
          <a:ext cx="0" cy="0"/>
          <a:chOff x="0" y="0"/>
          <a:chExt cx="0" cy="0"/>
        </a:xfrm>
      </p:grpSpPr>
      <p:sp>
        <p:nvSpPr>
          <p:cNvPr id="46" name="Google Shape;4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7" name="Google Shape;4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6" name="Google Shape;56;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3" name="Google Shape;63;p2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7" name="Google Shape;7;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2.jpg"/><Relationship Id="rId5" Type="http://schemas.openxmlformats.org/officeDocument/2006/relationships/image" Target="../media/image3.png"/><Relationship Id="rId6"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2.jp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2.jp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jpg"/><Relationship Id="rId7"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85" name="Google Shape;85;p1"/>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86" name="Google Shape;86;p1"/>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87" name="Google Shape;87;p1"/>
          <p:cNvSpPr/>
          <p:nvPr/>
        </p:nvSpPr>
        <p:spPr>
          <a:xfrm>
            <a:off x="3130826" y="4111100"/>
            <a:ext cx="5851800" cy="461700"/>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00000"/>
              </a:lnSpc>
              <a:spcBef>
                <a:spcPts val="0"/>
              </a:spcBef>
              <a:spcAft>
                <a:spcPts val="0"/>
              </a:spcAft>
              <a:buClr>
                <a:srgbClr val="000000"/>
              </a:buClr>
              <a:buSzPts val="2400"/>
              <a:buFont typeface="Arial"/>
              <a:buNone/>
            </a:pPr>
            <a:r>
              <a:rPr b="1" lang="es-MX" sz="2400">
                <a:solidFill>
                  <a:srgbClr val="0A4C86"/>
                </a:solidFill>
                <a:latin typeface="Century Gothic"/>
                <a:ea typeface="Century Gothic"/>
                <a:cs typeface="Century Gothic"/>
                <a:sym typeface="Century Gothic"/>
              </a:rPr>
              <a:t>Cuidándonos</a:t>
            </a:r>
            <a:r>
              <a:rPr b="1" lang="es-MX" sz="2400">
                <a:solidFill>
                  <a:srgbClr val="0A4C86"/>
                </a:solidFill>
                <a:latin typeface="Century Gothic"/>
                <a:ea typeface="Century Gothic"/>
                <a:cs typeface="Century Gothic"/>
                <a:sym typeface="Century Gothic"/>
              </a:rPr>
              <a:t> en lo digital</a:t>
            </a:r>
            <a:endParaRPr b="0" i="0" sz="1400" cap="none" strike="noStrike">
              <a:solidFill>
                <a:srgbClr val="0A4C86"/>
              </a:solidFill>
              <a:latin typeface="Arial"/>
              <a:ea typeface="Arial"/>
              <a:cs typeface="Arial"/>
              <a:sym typeface="Arial"/>
            </a:endParaRPr>
          </a:p>
        </p:txBody>
      </p:sp>
      <p:pic>
        <p:nvPicPr>
          <p:cNvPr id="88" name="Google Shape;88;p1"/>
          <p:cNvPicPr preferRelativeResize="0"/>
          <p:nvPr/>
        </p:nvPicPr>
        <p:blipFill>
          <a:blip r:embed="rId6">
            <a:alphaModFix/>
          </a:blip>
          <a:stretch>
            <a:fillRect/>
          </a:stretch>
        </p:blipFill>
        <p:spPr>
          <a:xfrm>
            <a:off x="3820989" y="2187374"/>
            <a:ext cx="4363674" cy="1810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10"/>
          <p:cNvPicPr preferRelativeResize="0"/>
          <p:nvPr/>
        </p:nvPicPr>
        <p:blipFill>
          <a:blip r:embed="rId3">
            <a:alphaModFix/>
          </a:blip>
          <a:stretch>
            <a:fillRect/>
          </a:stretch>
        </p:blipFill>
        <p:spPr>
          <a:xfrm>
            <a:off x="9837876" y="771875"/>
            <a:ext cx="2204400" cy="914475"/>
          </a:xfrm>
          <a:prstGeom prst="rect">
            <a:avLst/>
          </a:prstGeom>
          <a:noFill/>
          <a:ln>
            <a:noFill/>
          </a:ln>
        </p:spPr>
      </p:pic>
      <p:pic>
        <p:nvPicPr>
          <p:cNvPr id="178" name="Google Shape;178;p10"/>
          <p:cNvPicPr preferRelativeResize="0"/>
          <p:nvPr/>
        </p:nvPicPr>
        <p:blipFill rotWithShape="1">
          <a:blip r:embed="rId4">
            <a:alphaModFix/>
          </a:blip>
          <a:srcRect b="37264" l="0" r="0" t="0"/>
          <a:stretch/>
        </p:blipFill>
        <p:spPr>
          <a:xfrm>
            <a:off x="0" y="-31750"/>
            <a:ext cx="12191999" cy="833438"/>
          </a:xfrm>
          <a:prstGeom prst="rect">
            <a:avLst/>
          </a:prstGeom>
          <a:noFill/>
          <a:ln>
            <a:noFill/>
          </a:ln>
        </p:spPr>
      </p:pic>
      <p:pic>
        <p:nvPicPr>
          <p:cNvPr id="179" name="Google Shape;179;p10"/>
          <p:cNvPicPr preferRelativeResize="0"/>
          <p:nvPr/>
        </p:nvPicPr>
        <p:blipFill rotWithShape="1">
          <a:blip r:embed="rId5">
            <a:alphaModFix/>
          </a:blip>
          <a:srcRect b="0" l="0" r="0" t="0"/>
          <a:stretch/>
        </p:blipFill>
        <p:spPr>
          <a:xfrm>
            <a:off x="10687788" y="5818550"/>
            <a:ext cx="833437" cy="503238"/>
          </a:xfrm>
          <a:prstGeom prst="rect">
            <a:avLst/>
          </a:prstGeom>
          <a:noFill/>
          <a:ln>
            <a:noFill/>
          </a:ln>
        </p:spPr>
      </p:pic>
      <p:pic>
        <p:nvPicPr>
          <p:cNvPr id="180" name="Google Shape;180;p10"/>
          <p:cNvPicPr preferRelativeResize="0"/>
          <p:nvPr/>
        </p:nvPicPr>
        <p:blipFill rotWithShape="1">
          <a:blip r:embed="rId6">
            <a:alphaModFix/>
          </a:blip>
          <a:srcRect b="52796" l="38151" r="37886" t="34996"/>
          <a:stretch/>
        </p:blipFill>
        <p:spPr>
          <a:xfrm>
            <a:off x="9136063" y="6175375"/>
            <a:ext cx="1814510" cy="519113"/>
          </a:xfrm>
          <a:prstGeom prst="rect">
            <a:avLst/>
          </a:prstGeom>
          <a:noFill/>
          <a:ln>
            <a:noFill/>
          </a:ln>
        </p:spPr>
      </p:pic>
      <p:sp>
        <p:nvSpPr>
          <p:cNvPr id="181" name="Google Shape;181;p10"/>
          <p:cNvSpPr/>
          <p:nvPr/>
        </p:nvSpPr>
        <p:spPr>
          <a:xfrm>
            <a:off x="279307" y="945900"/>
            <a:ext cx="8712300" cy="646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PRODUCTOS O RESULTADOS ESPERADOS</a:t>
            </a:r>
            <a:endParaRPr b="0" i="0" sz="1400" u="none" cap="none" strike="noStrike">
              <a:solidFill>
                <a:srgbClr val="000000"/>
              </a:solidFill>
              <a:latin typeface="Arial"/>
              <a:ea typeface="Arial"/>
              <a:cs typeface="Arial"/>
              <a:sym typeface="Arial"/>
            </a:endParaRPr>
          </a:p>
        </p:txBody>
      </p:sp>
      <p:sp>
        <p:nvSpPr>
          <p:cNvPr id="182" name="Google Shape;182;p10"/>
          <p:cNvSpPr/>
          <p:nvPr/>
        </p:nvSpPr>
        <p:spPr>
          <a:xfrm>
            <a:off x="437878" y="1891930"/>
            <a:ext cx="2255100" cy="1127700"/>
          </a:xfrm>
          <a:prstGeom prst="roundRect">
            <a:avLst>
              <a:gd fmla="val 10000"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83" name="Google Shape;183;p10"/>
          <p:cNvSpPr txBox="1"/>
          <p:nvPr/>
        </p:nvSpPr>
        <p:spPr>
          <a:xfrm>
            <a:off x="470904" y="1924956"/>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0" i="0" lang="es-MX" sz="1200" u="none" cap="none" strike="noStrike">
                <a:solidFill>
                  <a:srgbClr val="000000"/>
                </a:solidFill>
                <a:latin typeface="Century Gothic"/>
                <a:ea typeface="Century Gothic"/>
                <a:cs typeface="Century Gothic"/>
                <a:sym typeface="Century Gothic"/>
              </a:rPr>
              <a:t>Objetivo 1. Generar conciencia sobre el bien común a través de flyers</a:t>
            </a:r>
            <a:endParaRPr sz="1200">
              <a:latin typeface="Century Gothic"/>
              <a:ea typeface="Century Gothic"/>
              <a:cs typeface="Century Gothic"/>
              <a:sym typeface="Century Gothic"/>
            </a:endParaRPr>
          </a:p>
        </p:txBody>
      </p:sp>
      <p:sp>
        <p:nvSpPr>
          <p:cNvPr id="184" name="Google Shape;184;p10"/>
          <p:cNvSpPr/>
          <p:nvPr/>
        </p:nvSpPr>
        <p:spPr>
          <a:xfrm>
            <a:off x="2693067" y="2433227"/>
            <a:ext cx="902100" cy="45000"/>
          </a:xfrm>
          <a:custGeom>
            <a:rect b="b" l="l" r="r" t="t"/>
            <a:pathLst>
              <a:path extrusionOk="0" h="120000" w="120000">
                <a:moveTo>
                  <a:pt x="0" y="60000"/>
                </a:moveTo>
                <a:lnTo>
                  <a:pt x="120000" y="60000"/>
                </a:lnTo>
              </a:path>
            </a:pathLst>
          </a:custGeom>
          <a:no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85" name="Google Shape;185;p10"/>
          <p:cNvSpPr txBox="1"/>
          <p:nvPr/>
        </p:nvSpPr>
        <p:spPr>
          <a:xfrm>
            <a:off x="3121553" y="2433175"/>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86" name="Google Shape;186;p10"/>
          <p:cNvSpPr/>
          <p:nvPr/>
        </p:nvSpPr>
        <p:spPr>
          <a:xfrm>
            <a:off x="3595143" y="1891930"/>
            <a:ext cx="2255100" cy="1127700"/>
          </a:xfrm>
          <a:prstGeom prst="roundRect">
            <a:avLst>
              <a:gd fmla="val 10000"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87" name="Google Shape;187;p10"/>
          <p:cNvSpPr txBox="1"/>
          <p:nvPr/>
        </p:nvSpPr>
        <p:spPr>
          <a:xfrm>
            <a:off x="3628169" y="1924956"/>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Actividad 1</a:t>
            </a:r>
            <a:r>
              <a:rPr b="1" lang="es-MX" sz="1200">
                <a:latin typeface="Century Gothic"/>
                <a:ea typeface="Century Gothic"/>
                <a:cs typeface="Century Gothic"/>
                <a:sym typeface="Century Gothic"/>
              </a:rPr>
              <a:t>. Hacer flyers con información </a:t>
            </a:r>
            <a:r>
              <a:rPr b="1" lang="es-MX" sz="1200">
                <a:latin typeface="Century Gothic"/>
                <a:ea typeface="Century Gothic"/>
                <a:cs typeface="Century Gothic"/>
                <a:sym typeface="Century Gothic"/>
              </a:rPr>
              <a:t>verídica</a:t>
            </a:r>
            <a:r>
              <a:rPr b="1" lang="es-MX" sz="1200">
                <a:latin typeface="Century Gothic"/>
                <a:ea typeface="Century Gothic"/>
                <a:cs typeface="Century Gothic"/>
                <a:sym typeface="Century Gothic"/>
              </a:rPr>
              <a:t> que genere conciencia</a:t>
            </a:r>
            <a:endParaRPr b="1" i="0" sz="1200" u="none" cap="none" strike="noStrike">
              <a:solidFill>
                <a:srgbClr val="000000"/>
              </a:solidFill>
              <a:latin typeface="Century Gothic"/>
              <a:ea typeface="Century Gothic"/>
              <a:cs typeface="Century Gothic"/>
              <a:sym typeface="Century Gothic"/>
            </a:endParaRPr>
          </a:p>
        </p:txBody>
      </p:sp>
      <p:sp>
        <p:nvSpPr>
          <p:cNvPr id="188" name="Google Shape;188;p10"/>
          <p:cNvSpPr/>
          <p:nvPr/>
        </p:nvSpPr>
        <p:spPr>
          <a:xfrm>
            <a:off x="5850331" y="2433227"/>
            <a:ext cx="902100" cy="45000"/>
          </a:xfrm>
          <a:custGeom>
            <a:rect b="b" l="l" r="r" t="t"/>
            <a:pathLst>
              <a:path extrusionOk="0" h="120000" w="120000">
                <a:moveTo>
                  <a:pt x="0" y="60000"/>
                </a:moveTo>
                <a:lnTo>
                  <a:pt x="120000" y="60000"/>
                </a:lnTo>
              </a:path>
            </a:pathLst>
          </a:custGeom>
          <a:no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89" name="Google Shape;189;p10"/>
          <p:cNvSpPr txBox="1"/>
          <p:nvPr/>
        </p:nvSpPr>
        <p:spPr>
          <a:xfrm>
            <a:off x="6278817" y="2433175"/>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0" name="Google Shape;190;p10"/>
          <p:cNvSpPr/>
          <p:nvPr/>
        </p:nvSpPr>
        <p:spPr>
          <a:xfrm>
            <a:off x="6752407" y="1891930"/>
            <a:ext cx="2255100" cy="1127700"/>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1" name="Google Shape;191;p10"/>
          <p:cNvSpPr txBox="1"/>
          <p:nvPr/>
        </p:nvSpPr>
        <p:spPr>
          <a:xfrm>
            <a:off x="6785433" y="1924956"/>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lang="es-MX" sz="1200">
                <a:latin typeface="Century Gothic"/>
                <a:ea typeface="Century Gothic"/>
                <a:cs typeface="Century Gothic"/>
                <a:sym typeface="Century Gothic"/>
              </a:rPr>
              <a:t>Porcentaje de f</a:t>
            </a:r>
            <a:r>
              <a:rPr b="1" lang="es-MX" sz="1200">
                <a:solidFill>
                  <a:schemeClr val="dk1"/>
                </a:solidFill>
                <a:latin typeface="Century Gothic"/>
                <a:ea typeface="Century Gothic"/>
                <a:cs typeface="Century Gothic"/>
                <a:sym typeface="Century Gothic"/>
              </a:rPr>
              <a:t>lyers con información verídica que genere conciencia en los jóvenes</a:t>
            </a:r>
            <a:endParaRPr b="1" sz="1200">
              <a:solidFill>
                <a:schemeClr val="dk1"/>
              </a:solidFill>
              <a:latin typeface="Century Gothic"/>
              <a:ea typeface="Century Gothic"/>
              <a:cs typeface="Century Gothic"/>
              <a:sym typeface="Century Gothic"/>
            </a:endParaRPr>
          </a:p>
          <a:p>
            <a:pPr indent="0" lvl="0" marL="0" marR="0" rtl="0" algn="ctr">
              <a:lnSpc>
                <a:spcPct val="90000"/>
              </a:lnSpc>
              <a:spcBef>
                <a:spcPts val="0"/>
              </a:spcBef>
              <a:spcAft>
                <a:spcPts val="0"/>
              </a:spcAft>
              <a:buClr>
                <a:srgbClr val="000000"/>
              </a:buClr>
              <a:buSzPts val="1200"/>
              <a:buFont typeface="Arial"/>
              <a:buNone/>
            </a:pPr>
            <a:r>
              <a:t/>
            </a:r>
            <a:endParaRPr b="1" sz="1200">
              <a:latin typeface="Century Gothic"/>
              <a:ea typeface="Century Gothic"/>
              <a:cs typeface="Century Gothic"/>
              <a:sym typeface="Century Gothic"/>
            </a:endParaRPr>
          </a:p>
        </p:txBody>
      </p:sp>
      <p:sp>
        <p:nvSpPr>
          <p:cNvPr id="192" name="Google Shape;192;p10"/>
          <p:cNvSpPr/>
          <p:nvPr/>
        </p:nvSpPr>
        <p:spPr>
          <a:xfrm>
            <a:off x="437875" y="3188675"/>
            <a:ext cx="2255100" cy="1127700"/>
          </a:xfrm>
          <a:prstGeom prst="roundRect">
            <a:avLst>
              <a:gd fmla="val 10000"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3" name="Google Shape;193;p10"/>
          <p:cNvSpPr txBox="1"/>
          <p:nvPr/>
        </p:nvSpPr>
        <p:spPr>
          <a:xfrm>
            <a:off x="470901" y="3221701"/>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0" i="0" lang="es-MX" sz="1200" u="none" cap="none" strike="noStrike">
                <a:solidFill>
                  <a:srgbClr val="000000"/>
                </a:solidFill>
                <a:latin typeface="Century Gothic"/>
                <a:ea typeface="Century Gothic"/>
                <a:cs typeface="Century Gothic"/>
                <a:sym typeface="Century Gothic"/>
              </a:rPr>
              <a:t>Objetivo 2</a:t>
            </a:r>
            <a:r>
              <a:rPr lang="es-MX" sz="1200">
                <a:latin typeface="Century Gothic"/>
                <a:ea typeface="Century Gothic"/>
                <a:cs typeface="Century Gothic"/>
                <a:sym typeface="Century Gothic"/>
              </a:rPr>
              <a:t>. Informar a  los padres y madres sobre el contenido que consumen sus hijos en redes sociales mediante la vinculación con instituciones especializadas </a:t>
            </a:r>
            <a:endParaRPr sz="1200">
              <a:latin typeface="Century Gothic"/>
              <a:ea typeface="Century Gothic"/>
              <a:cs typeface="Century Gothic"/>
              <a:sym typeface="Century Gothic"/>
            </a:endParaRPr>
          </a:p>
        </p:txBody>
      </p:sp>
      <p:sp>
        <p:nvSpPr>
          <p:cNvPr id="194" name="Google Shape;194;p10"/>
          <p:cNvSpPr/>
          <p:nvPr/>
        </p:nvSpPr>
        <p:spPr>
          <a:xfrm>
            <a:off x="2693067" y="3729961"/>
            <a:ext cx="902100" cy="45000"/>
          </a:xfrm>
          <a:custGeom>
            <a:rect b="b" l="l" r="r" t="t"/>
            <a:pathLst>
              <a:path extrusionOk="0" h="120000" w="120000">
                <a:moveTo>
                  <a:pt x="0" y="60000"/>
                </a:moveTo>
                <a:lnTo>
                  <a:pt x="120000" y="60000"/>
                </a:lnTo>
              </a:path>
            </a:pathLst>
          </a:custGeom>
          <a:no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5" name="Google Shape;195;p10"/>
          <p:cNvSpPr txBox="1"/>
          <p:nvPr/>
        </p:nvSpPr>
        <p:spPr>
          <a:xfrm>
            <a:off x="3121553" y="3729909"/>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6" name="Google Shape;196;p10"/>
          <p:cNvSpPr/>
          <p:nvPr/>
        </p:nvSpPr>
        <p:spPr>
          <a:xfrm>
            <a:off x="3595143" y="3188663"/>
            <a:ext cx="2255100" cy="1127700"/>
          </a:xfrm>
          <a:prstGeom prst="roundRect">
            <a:avLst>
              <a:gd fmla="val 10000"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7" name="Google Shape;197;p10"/>
          <p:cNvSpPr txBox="1"/>
          <p:nvPr/>
        </p:nvSpPr>
        <p:spPr>
          <a:xfrm>
            <a:off x="3628169" y="3221689"/>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Actividad 2</a:t>
            </a:r>
            <a:r>
              <a:rPr lang="es-MX" sz="1200">
                <a:latin typeface="Century Gothic"/>
                <a:ea typeface="Century Gothic"/>
                <a:cs typeface="Century Gothic"/>
                <a:sym typeface="Century Gothic"/>
              </a:rPr>
              <a:t>. </a:t>
            </a:r>
            <a:r>
              <a:rPr b="1" lang="es-MX" sz="1200">
                <a:latin typeface="Century Gothic"/>
                <a:ea typeface="Century Gothic"/>
                <a:cs typeface="Century Gothic"/>
                <a:sym typeface="Century Gothic"/>
              </a:rPr>
              <a:t>Realizar vinculación con instituciones especializadas</a:t>
            </a:r>
            <a:endParaRPr b="1" i="0" sz="1200" u="none" cap="none" strike="noStrike">
              <a:solidFill>
                <a:srgbClr val="000000"/>
              </a:solidFill>
              <a:latin typeface="Century Gothic"/>
              <a:ea typeface="Century Gothic"/>
              <a:cs typeface="Century Gothic"/>
              <a:sym typeface="Century Gothic"/>
            </a:endParaRPr>
          </a:p>
        </p:txBody>
      </p:sp>
      <p:sp>
        <p:nvSpPr>
          <p:cNvPr id="198" name="Google Shape;198;p10"/>
          <p:cNvSpPr/>
          <p:nvPr/>
        </p:nvSpPr>
        <p:spPr>
          <a:xfrm>
            <a:off x="5850331" y="3729961"/>
            <a:ext cx="902100" cy="45000"/>
          </a:xfrm>
          <a:custGeom>
            <a:rect b="b" l="l" r="r" t="t"/>
            <a:pathLst>
              <a:path extrusionOk="0" h="120000" w="120000">
                <a:moveTo>
                  <a:pt x="0" y="60000"/>
                </a:moveTo>
                <a:lnTo>
                  <a:pt x="120000" y="60000"/>
                </a:lnTo>
              </a:path>
            </a:pathLst>
          </a:custGeom>
          <a:no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9" name="Google Shape;199;p10"/>
          <p:cNvSpPr txBox="1"/>
          <p:nvPr/>
        </p:nvSpPr>
        <p:spPr>
          <a:xfrm>
            <a:off x="6278817" y="3729909"/>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0" name="Google Shape;200;p10"/>
          <p:cNvSpPr/>
          <p:nvPr/>
        </p:nvSpPr>
        <p:spPr>
          <a:xfrm>
            <a:off x="6752407" y="3188663"/>
            <a:ext cx="2255100" cy="1127700"/>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1" name="Google Shape;201;p10"/>
          <p:cNvSpPr txBox="1"/>
          <p:nvPr/>
        </p:nvSpPr>
        <p:spPr>
          <a:xfrm>
            <a:off x="6785433" y="3221689"/>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lang="es-MX" sz="1200">
                <a:latin typeface="Century Gothic"/>
                <a:ea typeface="Century Gothic"/>
                <a:cs typeface="Century Gothic"/>
                <a:sym typeface="Century Gothic"/>
              </a:rPr>
              <a:t>Porcentaje de </a:t>
            </a:r>
            <a:r>
              <a:rPr b="1" lang="es-MX" sz="1200">
                <a:solidFill>
                  <a:schemeClr val="dk1"/>
                </a:solidFill>
                <a:latin typeface="Century Gothic"/>
                <a:ea typeface="Century Gothic"/>
                <a:cs typeface="Century Gothic"/>
                <a:sym typeface="Century Gothic"/>
              </a:rPr>
              <a:t>vinculaciones realizadas con instituciones especializadas</a:t>
            </a:r>
            <a:endParaRPr b="1" i="0" sz="1200" u="none" cap="none" strike="noStrike">
              <a:solidFill>
                <a:srgbClr val="000000"/>
              </a:solidFill>
              <a:latin typeface="Century Gothic"/>
              <a:ea typeface="Century Gothic"/>
              <a:cs typeface="Century Gothic"/>
              <a:sym typeface="Century Gothic"/>
            </a:endParaRPr>
          </a:p>
        </p:txBody>
      </p:sp>
      <p:sp>
        <p:nvSpPr>
          <p:cNvPr id="202" name="Google Shape;202;p10"/>
          <p:cNvSpPr/>
          <p:nvPr/>
        </p:nvSpPr>
        <p:spPr>
          <a:xfrm>
            <a:off x="437878" y="4485397"/>
            <a:ext cx="2255100" cy="1127700"/>
          </a:xfrm>
          <a:prstGeom prst="roundRect">
            <a:avLst>
              <a:gd fmla="val 10000"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3" name="Google Shape;203;p10"/>
          <p:cNvSpPr txBox="1"/>
          <p:nvPr/>
        </p:nvSpPr>
        <p:spPr>
          <a:xfrm>
            <a:off x="470904" y="4518423"/>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0" i="0" lang="es-MX" sz="1200" u="none" cap="none" strike="noStrike">
                <a:solidFill>
                  <a:srgbClr val="000000"/>
                </a:solidFill>
                <a:latin typeface="Century Gothic"/>
                <a:ea typeface="Century Gothic"/>
                <a:cs typeface="Century Gothic"/>
                <a:sym typeface="Century Gothic"/>
              </a:rPr>
              <a:t>Objetivo 3. Aumentar la participación ciudadana juvenil a través de material audio visual</a:t>
            </a:r>
            <a:endParaRPr sz="1200">
              <a:latin typeface="Century Gothic"/>
              <a:ea typeface="Century Gothic"/>
              <a:cs typeface="Century Gothic"/>
              <a:sym typeface="Century Gothic"/>
            </a:endParaRPr>
          </a:p>
        </p:txBody>
      </p:sp>
      <p:sp>
        <p:nvSpPr>
          <p:cNvPr id="204" name="Google Shape;204;p10"/>
          <p:cNvSpPr/>
          <p:nvPr/>
        </p:nvSpPr>
        <p:spPr>
          <a:xfrm>
            <a:off x="2693067" y="5026694"/>
            <a:ext cx="902100" cy="45000"/>
          </a:xfrm>
          <a:custGeom>
            <a:rect b="b" l="l" r="r" t="t"/>
            <a:pathLst>
              <a:path extrusionOk="0" h="120000" w="120000">
                <a:moveTo>
                  <a:pt x="0" y="60000"/>
                </a:moveTo>
                <a:lnTo>
                  <a:pt x="120000" y="60000"/>
                </a:lnTo>
              </a:path>
            </a:pathLst>
          </a:custGeom>
          <a:no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5" name="Google Shape;205;p10"/>
          <p:cNvSpPr txBox="1"/>
          <p:nvPr/>
        </p:nvSpPr>
        <p:spPr>
          <a:xfrm>
            <a:off x="3121553" y="5026642"/>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6" name="Google Shape;206;p10"/>
          <p:cNvSpPr/>
          <p:nvPr/>
        </p:nvSpPr>
        <p:spPr>
          <a:xfrm>
            <a:off x="3595143" y="4485397"/>
            <a:ext cx="2255100" cy="1127700"/>
          </a:xfrm>
          <a:prstGeom prst="roundRect">
            <a:avLst>
              <a:gd fmla="val 10000"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7" name="Google Shape;207;p10"/>
          <p:cNvSpPr txBox="1"/>
          <p:nvPr/>
        </p:nvSpPr>
        <p:spPr>
          <a:xfrm>
            <a:off x="3628169" y="4518423"/>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Actividad </a:t>
            </a:r>
            <a:r>
              <a:rPr b="1" lang="es-MX" sz="1200">
                <a:latin typeface="Century Gothic"/>
                <a:ea typeface="Century Gothic"/>
                <a:cs typeface="Century Gothic"/>
                <a:sym typeface="Century Gothic"/>
              </a:rPr>
              <a:t>3. Generar </a:t>
            </a:r>
            <a:r>
              <a:rPr b="1" lang="es-MX" sz="1200">
                <a:solidFill>
                  <a:schemeClr val="dk1"/>
                </a:solidFill>
                <a:latin typeface="Century Gothic"/>
                <a:ea typeface="Century Gothic"/>
                <a:cs typeface="Century Gothic"/>
                <a:sym typeface="Century Gothic"/>
              </a:rPr>
              <a:t>material informativo con recursos audio visuales</a:t>
            </a:r>
            <a:endParaRPr b="1" i="0" sz="1200" u="none" cap="none" strike="noStrike">
              <a:solidFill>
                <a:srgbClr val="000000"/>
              </a:solidFill>
              <a:latin typeface="Century Gothic"/>
              <a:ea typeface="Century Gothic"/>
              <a:cs typeface="Century Gothic"/>
              <a:sym typeface="Century Gothic"/>
            </a:endParaRPr>
          </a:p>
        </p:txBody>
      </p:sp>
      <p:sp>
        <p:nvSpPr>
          <p:cNvPr id="208" name="Google Shape;208;p10"/>
          <p:cNvSpPr/>
          <p:nvPr/>
        </p:nvSpPr>
        <p:spPr>
          <a:xfrm>
            <a:off x="5850331" y="5026694"/>
            <a:ext cx="902100" cy="45000"/>
          </a:xfrm>
          <a:custGeom>
            <a:rect b="b" l="l" r="r" t="t"/>
            <a:pathLst>
              <a:path extrusionOk="0" h="120000" w="120000">
                <a:moveTo>
                  <a:pt x="0" y="60000"/>
                </a:moveTo>
                <a:lnTo>
                  <a:pt x="120000" y="60000"/>
                </a:lnTo>
              </a:path>
            </a:pathLst>
          </a:custGeom>
          <a:no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9" name="Google Shape;209;p10"/>
          <p:cNvSpPr txBox="1"/>
          <p:nvPr/>
        </p:nvSpPr>
        <p:spPr>
          <a:xfrm>
            <a:off x="6278817" y="5026642"/>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10" name="Google Shape;210;p10"/>
          <p:cNvSpPr/>
          <p:nvPr/>
        </p:nvSpPr>
        <p:spPr>
          <a:xfrm>
            <a:off x="6752407" y="4485397"/>
            <a:ext cx="2255100" cy="1127700"/>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11" name="Google Shape;211;p10"/>
          <p:cNvSpPr txBox="1"/>
          <p:nvPr/>
        </p:nvSpPr>
        <p:spPr>
          <a:xfrm>
            <a:off x="6785433" y="4518423"/>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lang="es-MX" sz="1200">
                <a:latin typeface="Century Gothic"/>
                <a:ea typeface="Century Gothic"/>
                <a:cs typeface="Century Gothic"/>
                <a:sym typeface="Century Gothic"/>
              </a:rPr>
              <a:t>Porcentaje de </a:t>
            </a:r>
            <a:r>
              <a:rPr b="1" lang="es-MX" sz="1200">
                <a:solidFill>
                  <a:schemeClr val="dk1"/>
                </a:solidFill>
                <a:latin typeface="Century Gothic"/>
                <a:ea typeface="Century Gothic"/>
                <a:cs typeface="Century Gothic"/>
                <a:sym typeface="Century Gothic"/>
              </a:rPr>
              <a:t>material informativo con recursos audio visuales generados (video, podcast)</a:t>
            </a:r>
            <a:endParaRPr b="1" sz="1200">
              <a:solidFill>
                <a:schemeClr val="dk1"/>
              </a:solidFill>
              <a:latin typeface="Century Gothic"/>
              <a:ea typeface="Century Gothic"/>
              <a:cs typeface="Century Gothic"/>
              <a:sym typeface="Century Gothic"/>
            </a:endParaRPr>
          </a:p>
          <a:p>
            <a:pPr indent="0" lvl="0" marL="0" marR="0" rtl="0" algn="ctr">
              <a:lnSpc>
                <a:spcPct val="90000"/>
              </a:lnSpc>
              <a:spcBef>
                <a:spcPts val="0"/>
              </a:spcBef>
              <a:spcAft>
                <a:spcPts val="0"/>
              </a:spcAft>
              <a:buClr>
                <a:srgbClr val="000000"/>
              </a:buClr>
              <a:buSzPts val="1200"/>
              <a:buFont typeface="Arial"/>
              <a:buNone/>
            </a:pPr>
            <a:r>
              <a:t/>
            </a:r>
            <a:endParaRPr b="1" sz="1200">
              <a:latin typeface="Century Gothic"/>
              <a:ea typeface="Century Gothic"/>
              <a:cs typeface="Century Gothic"/>
              <a:sym typeface="Century Gothic"/>
            </a:endParaRPr>
          </a:p>
        </p:txBody>
      </p:sp>
      <p:sp>
        <p:nvSpPr>
          <p:cNvPr id="212" name="Google Shape;212;p10"/>
          <p:cNvSpPr/>
          <p:nvPr/>
        </p:nvSpPr>
        <p:spPr>
          <a:xfrm>
            <a:off x="8991699" y="2477786"/>
            <a:ext cx="903300" cy="43200"/>
          </a:xfrm>
          <a:custGeom>
            <a:rect b="b" l="l" r="r" t="t"/>
            <a:pathLst>
              <a:path extrusionOk="0" h="120000" w="120000">
                <a:moveTo>
                  <a:pt x="0" y="60000"/>
                </a:moveTo>
                <a:lnTo>
                  <a:pt x="120000" y="60000"/>
                </a:lnTo>
              </a:path>
            </a:pathLst>
          </a:custGeom>
          <a:noFill/>
          <a:ln cap="flat" cmpd="sng" w="12700">
            <a:solidFill>
              <a:srgbClr val="D5A6B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10"/>
          <p:cNvSpPr/>
          <p:nvPr/>
        </p:nvSpPr>
        <p:spPr>
          <a:xfrm>
            <a:off x="9711075" y="4489750"/>
            <a:ext cx="2192100" cy="1062900"/>
          </a:xfrm>
          <a:prstGeom prst="roundRect">
            <a:avLst>
              <a:gd fmla="val 16667" name="adj"/>
            </a:avLst>
          </a:prstGeom>
          <a:solidFill>
            <a:srgbClr val="D5A6BD"/>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FFFFFF"/>
              </a:buClr>
              <a:buSzPts val="1300"/>
              <a:buFont typeface="Century Gothic"/>
              <a:buNone/>
            </a:pPr>
            <a:r>
              <a:rPr b="1" i="0" lang="es-MX" sz="1200" u="none" cap="none" strike="noStrike">
                <a:solidFill>
                  <a:srgbClr val="000000"/>
                </a:solidFill>
                <a:latin typeface="Century Gothic"/>
                <a:ea typeface="Century Gothic"/>
                <a:cs typeface="Century Gothic"/>
                <a:sym typeface="Century Gothic"/>
              </a:rPr>
              <a:t>Meta: 3 materiales audio vi</a:t>
            </a:r>
            <a:r>
              <a:rPr b="1" lang="es-MX" sz="1200">
                <a:latin typeface="Century Gothic"/>
                <a:ea typeface="Century Gothic"/>
                <a:cs typeface="Century Gothic"/>
                <a:sym typeface="Century Gothic"/>
              </a:rPr>
              <a:t>suales</a:t>
            </a:r>
            <a:endParaRPr b="1" i="0" sz="1200" u="none" cap="none" strike="noStrike">
              <a:solidFill>
                <a:srgbClr val="000000"/>
              </a:solidFill>
              <a:latin typeface="Century Gothic"/>
              <a:ea typeface="Century Gothic"/>
              <a:cs typeface="Century Gothic"/>
              <a:sym typeface="Century Gothic"/>
            </a:endParaRPr>
          </a:p>
          <a:p>
            <a:pPr indent="0" lvl="0" marL="0" marR="0" rtl="0" algn="ctr">
              <a:lnSpc>
                <a:spcPct val="90000"/>
              </a:lnSpc>
              <a:spcBef>
                <a:spcPts val="0"/>
              </a:spcBef>
              <a:spcAft>
                <a:spcPts val="0"/>
              </a:spcAft>
              <a:buClr>
                <a:srgbClr val="000000"/>
              </a:buClr>
              <a:buSzPts val="1100"/>
              <a:buFont typeface="Arial"/>
              <a:buNone/>
            </a:pPr>
            <a:r>
              <a:rPr b="1" i="0" lang="es-MX" sz="1200" u="none" cap="none" strike="noStrike">
                <a:solidFill>
                  <a:srgbClr val="000000"/>
                </a:solidFill>
                <a:latin typeface="Century Gothic"/>
                <a:ea typeface="Century Gothic"/>
                <a:cs typeface="Century Gothic"/>
                <a:sym typeface="Century Gothic"/>
              </a:rPr>
              <a:t>Frecuencia: </a:t>
            </a:r>
            <a:r>
              <a:rPr b="1" lang="es-MX" sz="1200">
                <a:latin typeface="Century Gothic"/>
                <a:ea typeface="Century Gothic"/>
                <a:cs typeface="Century Gothic"/>
                <a:sym typeface="Century Gothic"/>
              </a:rPr>
              <a:t>semanal</a:t>
            </a:r>
            <a:endParaRPr b="1" i="0" sz="1200" u="none" cap="none" strike="noStrike">
              <a:solidFill>
                <a:srgbClr val="000000"/>
              </a:solidFill>
              <a:latin typeface="Century Gothic"/>
              <a:ea typeface="Century Gothic"/>
              <a:cs typeface="Century Gothic"/>
              <a:sym typeface="Century Gothic"/>
            </a:endParaRPr>
          </a:p>
        </p:txBody>
      </p:sp>
      <p:sp>
        <p:nvSpPr>
          <p:cNvPr id="214" name="Google Shape;214;p10"/>
          <p:cNvSpPr/>
          <p:nvPr/>
        </p:nvSpPr>
        <p:spPr>
          <a:xfrm>
            <a:off x="9711675" y="3160950"/>
            <a:ext cx="2192100" cy="1062900"/>
          </a:xfrm>
          <a:prstGeom prst="roundRect">
            <a:avLst>
              <a:gd fmla="val 16667" name="adj"/>
            </a:avLst>
          </a:prstGeom>
          <a:solidFill>
            <a:srgbClr val="D5A6BD"/>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Meta: 1 vinculación</a:t>
            </a:r>
            <a:endParaRPr b="1" i="0" sz="1200" u="none" cap="none" strike="noStrike">
              <a:solidFill>
                <a:srgbClr val="000000"/>
              </a:solidFill>
              <a:latin typeface="Century Gothic"/>
              <a:ea typeface="Century Gothic"/>
              <a:cs typeface="Century Gothic"/>
              <a:sym typeface="Century Gothic"/>
            </a:endParaRPr>
          </a:p>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Frecuencia: semanal</a:t>
            </a:r>
            <a:endParaRPr b="1" i="0" sz="1200" u="none" cap="none" strike="noStrike">
              <a:solidFill>
                <a:srgbClr val="000000"/>
              </a:solidFill>
              <a:latin typeface="Century Gothic"/>
              <a:ea typeface="Century Gothic"/>
              <a:cs typeface="Century Gothic"/>
              <a:sym typeface="Century Gothic"/>
            </a:endParaRPr>
          </a:p>
        </p:txBody>
      </p:sp>
      <p:sp>
        <p:nvSpPr>
          <p:cNvPr id="215" name="Google Shape;215;p10"/>
          <p:cNvSpPr/>
          <p:nvPr/>
        </p:nvSpPr>
        <p:spPr>
          <a:xfrm>
            <a:off x="9711675" y="1787825"/>
            <a:ext cx="2192100" cy="1062900"/>
          </a:xfrm>
          <a:prstGeom prst="roundRect">
            <a:avLst>
              <a:gd fmla="val 16667" name="adj"/>
            </a:avLst>
          </a:prstGeom>
          <a:solidFill>
            <a:srgbClr val="D5A6BD"/>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Meta: </a:t>
            </a:r>
            <a:r>
              <a:rPr b="1" lang="es-MX" sz="1200">
                <a:latin typeface="Century Gothic"/>
                <a:ea typeface="Century Gothic"/>
                <a:cs typeface="Century Gothic"/>
                <a:sym typeface="Century Gothic"/>
              </a:rPr>
              <a:t>4 flyers informativos</a:t>
            </a:r>
            <a:endParaRPr b="1" i="0" sz="1200" u="none" cap="none" strike="noStrike">
              <a:solidFill>
                <a:srgbClr val="000000"/>
              </a:solidFill>
              <a:latin typeface="Century Gothic"/>
              <a:ea typeface="Century Gothic"/>
              <a:cs typeface="Century Gothic"/>
              <a:sym typeface="Century Gothic"/>
            </a:endParaRPr>
          </a:p>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Frecuencia: </a:t>
            </a:r>
            <a:r>
              <a:rPr b="1" lang="es-MX" sz="1200">
                <a:latin typeface="Century Gothic"/>
                <a:ea typeface="Century Gothic"/>
                <a:cs typeface="Century Gothic"/>
                <a:sym typeface="Century Gothic"/>
              </a:rPr>
              <a:t>semanal</a:t>
            </a:r>
            <a:endParaRPr b="1" i="0" sz="1200" u="none" cap="none" strike="noStrike">
              <a:solidFill>
                <a:srgbClr val="000000"/>
              </a:solidFill>
              <a:latin typeface="Century Gothic"/>
              <a:ea typeface="Century Gothic"/>
              <a:cs typeface="Century Gothic"/>
              <a:sym typeface="Century Gothic"/>
            </a:endParaRPr>
          </a:p>
        </p:txBody>
      </p:sp>
      <p:sp>
        <p:nvSpPr>
          <p:cNvPr id="216" name="Google Shape;216;p10"/>
          <p:cNvSpPr/>
          <p:nvPr/>
        </p:nvSpPr>
        <p:spPr>
          <a:xfrm>
            <a:off x="8991699" y="3773186"/>
            <a:ext cx="903300" cy="43200"/>
          </a:xfrm>
          <a:custGeom>
            <a:rect b="b" l="l" r="r" t="t"/>
            <a:pathLst>
              <a:path extrusionOk="0" h="120000" w="120000">
                <a:moveTo>
                  <a:pt x="0" y="60000"/>
                </a:moveTo>
                <a:lnTo>
                  <a:pt x="120000" y="60000"/>
                </a:lnTo>
              </a:path>
            </a:pathLst>
          </a:custGeom>
          <a:noFill/>
          <a:ln cap="flat" cmpd="sng" w="12700">
            <a:solidFill>
              <a:srgbClr val="D5A6B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10"/>
          <p:cNvSpPr/>
          <p:nvPr/>
        </p:nvSpPr>
        <p:spPr>
          <a:xfrm>
            <a:off x="8991699" y="5068586"/>
            <a:ext cx="903300" cy="43200"/>
          </a:xfrm>
          <a:custGeom>
            <a:rect b="b" l="l" r="r" t="t"/>
            <a:pathLst>
              <a:path extrusionOk="0" h="120000" w="120000">
                <a:moveTo>
                  <a:pt x="0" y="60000"/>
                </a:moveTo>
                <a:lnTo>
                  <a:pt x="120000" y="60000"/>
                </a:lnTo>
              </a:path>
            </a:pathLst>
          </a:custGeom>
          <a:noFill/>
          <a:ln cap="flat" cmpd="sng" w="12700">
            <a:solidFill>
              <a:srgbClr val="D5A6B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9"/>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223" name="Google Shape;223;p9"/>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224" name="Google Shape;224;p9"/>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225" name="Google Shape;225;p9"/>
          <p:cNvSpPr/>
          <p:nvPr/>
        </p:nvSpPr>
        <p:spPr>
          <a:xfrm>
            <a:off x="324955" y="945900"/>
            <a:ext cx="4818600" cy="5748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PLAN DE ACCIÓN</a:t>
            </a:r>
            <a:endParaRPr b="0" i="0" sz="1400" u="none" cap="none" strike="noStrike">
              <a:solidFill>
                <a:srgbClr val="000000"/>
              </a:solidFill>
              <a:latin typeface="Arial"/>
              <a:ea typeface="Arial"/>
              <a:cs typeface="Arial"/>
              <a:sym typeface="Arial"/>
            </a:endParaRPr>
          </a:p>
        </p:txBody>
      </p:sp>
      <p:grpSp>
        <p:nvGrpSpPr>
          <p:cNvPr id="226" name="Google Shape;226;p9"/>
          <p:cNvGrpSpPr/>
          <p:nvPr/>
        </p:nvGrpSpPr>
        <p:grpSpPr>
          <a:xfrm>
            <a:off x="786633" y="1598685"/>
            <a:ext cx="10035449" cy="4811846"/>
            <a:chOff x="525" y="0"/>
            <a:chExt cx="8580974" cy="2467993"/>
          </a:xfrm>
        </p:grpSpPr>
        <p:sp>
          <p:nvSpPr>
            <p:cNvPr id="227" name="Google Shape;227;p9"/>
            <p:cNvSpPr/>
            <p:nvPr/>
          </p:nvSpPr>
          <p:spPr>
            <a:xfrm>
              <a:off x="525" y="585011"/>
              <a:ext cx="2768056" cy="325653"/>
            </a:xfrm>
            <a:prstGeom prst="rect">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9"/>
            <p:cNvSpPr/>
            <p:nvPr/>
          </p:nvSpPr>
          <p:spPr>
            <a:xfrm>
              <a:off x="525" y="707313"/>
              <a:ext cx="203351" cy="203351"/>
            </a:xfrm>
            <a:prstGeom prst="rect">
              <a:avLst/>
            </a:prstGeom>
            <a:solidFill>
              <a:schemeClr val="lt1">
                <a:alpha val="89410"/>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9"/>
            <p:cNvSpPr/>
            <p:nvPr/>
          </p:nvSpPr>
          <p:spPr>
            <a:xfrm>
              <a:off x="525" y="0"/>
              <a:ext cx="2768056" cy="58501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9"/>
            <p:cNvSpPr txBox="1"/>
            <p:nvPr/>
          </p:nvSpPr>
          <p:spPr>
            <a:xfrm>
              <a:off x="525" y="0"/>
              <a:ext cx="2768056" cy="585011"/>
            </a:xfrm>
            <a:prstGeom prst="rect">
              <a:avLst/>
            </a:prstGeom>
            <a:noFill/>
            <a:ln>
              <a:noFill/>
            </a:ln>
          </p:spPr>
          <p:txBody>
            <a:bodyPr anchorCtr="0" anchor="ctr" bIns="44450" lIns="66675" spcFirstLastPara="1" rIns="66675" wrap="square" tIns="44450">
              <a:noAutofit/>
            </a:bodyPr>
            <a:lstStyle/>
            <a:p>
              <a:pPr indent="0" lvl="0" marL="0" marR="0" rtl="0" algn="just">
                <a:lnSpc>
                  <a:spcPct val="90000"/>
                </a:lnSpc>
                <a:spcBef>
                  <a:spcPts val="0"/>
                </a:spcBef>
                <a:spcAft>
                  <a:spcPts val="0"/>
                </a:spcAft>
                <a:buClr>
                  <a:srgbClr val="000000"/>
                </a:buClr>
                <a:buSzPts val="3500"/>
                <a:buFont typeface="Arial"/>
                <a:buNone/>
              </a:pPr>
              <a:r>
                <a:rPr b="0" i="0" lang="es-MX" u="none" cap="none" strike="noStrike">
                  <a:solidFill>
                    <a:schemeClr val="dk1"/>
                  </a:solidFill>
                  <a:latin typeface="Century Gothic"/>
                  <a:ea typeface="Century Gothic"/>
                  <a:cs typeface="Century Gothic"/>
                  <a:sym typeface="Century Gothic"/>
                </a:rPr>
                <a:t>Objetivo 1. </a:t>
              </a:r>
              <a:r>
                <a:rPr lang="es-MX">
                  <a:solidFill>
                    <a:schemeClr val="dk1"/>
                  </a:solidFill>
                  <a:latin typeface="Century Gothic"/>
                  <a:ea typeface="Century Gothic"/>
                  <a:cs typeface="Century Gothic"/>
                  <a:sym typeface="Century Gothic"/>
                </a:rPr>
                <a:t>Generar conciencia sobre el bien común a través de flyers</a:t>
              </a:r>
              <a:endParaRPr b="0" i="0" u="none" cap="none" strike="noStrike">
                <a:solidFill>
                  <a:schemeClr val="dk1"/>
                </a:solidFill>
                <a:latin typeface="Century Gothic"/>
                <a:ea typeface="Century Gothic"/>
                <a:cs typeface="Century Gothic"/>
                <a:sym typeface="Century Gothic"/>
              </a:endParaRPr>
            </a:p>
          </p:txBody>
        </p:sp>
        <p:sp>
          <p:nvSpPr>
            <p:cNvPr id="231" name="Google Shape;231;p9"/>
            <p:cNvSpPr/>
            <p:nvPr/>
          </p:nvSpPr>
          <p:spPr>
            <a:xfrm>
              <a:off x="525" y="1181319"/>
              <a:ext cx="203346" cy="203346"/>
            </a:xfrm>
            <a:prstGeom prst="rect">
              <a:avLst/>
            </a:prstGeom>
            <a:solidFill>
              <a:schemeClr val="lt1"/>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9"/>
            <p:cNvSpPr/>
            <p:nvPr/>
          </p:nvSpPr>
          <p:spPr>
            <a:xfrm>
              <a:off x="194289" y="1045991"/>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9"/>
            <p:cNvSpPr txBox="1"/>
            <p:nvPr/>
          </p:nvSpPr>
          <p:spPr>
            <a:xfrm>
              <a:off x="194289" y="1045991"/>
              <a:ext cx="2574292" cy="474000"/>
            </a:xfrm>
            <a:prstGeom prst="rect">
              <a:avLst/>
            </a:prstGeom>
            <a:noFill/>
            <a:ln>
              <a:noFill/>
            </a:ln>
          </p:spPr>
          <p:txBody>
            <a:bodyPr anchorCtr="0" anchor="ctr" bIns="99550" lIns="99550" spcFirstLastPara="1" rIns="99550" wrap="square" tIns="99550">
              <a:noAutofit/>
            </a:bodyPr>
            <a:lstStyle/>
            <a:p>
              <a:pPr indent="0" lvl="0" marL="0" marR="0" rtl="0" algn="just">
                <a:lnSpc>
                  <a:spcPct val="90000"/>
                </a:lnSpc>
                <a:spcBef>
                  <a:spcPts val="0"/>
                </a:spcBef>
                <a:spcAft>
                  <a:spcPts val="0"/>
                </a:spcAft>
                <a:buClr>
                  <a:srgbClr val="000000"/>
                </a:buClr>
                <a:buSzPts val="1400"/>
                <a:buFont typeface="Arial"/>
                <a:buNone/>
              </a:pPr>
              <a:r>
                <a:rPr b="1" i="0" lang="es-MX" u="none" cap="none" strike="noStrike">
                  <a:solidFill>
                    <a:schemeClr val="dk1"/>
                  </a:solidFill>
                  <a:latin typeface="Century Gothic"/>
                  <a:ea typeface="Century Gothic"/>
                  <a:cs typeface="Century Gothic"/>
                  <a:sym typeface="Century Gothic"/>
                </a:rPr>
                <a:t>Actividad 1. </a:t>
              </a:r>
              <a:r>
                <a:rPr b="1" lang="es-MX">
                  <a:solidFill>
                    <a:schemeClr val="dk1"/>
                  </a:solidFill>
                  <a:latin typeface="Century Gothic"/>
                  <a:ea typeface="Century Gothic"/>
                  <a:cs typeface="Century Gothic"/>
                  <a:sym typeface="Century Gothic"/>
                </a:rPr>
                <a:t>Hacer flyers con información verídica que genere conciencia</a:t>
              </a:r>
              <a:endParaRPr b="1" i="0" u="none" cap="none" strike="noStrike">
                <a:solidFill>
                  <a:schemeClr val="dk1"/>
                </a:solidFill>
                <a:latin typeface="Century Gothic"/>
                <a:ea typeface="Century Gothic"/>
                <a:cs typeface="Century Gothic"/>
                <a:sym typeface="Century Gothic"/>
              </a:endParaRPr>
            </a:p>
          </p:txBody>
        </p:sp>
        <p:sp>
          <p:nvSpPr>
            <p:cNvPr id="234" name="Google Shape;234;p9"/>
            <p:cNvSpPr/>
            <p:nvPr/>
          </p:nvSpPr>
          <p:spPr>
            <a:xfrm>
              <a:off x="525" y="1655320"/>
              <a:ext cx="203346" cy="203346"/>
            </a:xfrm>
            <a:prstGeom prst="rect">
              <a:avLst/>
            </a:prstGeom>
            <a:solidFill>
              <a:schemeClr val="lt1"/>
            </a:solidFill>
            <a:ln cap="flat" cmpd="sng" w="12700">
              <a:solidFill>
                <a:srgbClr val="438FC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9"/>
            <p:cNvSpPr/>
            <p:nvPr/>
          </p:nvSpPr>
          <p:spPr>
            <a:xfrm>
              <a:off x="194289" y="1519992"/>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9"/>
            <p:cNvSpPr txBox="1"/>
            <p:nvPr/>
          </p:nvSpPr>
          <p:spPr>
            <a:xfrm>
              <a:off x="194298" y="1539283"/>
              <a:ext cx="2574300" cy="4938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rial"/>
                <a:buNone/>
              </a:pPr>
              <a:r>
                <a:rPr lang="es-MX">
                  <a:latin typeface="Century Gothic"/>
                  <a:ea typeface="Century Gothic"/>
                  <a:cs typeface="Century Gothic"/>
                  <a:sym typeface="Century Gothic"/>
                </a:rPr>
                <a:t>Flyer </a:t>
              </a:r>
              <a:r>
                <a:rPr lang="es-MX">
                  <a:latin typeface="Century Gothic"/>
                  <a:ea typeface="Century Gothic"/>
                  <a:cs typeface="Century Gothic"/>
                  <a:sym typeface="Century Gothic"/>
                </a:rPr>
                <a:t>13 de noviembre</a:t>
              </a:r>
              <a:endParaRPr>
                <a:latin typeface="Century Gothic"/>
                <a:ea typeface="Century Gothic"/>
                <a:cs typeface="Century Gothic"/>
                <a:sym typeface="Century Gothic"/>
              </a:endParaRPr>
            </a:p>
            <a:p>
              <a:pPr indent="0" lvl="0" marL="0" rtl="0" algn="l">
                <a:lnSpc>
                  <a:spcPct val="90000"/>
                </a:lnSpc>
                <a:spcBef>
                  <a:spcPts val="0"/>
                </a:spcBef>
                <a:spcAft>
                  <a:spcPts val="0"/>
                </a:spcAft>
                <a:buClr>
                  <a:schemeClr val="dk1"/>
                </a:buClr>
                <a:buSzPts val="1400"/>
                <a:buFont typeface="Arial"/>
                <a:buNone/>
              </a:pPr>
              <a:r>
                <a:rPr lang="es-MX">
                  <a:solidFill>
                    <a:schemeClr val="dk1"/>
                  </a:solidFill>
                  <a:latin typeface="Century Gothic"/>
                  <a:ea typeface="Century Gothic"/>
                  <a:cs typeface="Century Gothic"/>
                  <a:sym typeface="Century Gothic"/>
                </a:rPr>
                <a:t>Flyer 18 de noviembre</a:t>
              </a:r>
              <a:endParaRPr>
                <a:latin typeface="Century Gothic"/>
                <a:ea typeface="Century Gothic"/>
                <a:cs typeface="Century Gothic"/>
                <a:sym typeface="Century Gothic"/>
              </a:endParaRPr>
            </a:p>
            <a:p>
              <a:pPr indent="0" lvl="0" marL="0" marR="0" rtl="0" algn="l">
                <a:lnSpc>
                  <a:spcPct val="90000"/>
                </a:lnSpc>
                <a:spcBef>
                  <a:spcPts val="0"/>
                </a:spcBef>
                <a:spcAft>
                  <a:spcPts val="0"/>
                </a:spcAft>
                <a:buClr>
                  <a:srgbClr val="000000"/>
                </a:buClr>
                <a:buSzPts val="1400"/>
                <a:buFont typeface="Arial"/>
                <a:buNone/>
              </a:pPr>
              <a:r>
                <a:rPr lang="es-MX">
                  <a:solidFill>
                    <a:schemeClr val="dk1"/>
                  </a:solidFill>
                  <a:latin typeface="Century Gothic"/>
                  <a:ea typeface="Century Gothic"/>
                  <a:cs typeface="Century Gothic"/>
                  <a:sym typeface="Century Gothic"/>
                </a:rPr>
                <a:t>Flyer </a:t>
              </a:r>
              <a:r>
                <a:rPr lang="es-MX">
                  <a:latin typeface="Century Gothic"/>
                  <a:ea typeface="Century Gothic"/>
                  <a:cs typeface="Century Gothic"/>
                  <a:sym typeface="Century Gothic"/>
                </a:rPr>
                <a:t>20 de noviembre</a:t>
              </a:r>
              <a:endParaRPr>
                <a:latin typeface="Century Gothic"/>
                <a:ea typeface="Century Gothic"/>
                <a:cs typeface="Century Gothic"/>
                <a:sym typeface="Century Gothic"/>
              </a:endParaRPr>
            </a:p>
            <a:p>
              <a:pPr indent="0" lvl="0" marL="0" marR="0" rtl="0" algn="l">
                <a:lnSpc>
                  <a:spcPct val="90000"/>
                </a:lnSpc>
                <a:spcBef>
                  <a:spcPts val="0"/>
                </a:spcBef>
                <a:spcAft>
                  <a:spcPts val="0"/>
                </a:spcAft>
                <a:buClr>
                  <a:srgbClr val="000000"/>
                </a:buClr>
                <a:buSzPts val="1400"/>
                <a:buFont typeface="Arial"/>
                <a:buNone/>
              </a:pPr>
              <a:r>
                <a:rPr lang="es-MX">
                  <a:solidFill>
                    <a:schemeClr val="dk1"/>
                  </a:solidFill>
                  <a:latin typeface="Century Gothic"/>
                  <a:ea typeface="Century Gothic"/>
                  <a:cs typeface="Century Gothic"/>
                  <a:sym typeface="Century Gothic"/>
                </a:rPr>
                <a:t>Flyer </a:t>
              </a:r>
              <a:r>
                <a:rPr lang="es-MX">
                  <a:latin typeface="Century Gothic"/>
                  <a:ea typeface="Century Gothic"/>
                  <a:cs typeface="Century Gothic"/>
                  <a:sym typeface="Century Gothic"/>
                </a:rPr>
                <a:t>4 de diciembre</a:t>
              </a:r>
              <a:endParaRPr>
                <a:solidFill>
                  <a:schemeClr val="dk1"/>
                </a:solidFill>
                <a:latin typeface="Century Gothic"/>
                <a:ea typeface="Century Gothic"/>
                <a:cs typeface="Century Gothic"/>
                <a:sym typeface="Century Gothic"/>
              </a:endParaRPr>
            </a:p>
          </p:txBody>
        </p:sp>
        <p:sp>
          <p:nvSpPr>
            <p:cNvPr id="237" name="Google Shape;237;p9"/>
            <p:cNvSpPr/>
            <p:nvPr/>
          </p:nvSpPr>
          <p:spPr>
            <a:xfrm>
              <a:off x="525" y="2129321"/>
              <a:ext cx="203346" cy="203346"/>
            </a:xfrm>
            <a:prstGeom prst="rect">
              <a:avLst/>
            </a:prstGeom>
            <a:solidFill>
              <a:schemeClr val="lt1"/>
            </a:solidFill>
            <a:ln cap="flat" cmpd="sng" w="12700">
              <a:solidFill>
                <a:srgbClr val="43AEB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9"/>
            <p:cNvSpPr/>
            <p:nvPr/>
          </p:nvSpPr>
          <p:spPr>
            <a:xfrm>
              <a:off x="194289" y="1993993"/>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9"/>
            <p:cNvSpPr txBox="1"/>
            <p:nvPr/>
          </p:nvSpPr>
          <p:spPr>
            <a:xfrm>
              <a:off x="194289" y="1993993"/>
              <a:ext cx="2574300" cy="4740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rial"/>
                <a:buNone/>
              </a:pPr>
              <a:r>
                <a:rPr lang="es-MX">
                  <a:solidFill>
                    <a:schemeClr val="dk1"/>
                  </a:solidFill>
                  <a:latin typeface="Century Gothic"/>
                  <a:ea typeface="Century Gothic"/>
                  <a:cs typeface="Century Gothic"/>
                  <a:sym typeface="Century Gothic"/>
                </a:rPr>
                <a:t>Natalia Gómez</a:t>
              </a:r>
              <a:endParaRPr b="0" i="0" sz="1400" u="none" cap="none" strike="noStrike">
                <a:solidFill>
                  <a:srgbClr val="000000"/>
                </a:solidFill>
                <a:latin typeface="Arial"/>
                <a:ea typeface="Arial"/>
                <a:cs typeface="Arial"/>
                <a:sym typeface="Arial"/>
              </a:endParaRPr>
            </a:p>
          </p:txBody>
        </p:sp>
        <p:sp>
          <p:nvSpPr>
            <p:cNvPr id="240" name="Google Shape;240;p9"/>
            <p:cNvSpPr/>
            <p:nvPr/>
          </p:nvSpPr>
          <p:spPr>
            <a:xfrm>
              <a:off x="2906984" y="585011"/>
              <a:ext cx="2768056" cy="325653"/>
            </a:xfrm>
            <a:prstGeom prst="rect">
              <a:avLst/>
            </a:prstGeom>
            <a:solidFill>
              <a:srgbClr val="44B78C"/>
            </a:solidFill>
            <a:ln cap="flat" cmpd="sng" w="12700">
              <a:solidFill>
                <a:srgbClr val="44B78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9"/>
            <p:cNvSpPr/>
            <p:nvPr/>
          </p:nvSpPr>
          <p:spPr>
            <a:xfrm>
              <a:off x="2906984" y="707313"/>
              <a:ext cx="203351" cy="203351"/>
            </a:xfrm>
            <a:prstGeom prst="rect">
              <a:avLst/>
            </a:prstGeom>
            <a:solidFill>
              <a:schemeClr val="lt1">
                <a:alpha val="89410"/>
              </a:schemeClr>
            </a:solidFill>
            <a:ln cap="flat" cmpd="sng" w="12700">
              <a:solidFill>
                <a:srgbClr val="44B78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9"/>
            <p:cNvSpPr/>
            <p:nvPr/>
          </p:nvSpPr>
          <p:spPr>
            <a:xfrm>
              <a:off x="2906984" y="0"/>
              <a:ext cx="2768056" cy="58501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9"/>
            <p:cNvSpPr txBox="1"/>
            <p:nvPr/>
          </p:nvSpPr>
          <p:spPr>
            <a:xfrm>
              <a:off x="2906984" y="0"/>
              <a:ext cx="2768056" cy="585011"/>
            </a:xfrm>
            <a:prstGeom prst="rect">
              <a:avLst/>
            </a:prstGeom>
            <a:noFill/>
            <a:ln>
              <a:noFill/>
            </a:ln>
          </p:spPr>
          <p:txBody>
            <a:bodyPr anchorCtr="0" anchor="ctr" bIns="44450" lIns="66675" spcFirstLastPara="1" rIns="66675" wrap="square" tIns="44450">
              <a:noAutofit/>
            </a:bodyPr>
            <a:lstStyle/>
            <a:p>
              <a:pPr indent="0" lvl="0" marL="0" marR="0" rtl="0" algn="just">
                <a:lnSpc>
                  <a:spcPct val="90000"/>
                </a:lnSpc>
                <a:spcBef>
                  <a:spcPts val="0"/>
                </a:spcBef>
                <a:spcAft>
                  <a:spcPts val="0"/>
                </a:spcAft>
                <a:buClr>
                  <a:srgbClr val="000000"/>
                </a:buClr>
                <a:buSzPts val="3500"/>
                <a:buFont typeface="Arial"/>
                <a:buNone/>
              </a:pPr>
              <a:r>
                <a:rPr b="0" i="0" lang="es-MX" u="none" cap="none" strike="noStrike">
                  <a:solidFill>
                    <a:schemeClr val="dk1"/>
                  </a:solidFill>
                  <a:latin typeface="Century Gothic"/>
                  <a:ea typeface="Century Gothic"/>
                  <a:cs typeface="Century Gothic"/>
                  <a:sym typeface="Century Gothic"/>
                </a:rPr>
                <a:t>Objetivo 2. </a:t>
              </a:r>
              <a:r>
                <a:rPr lang="es-MX">
                  <a:solidFill>
                    <a:schemeClr val="dk1"/>
                  </a:solidFill>
                  <a:latin typeface="Century Gothic"/>
                  <a:ea typeface="Century Gothic"/>
                  <a:cs typeface="Century Gothic"/>
                  <a:sym typeface="Century Gothic"/>
                </a:rPr>
                <a:t>Informar a  los padres y madres sobre el contenido que consumen sus hijos en redes sociales mediante la vinculación con instituciones especializadas en seguridad digital </a:t>
              </a:r>
              <a:endParaRPr i="0" u="none" cap="none" strike="noStrike">
                <a:solidFill>
                  <a:schemeClr val="dk1"/>
                </a:solidFill>
                <a:latin typeface="Century Gothic"/>
                <a:ea typeface="Century Gothic"/>
                <a:cs typeface="Century Gothic"/>
                <a:sym typeface="Century Gothic"/>
              </a:endParaRPr>
            </a:p>
          </p:txBody>
        </p:sp>
        <p:sp>
          <p:nvSpPr>
            <p:cNvPr id="244" name="Google Shape;244;p9"/>
            <p:cNvSpPr/>
            <p:nvPr/>
          </p:nvSpPr>
          <p:spPr>
            <a:xfrm>
              <a:off x="2906984" y="1181319"/>
              <a:ext cx="203346" cy="203346"/>
            </a:xfrm>
            <a:prstGeom prst="rect">
              <a:avLst/>
            </a:prstGeom>
            <a:solidFill>
              <a:schemeClr val="lt1"/>
            </a:solidFill>
            <a:ln cap="flat" cmpd="sng" w="12700">
              <a:solidFill>
                <a:srgbClr val="42BBA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9"/>
            <p:cNvSpPr/>
            <p:nvPr/>
          </p:nvSpPr>
          <p:spPr>
            <a:xfrm>
              <a:off x="3100748" y="1045991"/>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9"/>
            <p:cNvSpPr txBox="1"/>
            <p:nvPr/>
          </p:nvSpPr>
          <p:spPr>
            <a:xfrm>
              <a:off x="3100748" y="1045991"/>
              <a:ext cx="2574292" cy="474000"/>
            </a:xfrm>
            <a:prstGeom prst="rect">
              <a:avLst/>
            </a:prstGeom>
            <a:noFill/>
            <a:ln>
              <a:noFill/>
            </a:ln>
          </p:spPr>
          <p:txBody>
            <a:bodyPr anchorCtr="0" anchor="ctr" bIns="99550" lIns="99550" spcFirstLastPara="1" rIns="99550" wrap="square" tIns="99550">
              <a:noAutofit/>
            </a:bodyPr>
            <a:lstStyle/>
            <a:p>
              <a:pPr indent="0" lvl="0" marL="0" marR="0" rtl="0" algn="just">
                <a:lnSpc>
                  <a:spcPct val="90000"/>
                </a:lnSpc>
                <a:spcBef>
                  <a:spcPts val="0"/>
                </a:spcBef>
                <a:spcAft>
                  <a:spcPts val="0"/>
                </a:spcAft>
                <a:buClr>
                  <a:srgbClr val="000000"/>
                </a:buClr>
                <a:buSzPts val="1400"/>
                <a:buFont typeface="Arial"/>
                <a:buNone/>
              </a:pPr>
              <a:r>
                <a:rPr b="1" i="0" lang="es-MX" u="none" cap="none" strike="noStrike">
                  <a:solidFill>
                    <a:schemeClr val="dk1"/>
                  </a:solidFill>
                  <a:latin typeface="Century Gothic"/>
                  <a:ea typeface="Century Gothic"/>
                  <a:cs typeface="Century Gothic"/>
                  <a:sym typeface="Century Gothic"/>
                </a:rPr>
                <a:t>Actividad 2</a:t>
              </a:r>
              <a:r>
                <a:rPr b="1" lang="es-MX">
                  <a:solidFill>
                    <a:schemeClr val="dk1"/>
                  </a:solidFill>
                  <a:latin typeface="Century Gothic"/>
                  <a:ea typeface="Century Gothic"/>
                  <a:cs typeface="Century Gothic"/>
                  <a:sym typeface="Century Gothic"/>
                </a:rPr>
                <a:t>. </a:t>
              </a:r>
              <a:r>
                <a:rPr b="1" lang="es-MX">
                  <a:solidFill>
                    <a:schemeClr val="dk1"/>
                  </a:solidFill>
                  <a:latin typeface="Century Gothic"/>
                  <a:ea typeface="Century Gothic"/>
                  <a:cs typeface="Century Gothic"/>
                  <a:sym typeface="Century Gothic"/>
                </a:rPr>
                <a:t>Realizar vinculación con instituciones especializadas en seguridad digital</a:t>
              </a:r>
              <a:endParaRPr b="1" i="0" u="none" cap="none" strike="noStrike">
                <a:solidFill>
                  <a:schemeClr val="dk1"/>
                </a:solidFill>
                <a:latin typeface="Century Gothic"/>
                <a:ea typeface="Century Gothic"/>
                <a:cs typeface="Century Gothic"/>
                <a:sym typeface="Century Gothic"/>
              </a:endParaRPr>
            </a:p>
          </p:txBody>
        </p:sp>
        <p:sp>
          <p:nvSpPr>
            <p:cNvPr id="247" name="Google Shape;247;p9"/>
            <p:cNvSpPr/>
            <p:nvPr/>
          </p:nvSpPr>
          <p:spPr>
            <a:xfrm>
              <a:off x="2906984" y="1655320"/>
              <a:ext cx="203346" cy="203346"/>
            </a:xfrm>
            <a:prstGeom prst="rect">
              <a:avLst/>
            </a:prstGeom>
            <a:solidFill>
              <a:schemeClr val="lt1"/>
            </a:solidFill>
            <a:ln cap="flat" cmpd="sng" w="12700">
              <a:solidFill>
                <a:srgbClr val="44B78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9"/>
            <p:cNvSpPr/>
            <p:nvPr/>
          </p:nvSpPr>
          <p:spPr>
            <a:xfrm>
              <a:off x="3100748" y="1519992"/>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9"/>
            <p:cNvSpPr txBox="1"/>
            <p:nvPr/>
          </p:nvSpPr>
          <p:spPr>
            <a:xfrm>
              <a:off x="3100748" y="1519992"/>
              <a:ext cx="2574292" cy="474000"/>
            </a:xfrm>
            <a:prstGeom prst="rect">
              <a:avLst/>
            </a:prstGeom>
            <a:noFill/>
            <a:ln>
              <a:noFill/>
            </a:ln>
          </p:spPr>
          <p:txBody>
            <a:bodyPr anchorCtr="0" anchor="ctr" bIns="99550" lIns="99550" spcFirstLastPara="1" rIns="99550" wrap="square" tIns="99550">
              <a:noAutofit/>
            </a:bodyPr>
            <a:lstStyle/>
            <a:p>
              <a:pPr indent="0" lvl="0" marL="0" rtl="0" algn="l">
                <a:lnSpc>
                  <a:spcPct val="90000"/>
                </a:lnSpc>
                <a:spcBef>
                  <a:spcPts val="0"/>
                </a:spcBef>
                <a:spcAft>
                  <a:spcPts val="0"/>
                </a:spcAft>
                <a:buClr>
                  <a:schemeClr val="dk1"/>
                </a:buClr>
                <a:buSzPts val="1400"/>
                <a:buFont typeface="Arial"/>
                <a:buNone/>
              </a:pPr>
              <a:r>
                <a:rPr lang="es-MX">
                  <a:solidFill>
                    <a:schemeClr val="dk1"/>
                  </a:solidFill>
                  <a:latin typeface="Century Gothic"/>
                  <a:ea typeface="Century Gothic"/>
                  <a:cs typeface="Century Gothic"/>
                  <a:sym typeface="Century Gothic"/>
                </a:rPr>
                <a:t>2 de diciembre </a:t>
              </a:r>
              <a:endParaRPr b="0" i="0" sz="1400" u="none" cap="none" strike="noStrike">
                <a:solidFill>
                  <a:schemeClr val="dk1"/>
                </a:solidFill>
                <a:latin typeface="Century Gothic"/>
                <a:ea typeface="Century Gothic"/>
                <a:cs typeface="Century Gothic"/>
                <a:sym typeface="Century Gothic"/>
              </a:endParaRPr>
            </a:p>
          </p:txBody>
        </p:sp>
        <p:sp>
          <p:nvSpPr>
            <p:cNvPr id="250" name="Google Shape;250;p9"/>
            <p:cNvSpPr/>
            <p:nvPr/>
          </p:nvSpPr>
          <p:spPr>
            <a:xfrm>
              <a:off x="2906984" y="2129321"/>
              <a:ext cx="203346" cy="203346"/>
            </a:xfrm>
            <a:prstGeom prst="rect">
              <a:avLst/>
            </a:prstGeom>
            <a:solidFill>
              <a:schemeClr val="lt1"/>
            </a:solidFill>
            <a:ln cap="flat" cmpd="sng" w="12700">
              <a:solidFill>
                <a:srgbClr val="44B56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9"/>
            <p:cNvSpPr/>
            <p:nvPr/>
          </p:nvSpPr>
          <p:spPr>
            <a:xfrm>
              <a:off x="3100748" y="1993993"/>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9"/>
            <p:cNvSpPr txBox="1"/>
            <p:nvPr/>
          </p:nvSpPr>
          <p:spPr>
            <a:xfrm>
              <a:off x="3100748" y="1993993"/>
              <a:ext cx="2574292" cy="474000"/>
            </a:xfrm>
            <a:prstGeom prst="rect">
              <a:avLst/>
            </a:prstGeom>
            <a:noFill/>
            <a:ln>
              <a:noFill/>
            </a:ln>
          </p:spPr>
          <p:txBody>
            <a:bodyPr anchorCtr="0" anchor="ctr" bIns="99550" lIns="99550" spcFirstLastPara="1" rIns="99550" wrap="square" tIns="99550">
              <a:noAutofit/>
            </a:bodyPr>
            <a:lstStyle/>
            <a:p>
              <a:pPr indent="0" lvl="0" marL="0" rtl="0" algn="l">
                <a:lnSpc>
                  <a:spcPct val="90000"/>
                </a:lnSpc>
                <a:spcBef>
                  <a:spcPts val="0"/>
                </a:spcBef>
                <a:spcAft>
                  <a:spcPts val="0"/>
                </a:spcAft>
                <a:buClr>
                  <a:schemeClr val="dk1"/>
                </a:buClr>
                <a:buSzPts val="1400"/>
                <a:buFont typeface="Arial"/>
                <a:buNone/>
              </a:pPr>
              <a:r>
                <a:rPr lang="es-MX">
                  <a:solidFill>
                    <a:schemeClr val="dk1"/>
                  </a:solidFill>
                  <a:latin typeface="Century Gothic"/>
                  <a:ea typeface="Century Gothic"/>
                  <a:cs typeface="Century Gothic"/>
                  <a:sym typeface="Century Gothic"/>
                </a:rPr>
                <a:t>Natalia Gómez</a:t>
              </a:r>
              <a:endParaRPr b="0" i="0" sz="1400" u="none" cap="none" strike="noStrike">
                <a:solidFill>
                  <a:schemeClr val="dk1"/>
                </a:solidFill>
                <a:latin typeface="Century Gothic"/>
                <a:ea typeface="Century Gothic"/>
                <a:cs typeface="Century Gothic"/>
                <a:sym typeface="Century Gothic"/>
              </a:endParaRPr>
            </a:p>
          </p:txBody>
        </p:sp>
        <p:sp>
          <p:nvSpPr>
            <p:cNvPr id="253" name="Google Shape;253;p9"/>
            <p:cNvSpPr/>
            <p:nvPr/>
          </p:nvSpPr>
          <p:spPr>
            <a:xfrm>
              <a:off x="5813443" y="585011"/>
              <a:ext cx="2768056" cy="325653"/>
            </a:xfrm>
            <a:prstGeom prst="rect">
              <a:avLst/>
            </a:prstGeom>
            <a:solidFill>
              <a:srgbClr val="6FAA47"/>
            </a:solidFill>
            <a:ln cap="flat" cmpd="sng" w="12700">
              <a:solidFill>
                <a:srgbClr val="6FAA47"/>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9"/>
            <p:cNvSpPr/>
            <p:nvPr/>
          </p:nvSpPr>
          <p:spPr>
            <a:xfrm>
              <a:off x="5813443" y="707313"/>
              <a:ext cx="203351" cy="203351"/>
            </a:xfrm>
            <a:prstGeom prst="rect">
              <a:avLst/>
            </a:prstGeom>
            <a:solidFill>
              <a:schemeClr val="lt1">
                <a:alpha val="89410"/>
              </a:schemeClr>
            </a:solidFill>
            <a:ln cap="flat" cmpd="sng" w="12700">
              <a:solidFill>
                <a:srgbClr val="6FAA47"/>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9"/>
            <p:cNvSpPr/>
            <p:nvPr/>
          </p:nvSpPr>
          <p:spPr>
            <a:xfrm>
              <a:off x="5813443" y="0"/>
              <a:ext cx="2768056" cy="58501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9"/>
            <p:cNvSpPr txBox="1"/>
            <p:nvPr/>
          </p:nvSpPr>
          <p:spPr>
            <a:xfrm>
              <a:off x="5813443" y="0"/>
              <a:ext cx="2768056" cy="585011"/>
            </a:xfrm>
            <a:prstGeom prst="rect">
              <a:avLst/>
            </a:prstGeom>
            <a:noFill/>
            <a:ln>
              <a:noFill/>
            </a:ln>
          </p:spPr>
          <p:txBody>
            <a:bodyPr anchorCtr="0" anchor="ctr" bIns="44450" lIns="66675" spcFirstLastPara="1" rIns="66675" wrap="square" tIns="44450">
              <a:noAutofit/>
            </a:bodyPr>
            <a:lstStyle/>
            <a:p>
              <a:pPr indent="0" lvl="0" marL="0" rtl="0" algn="just">
                <a:lnSpc>
                  <a:spcPct val="90000"/>
                </a:lnSpc>
                <a:spcBef>
                  <a:spcPts val="0"/>
                </a:spcBef>
                <a:spcAft>
                  <a:spcPts val="0"/>
                </a:spcAft>
                <a:buClr>
                  <a:schemeClr val="dk1"/>
                </a:buClr>
                <a:buSzPts val="1200"/>
                <a:buFont typeface="Arial"/>
                <a:buNone/>
              </a:pPr>
              <a:r>
                <a:rPr lang="es-MX">
                  <a:solidFill>
                    <a:schemeClr val="dk1"/>
                  </a:solidFill>
                  <a:latin typeface="Century Gothic"/>
                  <a:ea typeface="Century Gothic"/>
                  <a:cs typeface="Century Gothic"/>
                  <a:sym typeface="Century Gothic"/>
                </a:rPr>
                <a:t>Objetivo 3. Aumentar la participación ciudadana juvenil a través de material audio visual</a:t>
              </a:r>
              <a:endParaRPr b="0" i="0" u="none" cap="none" strike="noStrike">
                <a:solidFill>
                  <a:schemeClr val="dk1"/>
                </a:solidFill>
                <a:latin typeface="Century Gothic"/>
                <a:ea typeface="Century Gothic"/>
                <a:cs typeface="Century Gothic"/>
                <a:sym typeface="Century Gothic"/>
              </a:endParaRPr>
            </a:p>
          </p:txBody>
        </p:sp>
        <p:sp>
          <p:nvSpPr>
            <p:cNvPr id="257" name="Google Shape;257;p9"/>
            <p:cNvSpPr/>
            <p:nvPr/>
          </p:nvSpPr>
          <p:spPr>
            <a:xfrm>
              <a:off x="5813443" y="1181319"/>
              <a:ext cx="203346" cy="203346"/>
            </a:xfrm>
            <a:prstGeom prst="rect">
              <a:avLst/>
            </a:prstGeom>
            <a:solidFill>
              <a:schemeClr val="lt1"/>
            </a:solidFill>
            <a:ln cap="flat" cmpd="sng" w="12700">
              <a:solidFill>
                <a:srgbClr val="45B15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9"/>
            <p:cNvSpPr/>
            <p:nvPr/>
          </p:nvSpPr>
          <p:spPr>
            <a:xfrm>
              <a:off x="6007207" y="1045991"/>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9"/>
            <p:cNvSpPr txBox="1"/>
            <p:nvPr/>
          </p:nvSpPr>
          <p:spPr>
            <a:xfrm>
              <a:off x="6007207" y="1045991"/>
              <a:ext cx="2574292" cy="474000"/>
            </a:xfrm>
            <a:prstGeom prst="rect">
              <a:avLst/>
            </a:prstGeom>
            <a:noFill/>
            <a:ln>
              <a:noFill/>
            </a:ln>
          </p:spPr>
          <p:txBody>
            <a:bodyPr anchorCtr="0" anchor="ctr" bIns="99550" lIns="99550" spcFirstLastPara="1" rIns="99550" wrap="square" tIns="99550">
              <a:noAutofit/>
            </a:bodyPr>
            <a:lstStyle/>
            <a:p>
              <a:pPr indent="0" lvl="0" marL="0" rtl="0" algn="l">
                <a:lnSpc>
                  <a:spcPct val="90000"/>
                </a:lnSpc>
                <a:spcBef>
                  <a:spcPts val="0"/>
                </a:spcBef>
                <a:spcAft>
                  <a:spcPts val="0"/>
                </a:spcAft>
                <a:buClr>
                  <a:schemeClr val="dk1"/>
                </a:buClr>
                <a:buSzPts val="1200"/>
                <a:buFont typeface="Arial"/>
                <a:buNone/>
              </a:pPr>
              <a:r>
                <a:rPr b="1" lang="es-MX">
                  <a:solidFill>
                    <a:schemeClr val="dk1"/>
                  </a:solidFill>
                  <a:latin typeface="Century Gothic"/>
                  <a:ea typeface="Century Gothic"/>
                  <a:cs typeface="Century Gothic"/>
                  <a:sym typeface="Century Gothic"/>
                </a:rPr>
                <a:t>Actividad 3. Generar material informativo con recursos audio visuales</a:t>
              </a:r>
              <a:endParaRPr b="1">
                <a:solidFill>
                  <a:schemeClr val="dk1"/>
                </a:solidFill>
                <a:latin typeface="Century Gothic"/>
                <a:ea typeface="Century Gothic"/>
                <a:cs typeface="Century Gothic"/>
                <a:sym typeface="Century Gothic"/>
              </a:endParaRPr>
            </a:p>
          </p:txBody>
        </p:sp>
        <p:sp>
          <p:nvSpPr>
            <p:cNvPr id="260" name="Google Shape;260;p9"/>
            <p:cNvSpPr/>
            <p:nvPr/>
          </p:nvSpPr>
          <p:spPr>
            <a:xfrm>
              <a:off x="5813443" y="1655320"/>
              <a:ext cx="203346" cy="203346"/>
            </a:xfrm>
            <a:prstGeom prst="rect">
              <a:avLst/>
            </a:prstGeom>
            <a:solidFill>
              <a:schemeClr val="lt1"/>
            </a:solidFill>
            <a:ln cap="flat" cmpd="sng" w="12700">
              <a:solidFill>
                <a:srgbClr val="54AD4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9"/>
            <p:cNvSpPr/>
            <p:nvPr/>
          </p:nvSpPr>
          <p:spPr>
            <a:xfrm>
              <a:off x="6007207" y="1519992"/>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9"/>
            <p:cNvSpPr txBox="1"/>
            <p:nvPr/>
          </p:nvSpPr>
          <p:spPr>
            <a:xfrm>
              <a:off x="6007207" y="1519992"/>
              <a:ext cx="2574292" cy="474000"/>
            </a:xfrm>
            <a:prstGeom prst="rect">
              <a:avLst/>
            </a:prstGeom>
            <a:noFill/>
            <a:ln>
              <a:noFill/>
            </a:ln>
          </p:spPr>
          <p:txBody>
            <a:bodyPr anchorCtr="0" anchor="ctr" bIns="99550" lIns="99550" spcFirstLastPara="1" rIns="99550" wrap="square" tIns="99550">
              <a:noAutofit/>
            </a:bodyPr>
            <a:lstStyle/>
            <a:p>
              <a:pPr indent="0" lvl="0" marL="0" rtl="0" algn="l">
                <a:lnSpc>
                  <a:spcPct val="90000"/>
                </a:lnSpc>
                <a:spcBef>
                  <a:spcPts val="0"/>
                </a:spcBef>
                <a:spcAft>
                  <a:spcPts val="0"/>
                </a:spcAft>
                <a:buClr>
                  <a:schemeClr val="dk1"/>
                </a:buClr>
                <a:buSzPts val="1400"/>
                <a:buFont typeface="Arial"/>
                <a:buNone/>
              </a:pPr>
              <a:r>
                <a:rPr lang="es-MX">
                  <a:solidFill>
                    <a:schemeClr val="dk1"/>
                  </a:solidFill>
                  <a:latin typeface="Century Gothic"/>
                  <a:ea typeface="Century Gothic"/>
                  <a:cs typeface="Century Gothic"/>
                  <a:sym typeface="Century Gothic"/>
                </a:rPr>
                <a:t>podcast 25 de noviembre</a:t>
              </a:r>
              <a:endParaRPr>
                <a:solidFill>
                  <a:schemeClr val="dk1"/>
                </a:solidFill>
                <a:latin typeface="Century Gothic"/>
                <a:ea typeface="Century Gothic"/>
                <a:cs typeface="Century Gothic"/>
                <a:sym typeface="Century Gothic"/>
              </a:endParaRPr>
            </a:p>
            <a:p>
              <a:pPr indent="0" lvl="0" marL="0" rtl="0" algn="l">
                <a:lnSpc>
                  <a:spcPct val="90000"/>
                </a:lnSpc>
                <a:spcBef>
                  <a:spcPts val="0"/>
                </a:spcBef>
                <a:spcAft>
                  <a:spcPts val="0"/>
                </a:spcAft>
                <a:buClr>
                  <a:schemeClr val="dk1"/>
                </a:buClr>
                <a:buSzPts val="1400"/>
                <a:buFont typeface="Arial"/>
                <a:buNone/>
              </a:pPr>
              <a:r>
                <a:rPr lang="es-MX">
                  <a:solidFill>
                    <a:schemeClr val="dk1"/>
                  </a:solidFill>
                  <a:latin typeface="Century Gothic"/>
                  <a:ea typeface="Century Gothic"/>
                  <a:cs typeface="Century Gothic"/>
                  <a:sym typeface="Century Gothic"/>
                </a:rPr>
                <a:t>video 27 de noviembre</a:t>
              </a:r>
              <a:endParaRPr>
                <a:solidFill>
                  <a:schemeClr val="dk1"/>
                </a:solidFill>
                <a:latin typeface="Century Gothic"/>
                <a:ea typeface="Century Gothic"/>
                <a:cs typeface="Century Gothic"/>
                <a:sym typeface="Century Gothic"/>
              </a:endParaRPr>
            </a:p>
            <a:p>
              <a:pPr indent="0" lvl="0" marL="0" rtl="0" algn="l">
                <a:lnSpc>
                  <a:spcPct val="90000"/>
                </a:lnSpc>
                <a:spcBef>
                  <a:spcPts val="0"/>
                </a:spcBef>
                <a:spcAft>
                  <a:spcPts val="0"/>
                </a:spcAft>
                <a:buClr>
                  <a:schemeClr val="dk1"/>
                </a:buClr>
                <a:buSzPts val="1400"/>
                <a:buFont typeface="Arial"/>
                <a:buNone/>
              </a:pPr>
              <a:r>
                <a:rPr lang="es-MX">
                  <a:solidFill>
                    <a:schemeClr val="dk1"/>
                  </a:solidFill>
                  <a:latin typeface="Century Gothic"/>
                  <a:ea typeface="Century Gothic"/>
                  <a:cs typeface="Century Gothic"/>
                  <a:sym typeface="Century Gothic"/>
                </a:rPr>
                <a:t>video </a:t>
              </a:r>
              <a:r>
                <a:rPr lang="es-MX">
                  <a:solidFill>
                    <a:schemeClr val="dk1"/>
                  </a:solidFill>
                  <a:latin typeface="Century Gothic"/>
                  <a:ea typeface="Century Gothic"/>
                  <a:cs typeface="Century Gothic"/>
                  <a:sym typeface="Century Gothic"/>
                </a:rPr>
                <a:t>11 de diciembre</a:t>
              </a:r>
              <a:endParaRPr>
                <a:solidFill>
                  <a:schemeClr val="dk1"/>
                </a:solidFill>
                <a:latin typeface="Century Gothic"/>
                <a:ea typeface="Century Gothic"/>
                <a:cs typeface="Century Gothic"/>
                <a:sym typeface="Century Gothic"/>
              </a:endParaRPr>
            </a:p>
          </p:txBody>
        </p:sp>
        <p:sp>
          <p:nvSpPr>
            <p:cNvPr id="263" name="Google Shape;263;p9"/>
            <p:cNvSpPr/>
            <p:nvPr/>
          </p:nvSpPr>
          <p:spPr>
            <a:xfrm>
              <a:off x="5813443" y="2129321"/>
              <a:ext cx="203346" cy="203346"/>
            </a:xfrm>
            <a:prstGeom prst="rect">
              <a:avLst/>
            </a:prstGeom>
            <a:solidFill>
              <a:schemeClr val="lt1"/>
            </a:solidFill>
            <a:ln cap="flat" cmpd="sng" w="12700">
              <a:solidFill>
                <a:srgbClr val="6FAA47"/>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9"/>
            <p:cNvSpPr/>
            <p:nvPr/>
          </p:nvSpPr>
          <p:spPr>
            <a:xfrm>
              <a:off x="6007207" y="1993993"/>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9"/>
            <p:cNvSpPr txBox="1"/>
            <p:nvPr/>
          </p:nvSpPr>
          <p:spPr>
            <a:xfrm>
              <a:off x="6007207" y="1993993"/>
              <a:ext cx="2574292" cy="474000"/>
            </a:xfrm>
            <a:prstGeom prst="rect">
              <a:avLst/>
            </a:prstGeom>
            <a:noFill/>
            <a:ln>
              <a:noFill/>
            </a:ln>
          </p:spPr>
          <p:txBody>
            <a:bodyPr anchorCtr="0" anchor="ctr" bIns="99550" lIns="99550" spcFirstLastPara="1" rIns="99550" wrap="square" tIns="99550">
              <a:noAutofit/>
            </a:bodyPr>
            <a:lstStyle/>
            <a:p>
              <a:pPr indent="0" lvl="0" marL="0" rtl="0" algn="l">
                <a:lnSpc>
                  <a:spcPct val="90000"/>
                </a:lnSpc>
                <a:spcBef>
                  <a:spcPts val="0"/>
                </a:spcBef>
                <a:spcAft>
                  <a:spcPts val="0"/>
                </a:spcAft>
                <a:buClr>
                  <a:schemeClr val="dk1"/>
                </a:buClr>
                <a:buSzPts val="1400"/>
                <a:buFont typeface="Arial"/>
                <a:buNone/>
              </a:pPr>
              <a:r>
                <a:rPr lang="es-MX">
                  <a:solidFill>
                    <a:schemeClr val="dk1"/>
                  </a:solidFill>
                  <a:latin typeface="Century Gothic"/>
                  <a:ea typeface="Century Gothic"/>
                  <a:cs typeface="Century Gothic"/>
                  <a:sym typeface="Century Gothic"/>
                </a:rPr>
                <a:t>Natalia Gómez</a:t>
              </a:r>
              <a:endParaRPr b="0" i="0" sz="1400" u="none" cap="none" strike="noStrike">
                <a:solidFill>
                  <a:schemeClr val="dk1"/>
                </a:solidFill>
                <a:latin typeface="Century Gothic"/>
                <a:ea typeface="Century Gothic"/>
                <a:cs typeface="Century Gothic"/>
                <a:sym typeface="Century Gothic"/>
              </a:endParaRPr>
            </a:p>
          </p:txBody>
        </p:sp>
      </p:grpSp>
      <p:pic>
        <p:nvPicPr>
          <p:cNvPr id="266" name="Google Shape;266;p9"/>
          <p:cNvPicPr preferRelativeResize="0"/>
          <p:nvPr/>
        </p:nvPicPr>
        <p:blipFill>
          <a:blip r:embed="rId6">
            <a:alphaModFix/>
          </a:blip>
          <a:stretch>
            <a:fillRect/>
          </a:stretch>
        </p:blipFill>
        <p:spPr>
          <a:xfrm>
            <a:off x="9837876" y="924275"/>
            <a:ext cx="2204400" cy="914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11"/>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272" name="Google Shape;272;p11"/>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273" name="Google Shape;273;p11"/>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274" name="Google Shape;274;p11"/>
          <p:cNvSpPr/>
          <p:nvPr/>
        </p:nvSpPr>
        <p:spPr>
          <a:xfrm>
            <a:off x="540552" y="945892"/>
            <a:ext cx="1717138" cy="646331"/>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RECURSOS</a:t>
            </a:r>
            <a:endParaRPr b="0" i="0" sz="1400" u="none" cap="none" strike="noStrike">
              <a:solidFill>
                <a:srgbClr val="000000"/>
              </a:solidFill>
              <a:latin typeface="Arial"/>
              <a:ea typeface="Arial"/>
              <a:cs typeface="Arial"/>
              <a:sym typeface="Arial"/>
            </a:endParaRPr>
          </a:p>
        </p:txBody>
      </p:sp>
      <p:grpSp>
        <p:nvGrpSpPr>
          <p:cNvPr id="275" name="Google Shape;275;p11"/>
          <p:cNvGrpSpPr/>
          <p:nvPr/>
        </p:nvGrpSpPr>
        <p:grpSpPr>
          <a:xfrm>
            <a:off x="1571347" y="1876064"/>
            <a:ext cx="8570560" cy="4030921"/>
            <a:chOff x="721" y="283857"/>
            <a:chExt cx="8447231" cy="3936062"/>
          </a:xfrm>
        </p:grpSpPr>
        <p:sp>
          <p:nvSpPr>
            <p:cNvPr id="276" name="Google Shape;276;p11"/>
            <p:cNvSpPr/>
            <p:nvPr/>
          </p:nvSpPr>
          <p:spPr>
            <a:xfrm>
              <a:off x="926445" y="746719"/>
              <a:ext cx="1735732" cy="1157733"/>
            </a:xfrm>
            <a:prstGeom prst="rect">
              <a:avLst/>
            </a:prstGeom>
            <a:solidFill>
              <a:srgbClr val="CCD3EA">
                <a:alpha val="89411"/>
              </a:srgbClr>
            </a:solidFill>
            <a:ln cap="flat" cmpd="sng" w="12700">
              <a:solidFill>
                <a:srgbClr val="CCD3EA">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11"/>
            <p:cNvSpPr txBox="1"/>
            <p:nvPr/>
          </p:nvSpPr>
          <p:spPr>
            <a:xfrm>
              <a:off x="1204162" y="746719"/>
              <a:ext cx="1458015" cy="1157733"/>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b="0" i="0" lang="es-MX" sz="1600" u="none" cap="none" strike="noStrike">
                  <a:solidFill>
                    <a:schemeClr val="dk1"/>
                  </a:solidFill>
                  <a:latin typeface="Century Gothic"/>
                  <a:ea typeface="Century Gothic"/>
                  <a:cs typeface="Century Gothic"/>
                  <a:sym typeface="Century Gothic"/>
                </a:rPr>
                <a:t>Recursos humanos: </a:t>
              </a:r>
              <a:r>
                <a:rPr lang="es-MX" sz="1600">
                  <a:solidFill>
                    <a:schemeClr val="dk1"/>
                  </a:solidFill>
                  <a:latin typeface="Century Gothic"/>
                  <a:ea typeface="Century Gothic"/>
                  <a:cs typeface="Century Gothic"/>
                  <a:sym typeface="Century Gothic"/>
                </a:rPr>
                <a:t>2 personas</a:t>
              </a:r>
              <a:endParaRPr b="0" i="0" sz="1600" u="none" cap="none" strike="noStrike">
                <a:solidFill>
                  <a:schemeClr val="dk1"/>
                </a:solidFill>
                <a:latin typeface="Century Gothic"/>
                <a:ea typeface="Century Gothic"/>
                <a:cs typeface="Century Gothic"/>
                <a:sym typeface="Century Gothic"/>
              </a:endParaRPr>
            </a:p>
          </p:txBody>
        </p:sp>
        <p:sp>
          <p:nvSpPr>
            <p:cNvPr id="278" name="Google Shape;278;p11"/>
            <p:cNvSpPr/>
            <p:nvPr/>
          </p:nvSpPr>
          <p:spPr>
            <a:xfrm>
              <a:off x="926445" y="1904452"/>
              <a:ext cx="1735732" cy="1157733"/>
            </a:xfrm>
            <a:prstGeom prst="rect">
              <a:avLst/>
            </a:prstGeom>
            <a:solidFill>
              <a:srgbClr val="CBDAE8">
                <a:alpha val="89411"/>
              </a:srgbClr>
            </a:solidFill>
            <a:ln cap="flat" cmpd="sng" w="12700">
              <a:solidFill>
                <a:srgbClr val="CBDAE8">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11"/>
            <p:cNvSpPr txBox="1"/>
            <p:nvPr/>
          </p:nvSpPr>
          <p:spPr>
            <a:xfrm>
              <a:off x="1204162" y="1904452"/>
              <a:ext cx="1458015" cy="1157733"/>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b="0" i="0" lang="es-MX" sz="1600" u="none" cap="none" strike="noStrike">
                  <a:solidFill>
                    <a:schemeClr val="dk1"/>
                  </a:solidFill>
                  <a:latin typeface="Century Gothic"/>
                  <a:ea typeface="Century Gothic"/>
                  <a:cs typeface="Century Gothic"/>
                  <a:sym typeface="Century Gothic"/>
                </a:rPr>
                <a:t>Recursos financieros:</a:t>
              </a:r>
              <a:r>
                <a:rPr lang="es-MX" sz="1600">
                  <a:solidFill>
                    <a:schemeClr val="dk1"/>
                  </a:solidFill>
                  <a:latin typeface="Century Gothic"/>
                  <a:ea typeface="Century Gothic"/>
                  <a:cs typeface="Century Gothic"/>
                  <a:sym typeface="Century Gothic"/>
                </a:rPr>
                <a:t> $0 </a:t>
              </a:r>
              <a:endParaRPr b="0" i="0" sz="1600" u="none" cap="none" strike="noStrike">
                <a:solidFill>
                  <a:schemeClr val="dk1"/>
                </a:solidFill>
                <a:latin typeface="Century Gothic"/>
                <a:ea typeface="Century Gothic"/>
                <a:cs typeface="Century Gothic"/>
                <a:sym typeface="Century Gothic"/>
              </a:endParaRPr>
            </a:p>
          </p:txBody>
        </p:sp>
        <p:sp>
          <p:nvSpPr>
            <p:cNvPr id="280" name="Google Shape;280;p11"/>
            <p:cNvSpPr/>
            <p:nvPr/>
          </p:nvSpPr>
          <p:spPr>
            <a:xfrm>
              <a:off x="926445" y="3062186"/>
              <a:ext cx="1735732" cy="1157733"/>
            </a:xfrm>
            <a:prstGeom prst="rect">
              <a:avLst/>
            </a:prstGeom>
            <a:solidFill>
              <a:srgbClr val="CBE0E7">
                <a:alpha val="89411"/>
              </a:srgbClr>
            </a:solidFill>
            <a:ln cap="flat" cmpd="sng" w="12700">
              <a:solidFill>
                <a:srgbClr val="CBE0E7">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11"/>
            <p:cNvSpPr txBox="1"/>
            <p:nvPr/>
          </p:nvSpPr>
          <p:spPr>
            <a:xfrm>
              <a:off x="1204162" y="3062186"/>
              <a:ext cx="1458015" cy="1157733"/>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b="0" i="0" lang="es-MX" sz="1600" u="none" cap="none" strike="noStrike">
                  <a:solidFill>
                    <a:schemeClr val="dk1"/>
                  </a:solidFill>
                  <a:latin typeface="Century Gothic"/>
                  <a:ea typeface="Century Gothic"/>
                  <a:cs typeface="Century Gothic"/>
                  <a:sym typeface="Century Gothic"/>
                </a:rPr>
                <a:t>Recursos materiale:</a:t>
              </a:r>
              <a:endParaRPr b="0" i="0" sz="1600" u="none" cap="none" strike="noStrike">
                <a:solidFill>
                  <a:schemeClr val="dk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rgbClr val="000000"/>
                </a:buClr>
                <a:buSzPts val="1900"/>
                <a:buFont typeface="Arial"/>
                <a:buNone/>
              </a:pPr>
              <a:r>
                <a:rPr lang="es-MX" sz="1600">
                  <a:solidFill>
                    <a:schemeClr val="dk1"/>
                  </a:solidFill>
                  <a:latin typeface="Century Gothic"/>
                  <a:ea typeface="Century Gothic"/>
                  <a:cs typeface="Century Gothic"/>
                  <a:sym typeface="Century Gothic"/>
                </a:rPr>
                <a:t>2</a:t>
              </a:r>
              <a:endParaRPr b="0" i="0" sz="1600" u="none" cap="none" strike="noStrike">
                <a:solidFill>
                  <a:schemeClr val="dk1"/>
                </a:solidFill>
                <a:latin typeface="Century Gothic"/>
                <a:ea typeface="Century Gothic"/>
                <a:cs typeface="Century Gothic"/>
                <a:sym typeface="Century Gothic"/>
              </a:endParaRPr>
            </a:p>
          </p:txBody>
        </p:sp>
        <p:sp>
          <p:nvSpPr>
            <p:cNvPr id="282" name="Google Shape;282;p11"/>
            <p:cNvSpPr/>
            <p:nvPr/>
          </p:nvSpPr>
          <p:spPr>
            <a:xfrm>
              <a:off x="721" y="283857"/>
              <a:ext cx="1157154" cy="1157154"/>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11"/>
            <p:cNvSpPr txBox="1"/>
            <p:nvPr/>
          </p:nvSpPr>
          <p:spPr>
            <a:xfrm>
              <a:off x="70574" y="453327"/>
              <a:ext cx="1087200" cy="8181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300"/>
                <a:buFont typeface="Arial"/>
                <a:buNone/>
              </a:pPr>
              <a:r>
                <a:rPr b="0" i="0" lang="es-MX" u="none" cap="none" strike="noStrike">
                  <a:solidFill>
                    <a:schemeClr val="lt1"/>
                  </a:solidFill>
                  <a:latin typeface="Century Gothic"/>
                  <a:ea typeface="Century Gothic"/>
                  <a:cs typeface="Century Gothic"/>
                  <a:sym typeface="Century Gothic"/>
                </a:rPr>
                <a:t>Actividad 1</a:t>
              </a:r>
              <a:endParaRPr b="0" i="0" u="none" cap="none" strike="noStrike">
                <a:solidFill>
                  <a:schemeClr val="lt1"/>
                </a:solidFill>
                <a:latin typeface="Century Gothic"/>
                <a:ea typeface="Century Gothic"/>
                <a:cs typeface="Century Gothic"/>
                <a:sym typeface="Century Gothic"/>
              </a:endParaRPr>
            </a:p>
          </p:txBody>
        </p:sp>
        <p:sp>
          <p:nvSpPr>
            <p:cNvPr id="284" name="Google Shape;284;p11"/>
            <p:cNvSpPr/>
            <p:nvPr/>
          </p:nvSpPr>
          <p:spPr>
            <a:xfrm>
              <a:off x="3819332" y="746719"/>
              <a:ext cx="1735732" cy="1157733"/>
            </a:xfrm>
            <a:prstGeom prst="rect">
              <a:avLst/>
            </a:prstGeom>
            <a:solidFill>
              <a:srgbClr val="CBE7E6">
                <a:alpha val="89411"/>
              </a:srgbClr>
            </a:solidFill>
            <a:ln cap="flat" cmpd="sng" w="12700">
              <a:solidFill>
                <a:srgbClr val="CBE7E6">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11"/>
            <p:cNvSpPr txBox="1"/>
            <p:nvPr/>
          </p:nvSpPr>
          <p:spPr>
            <a:xfrm>
              <a:off x="4097049" y="746719"/>
              <a:ext cx="1458015" cy="1157733"/>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b="0" i="0" lang="es-MX" sz="1600" u="none" cap="none" strike="noStrike">
                  <a:solidFill>
                    <a:schemeClr val="dk1"/>
                  </a:solidFill>
                  <a:latin typeface="Century Gothic"/>
                  <a:ea typeface="Century Gothic"/>
                  <a:cs typeface="Century Gothic"/>
                  <a:sym typeface="Century Gothic"/>
                </a:rPr>
                <a:t>Recursos humanos:</a:t>
              </a:r>
              <a:endParaRPr sz="1600">
                <a:solidFill>
                  <a:schemeClr val="dk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rgbClr val="000000"/>
                </a:buClr>
                <a:buSzPts val="1900"/>
                <a:buFont typeface="Arial"/>
                <a:buNone/>
              </a:pPr>
              <a:r>
                <a:rPr lang="es-MX" sz="1600">
                  <a:solidFill>
                    <a:schemeClr val="dk1"/>
                  </a:solidFill>
                  <a:latin typeface="Century Gothic"/>
                  <a:ea typeface="Century Gothic"/>
                  <a:cs typeface="Century Gothic"/>
                  <a:sym typeface="Century Gothic"/>
                </a:rPr>
                <a:t>3 personas</a:t>
              </a:r>
              <a:endParaRPr sz="1600">
                <a:solidFill>
                  <a:schemeClr val="dk1"/>
                </a:solidFill>
                <a:latin typeface="Century Gothic"/>
                <a:ea typeface="Century Gothic"/>
                <a:cs typeface="Century Gothic"/>
                <a:sym typeface="Century Gothic"/>
              </a:endParaRPr>
            </a:p>
          </p:txBody>
        </p:sp>
        <p:sp>
          <p:nvSpPr>
            <p:cNvPr id="286" name="Google Shape;286;p11"/>
            <p:cNvSpPr/>
            <p:nvPr/>
          </p:nvSpPr>
          <p:spPr>
            <a:xfrm>
              <a:off x="3819332" y="1904452"/>
              <a:ext cx="1735732" cy="1157733"/>
            </a:xfrm>
            <a:prstGeom prst="rect">
              <a:avLst/>
            </a:prstGeom>
            <a:solidFill>
              <a:srgbClr val="CBE5DE">
                <a:alpha val="89411"/>
              </a:srgbClr>
            </a:solidFill>
            <a:ln cap="flat" cmpd="sng" w="12700">
              <a:solidFill>
                <a:srgbClr val="CBE5DE">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11"/>
            <p:cNvSpPr txBox="1"/>
            <p:nvPr/>
          </p:nvSpPr>
          <p:spPr>
            <a:xfrm>
              <a:off x="4097049" y="1904452"/>
              <a:ext cx="1458015" cy="1157733"/>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b="0" i="0" lang="es-MX" sz="1600" u="none" cap="none" strike="noStrike">
                  <a:solidFill>
                    <a:schemeClr val="dk1"/>
                  </a:solidFill>
                  <a:latin typeface="Century Gothic"/>
                  <a:ea typeface="Century Gothic"/>
                  <a:cs typeface="Century Gothic"/>
                  <a:sym typeface="Century Gothic"/>
                </a:rPr>
                <a:t>Recursos financieros: $0</a:t>
              </a:r>
              <a:endParaRPr b="0" i="0" sz="1600" u="none" cap="none" strike="noStrike">
                <a:solidFill>
                  <a:schemeClr val="dk1"/>
                </a:solidFill>
                <a:latin typeface="Century Gothic"/>
                <a:ea typeface="Century Gothic"/>
                <a:cs typeface="Century Gothic"/>
                <a:sym typeface="Century Gothic"/>
              </a:endParaRPr>
            </a:p>
          </p:txBody>
        </p:sp>
        <p:sp>
          <p:nvSpPr>
            <p:cNvPr id="288" name="Google Shape;288;p11"/>
            <p:cNvSpPr/>
            <p:nvPr/>
          </p:nvSpPr>
          <p:spPr>
            <a:xfrm>
              <a:off x="3819332" y="3062186"/>
              <a:ext cx="1735732" cy="1157733"/>
            </a:xfrm>
            <a:prstGeom prst="rect">
              <a:avLst/>
            </a:prstGeom>
            <a:solidFill>
              <a:srgbClr val="CBE5D7">
                <a:alpha val="89411"/>
              </a:srgbClr>
            </a:solidFill>
            <a:ln cap="flat" cmpd="sng" w="12700">
              <a:solidFill>
                <a:srgbClr val="CBE5D7">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11"/>
            <p:cNvSpPr txBox="1"/>
            <p:nvPr/>
          </p:nvSpPr>
          <p:spPr>
            <a:xfrm>
              <a:off x="4097049" y="3062186"/>
              <a:ext cx="1458015" cy="1157733"/>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b="0" i="0" lang="es-MX" sz="1600" u="none" cap="none" strike="noStrike">
                  <a:solidFill>
                    <a:schemeClr val="dk1"/>
                  </a:solidFill>
                  <a:latin typeface="Century Gothic"/>
                  <a:ea typeface="Century Gothic"/>
                  <a:cs typeface="Century Gothic"/>
                  <a:sym typeface="Century Gothic"/>
                </a:rPr>
                <a:t>Recursos materiales:</a:t>
              </a:r>
              <a:endParaRPr b="0" i="0" sz="1600" u="none" cap="none" strike="noStrike">
                <a:solidFill>
                  <a:schemeClr val="dk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rgbClr val="000000"/>
                </a:buClr>
                <a:buSzPts val="1900"/>
                <a:buFont typeface="Arial"/>
                <a:buNone/>
              </a:pPr>
              <a:r>
                <a:rPr lang="es-MX" sz="1600">
                  <a:solidFill>
                    <a:schemeClr val="dk1"/>
                  </a:solidFill>
                  <a:latin typeface="Century Gothic"/>
                  <a:ea typeface="Century Gothic"/>
                  <a:cs typeface="Century Gothic"/>
                  <a:sym typeface="Century Gothic"/>
                </a:rPr>
                <a:t>2</a:t>
              </a:r>
              <a:endParaRPr sz="1600">
                <a:solidFill>
                  <a:schemeClr val="dk1"/>
                </a:solidFill>
                <a:latin typeface="Century Gothic"/>
                <a:ea typeface="Century Gothic"/>
                <a:cs typeface="Century Gothic"/>
                <a:sym typeface="Century Gothic"/>
              </a:endParaRPr>
            </a:p>
          </p:txBody>
        </p:sp>
        <p:sp>
          <p:nvSpPr>
            <p:cNvPr id="290" name="Google Shape;290;p11"/>
            <p:cNvSpPr/>
            <p:nvPr/>
          </p:nvSpPr>
          <p:spPr>
            <a:xfrm>
              <a:off x="2893608" y="283857"/>
              <a:ext cx="1157154" cy="1157154"/>
            </a:xfrm>
            <a:prstGeom prst="ellipse">
              <a:avLst/>
            </a:prstGeom>
            <a:solidFill>
              <a:srgbClr val="44B78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11"/>
            <p:cNvSpPr txBox="1"/>
            <p:nvPr/>
          </p:nvSpPr>
          <p:spPr>
            <a:xfrm>
              <a:off x="2921349" y="453327"/>
              <a:ext cx="1087200" cy="8181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300"/>
                <a:buFont typeface="Arial"/>
                <a:buNone/>
              </a:pPr>
              <a:r>
                <a:rPr b="0" i="0" lang="es-MX" u="none" cap="none" strike="noStrike">
                  <a:solidFill>
                    <a:schemeClr val="lt1"/>
                  </a:solidFill>
                  <a:latin typeface="Century Gothic"/>
                  <a:ea typeface="Century Gothic"/>
                  <a:cs typeface="Century Gothic"/>
                  <a:sym typeface="Century Gothic"/>
                </a:rPr>
                <a:t>Actividad 2</a:t>
              </a:r>
              <a:endParaRPr b="0" i="0" u="none" cap="none" strike="noStrike">
                <a:solidFill>
                  <a:schemeClr val="lt1"/>
                </a:solidFill>
                <a:latin typeface="Century Gothic"/>
                <a:ea typeface="Century Gothic"/>
                <a:cs typeface="Century Gothic"/>
                <a:sym typeface="Century Gothic"/>
              </a:endParaRPr>
            </a:p>
          </p:txBody>
        </p:sp>
        <p:sp>
          <p:nvSpPr>
            <p:cNvPr id="292" name="Google Shape;292;p11"/>
            <p:cNvSpPr/>
            <p:nvPr/>
          </p:nvSpPr>
          <p:spPr>
            <a:xfrm>
              <a:off x="6712219" y="746719"/>
              <a:ext cx="1735732" cy="1157733"/>
            </a:xfrm>
            <a:prstGeom prst="rect">
              <a:avLst/>
            </a:prstGeom>
            <a:solidFill>
              <a:srgbClr val="CBE4D1">
                <a:alpha val="89411"/>
              </a:srgbClr>
            </a:solidFill>
            <a:ln cap="flat" cmpd="sng" w="12700">
              <a:solidFill>
                <a:srgbClr val="CBE4D1">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11"/>
            <p:cNvSpPr txBox="1"/>
            <p:nvPr/>
          </p:nvSpPr>
          <p:spPr>
            <a:xfrm>
              <a:off x="6989937" y="746719"/>
              <a:ext cx="1458015" cy="1157733"/>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b="0" i="0" lang="es-MX" sz="1600" u="none" cap="none" strike="noStrike">
                  <a:solidFill>
                    <a:schemeClr val="dk1"/>
                  </a:solidFill>
                  <a:latin typeface="Century Gothic"/>
                  <a:ea typeface="Century Gothic"/>
                  <a:cs typeface="Century Gothic"/>
                  <a:sym typeface="Century Gothic"/>
                </a:rPr>
                <a:t>Recursos humanos: </a:t>
              </a:r>
              <a:r>
                <a:rPr lang="es-MX" sz="1600">
                  <a:solidFill>
                    <a:schemeClr val="dk1"/>
                  </a:solidFill>
                  <a:latin typeface="Century Gothic"/>
                  <a:ea typeface="Century Gothic"/>
                  <a:cs typeface="Century Gothic"/>
                  <a:sym typeface="Century Gothic"/>
                </a:rPr>
                <a:t>3 personas</a:t>
              </a:r>
              <a:endParaRPr sz="1600">
                <a:solidFill>
                  <a:schemeClr val="dk1"/>
                </a:solidFill>
                <a:latin typeface="Century Gothic"/>
                <a:ea typeface="Century Gothic"/>
                <a:cs typeface="Century Gothic"/>
                <a:sym typeface="Century Gothic"/>
              </a:endParaRPr>
            </a:p>
          </p:txBody>
        </p:sp>
        <p:sp>
          <p:nvSpPr>
            <p:cNvPr id="294" name="Google Shape;294;p11"/>
            <p:cNvSpPr/>
            <p:nvPr/>
          </p:nvSpPr>
          <p:spPr>
            <a:xfrm>
              <a:off x="6712219" y="1904452"/>
              <a:ext cx="1735732" cy="1157733"/>
            </a:xfrm>
            <a:prstGeom prst="rect">
              <a:avLst/>
            </a:prstGeom>
            <a:solidFill>
              <a:srgbClr val="CDE2CC">
                <a:alpha val="89411"/>
              </a:srgbClr>
            </a:solidFill>
            <a:ln cap="flat" cmpd="sng" w="12700">
              <a:solidFill>
                <a:srgbClr val="CDE2CC">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11"/>
            <p:cNvSpPr txBox="1"/>
            <p:nvPr/>
          </p:nvSpPr>
          <p:spPr>
            <a:xfrm>
              <a:off x="6989937" y="1904452"/>
              <a:ext cx="1458015" cy="1157733"/>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b="0" i="0" lang="es-MX" sz="1600" u="none" cap="none" strike="noStrike">
                  <a:solidFill>
                    <a:schemeClr val="dk1"/>
                  </a:solidFill>
                  <a:latin typeface="Century Gothic"/>
                  <a:ea typeface="Century Gothic"/>
                  <a:cs typeface="Century Gothic"/>
                  <a:sym typeface="Century Gothic"/>
                </a:rPr>
                <a:t>Recursos financieros: $</a:t>
              </a:r>
              <a:r>
                <a:rPr lang="es-MX" sz="1600">
                  <a:solidFill>
                    <a:schemeClr val="dk1"/>
                  </a:solidFill>
                  <a:latin typeface="Century Gothic"/>
                  <a:ea typeface="Century Gothic"/>
                  <a:cs typeface="Century Gothic"/>
                  <a:sym typeface="Century Gothic"/>
                </a:rPr>
                <a:t>0</a:t>
              </a:r>
              <a:endParaRPr b="0" i="0" sz="1600" u="none" cap="none" strike="noStrike">
                <a:solidFill>
                  <a:schemeClr val="dk1"/>
                </a:solidFill>
                <a:latin typeface="Century Gothic"/>
                <a:ea typeface="Century Gothic"/>
                <a:cs typeface="Century Gothic"/>
                <a:sym typeface="Century Gothic"/>
              </a:endParaRPr>
            </a:p>
          </p:txBody>
        </p:sp>
        <p:sp>
          <p:nvSpPr>
            <p:cNvPr id="296" name="Google Shape;296;p11"/>
            <p:cNvSpPr/>
            <p:nvPr/>
          </p:nvSpPr>
          <p:spPr>
            <a:xfrm>
              <a:off x="6712219" y="3062186"/>
              <a:ext cx="1735732" cy="1157733"/>
            </a:xfrm>
            <a:prstGeom prst="rect">
              <a:avLst/>
            </a:prstGeom>
            <a:solidFill>
              <a:srgbClr val="D2E2CB">
                <a:alpha val="89411"/>
              </a:srgbClr>
            </a:solidFill>
            <a:ln cap="flat" cmpd="sng" w="12700">
              <a:solidFill>
                <a:srgbClr val="D2E2CB">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11"/>
            <p:cNvSpPr txBox="1"/>
            <p:nvPr/>
          </p:nvSpPr>
          <p:spPr>
            <a:xfrm>
              <a:off x="6989937" y="3062186"/>
              <a:ext cx="1458015" cy="1157733"/>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b="0" i="0" lang="es-MX" sz="1600" u="none" cap="none" strike="noStrike">
                  <a:solidFill>
                    <a:schemeClr val="dk1"/>
                  </a:solidFill>
                  <a:latin typeface="Century Gothic"/>
                  <a:ea typeface="Century Gothic"/>
                  <a:cs typeface="Century Gothic"/>
                  <a:sym typeface="Century Gothic"/>
                </a:rPr>
                <a:t>Recursos materiales</a:t>
              </a:r>
              <a:endParaRPr b="0" i="0" sz="1600" u="none" cap="none" strike="noStrike">
                <a:solidFill>
                  <a:schemeClr val="dk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rgbClr val="000000"/>
                </a:buClr>
                <a:buSzPts val="1900"/>
                <a:buFont typeface="Arial"/>
                <a:buNone/>
              </a:pPr>
              <a:r>
                <a:rPr lang="es-MX" sz="1600">
                  <a:solidFill>
                    <a:schemeClr val="dk1"/>
                  </a:solidFill>
                  <a:latin typeface="Century Gothic"/>
                  <a:ea typeface="Century Gothic"/>
                  <a:cs typeface="Century Gothic"/>
                  <a:sym typeface="Century Gothic"/>
                </a:rPr>
                <a:t>3</a:t>
              </a:r>
              <a:endParaRPr sz="1600">
                <a:solidFill>
                  <a:schemeClr val="dk1"/>
                </a:solidFill>
                <a:latin typeface="Century Gothic"/>
                <a:ea typeface="Century Gothic"/>
                <a:cs typeface="Century Gothic"/>
                <a:sym typeface="Century Gothic"/>
              </a:endParaRPr>
            </a:p>
          </p:txBody>
        </p:sp>
        <p:sp>
          <p:nvSpPr>
            <p:cNvPr id="298" name="Google Shape;298;p11"/>
            <p:cNvSpPr/>
            <p:nvPr/>
          </p:nvSpPr>
          <p:spPr>
            <a:xfrm>
              <a:off x="5786495" y="283857"/>
              <a:ext cx="1157154" cy="1157154"/>
            </a:xfrm>
            <a:prstGeom prst="ellipse">
              <a:avLst/>
            </a:prstGeom>
            <a:solidFill>
              <a:srgbClr val="6FAA47"/>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11"/>
            <p:cNvSpPr txBox="1"/>
            <p:nvPr/>
          </p:nvSpPr>
          <p:spPr>
            <a:xfrm>
              <a:off x="5858974" y="453327"/>
              <a:ext cx="990900" cy="8181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300"/>
                <a:buFont typeface="Arial"/>
                <a:buNone/>
              </a:pPr>
              <a:r>
                <a:rPr b="0" i="0" lang="es-MX" u="none" cap="none" strike="noStrike">
                  <a:solidFill>
                    <a:schemeClr val="lt1"/>
                  </a:solidFill>
                  <a:latin typeface="Century Gothic"/>
                  <a:ea typeface="Century Gothic"/>
                  <a:cs typeface="Century Gothic"/>
                  <a:sym typeface="Century Gothic"/>
                </a:rPr>
                <a:t>Actividad 3</a:t>
              </a:r>
              <a:endParaRPr b="0" i="0" u="none" cap="none" strike="noStrike">
                <a:solidFill>
                  <a:schemeClr val="lt1"/>
                </a:solidFill>
                <a:latin typeface="Century Gothic"/>
                <a:ea typeface="Century Gothic"/>
                <a:cs typeface="Century Gothic"/>
                <a:sym typeface="Century Gothic"/>
              </a:endParaRPr>
            </a:p>
          </p:txBody>
        </p:sp>
      </p:grpSp>
      <p:pic>
        <p:nvPicPr>
          <p:cNvPr id="300" name="Google Shape;300;p11"/>
          <p:cNvPicPr preferRelativeResize="0"/>
          <p:nvPr/>
        </p:nvPicPr>
        <p:blipFill>
          <a:blip r:embed="rId6">
            <a:alphaModFix/>
          </a:blip>
          <a:stretch>
            <a:fillRect/>
          </a:stretch>
        </p:blipFill>
        <p:spPr>
          <a:xfrm>
            <a:off x="9837876" y="924275"/>
            <a:ext cx="2204400" cy="914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id="305" name="Google Shape;305;p12"/>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306" name="Google Shape;306;p12"/>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307" name="Google Shape;307;p12"/>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308" name="Google Shape;308;p12"/>
          <p:cNvSpPr/>
          <p:nvPr/>
        </p:nvSpPr>
        <p:spPr>
          <a:xfrm>
            <a:off x="183080" y="945892"/>
            <a:ext cx="2005677" cy="574901"/>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RESULTADOS</a:t>
            </a:r>
            <a:endParaRPr b="0" i="0" sz="1400" u="none" cap="none" strike="noStrike">
              <a:solidFill>
                <a:srgbClr val="000000"/>
              </a:solidFill>
              <a:latin typeface="Arial"/>
              <a:ea typeface="Arial"/>
              <a:cs typeface="Arial"/>
              <a:sym typeface="Arial"/>
            </a:endParaRPr>
          </a:p>
        </p:txBody>
      </p:sp>
      <p:sp>
        <p:nvSpPr>
          <p:cNvPr id="309" name="Google Shape;309;p12"/>
          <p:cNvSpPr/>
          <p:nvPr/>
        </p:nvSpPr>
        <p:spPr>
          <a:xfrm>
            <a:off x="183080" y="1607611"/>
            <a:ext cx="7542449" cy="1600438"/>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000"/>
              <a:buFont typeface="Arial"/>
              <a:buNone/>
            </a:pPr>
            <a:r>
              <a:rPr b="1" i="0" lang="es-MX" sz="2000" u="none" cap="none" strike="noStrike">
                <a:solidFill>
                  <a:schemeClr val="dk1"/>
                </a:solidFill>
                <a:latin typeface="Century Gothic"/>
                <a:ea typeface="Century Gothic"/>
                <a:cs typeface="Century Gothic"/>
                <a:sym typeface="Century Gothic"/>
              </a:rPr>
              <a:t>1. Resultados cuantitativos (porcentaje) según indicadores.</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400"/>
              </a:spcBef>
              <a:spcAft>
                <a:spcPts val="0"/>
              </a:spcAft>
              <a:buClr>
                <a:srgbClr val="000000"/>
              </a:buClr>
              <a:buSzPts val="2000"/>
              <a:buFont typeface="Arial"/>
              <a:buNone/>
            </a:pPr>
            <a:r>
              <a:rPr b="1" i="0" lang="es-MX" sz="2000" u="none" cap="none" strike="noStrike">
                <a:solidFill>
                  <a:schemeClr val="dk1"/>
                </a:solidFill>
                <a:latin typeface="Century Gothic"/>
                <a:ea typeface="Century Gothic"/>
                <a:cs typeface="Century Gothic"/>
                <a:sym typeface="Century Gothic"/>
              </a:rPr>
              <a:t>2. Fotografías del antes y el después.</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400"/>
              </a:spcBef>
              <a:spcAft>
                <a:spcPts val="0"/>
              </a:spcAft>
              <a:buClr>
                <a:srgbClr val="000000"/>
              </a:buClr>
              <a:buSzPts val="2000"/>
              <a:buFont typeface="Arial"/>
              <a:buNone/>
            </a:pPr>
            <a:r>
              <a:rPr b="1" i="0" lang="es-MX" sz="2000" u="none" cap="none" strike="noStrike">
                <a:solidFill>
                  <a:schemeClr val="dk1"/>
                </a:solidFill>
                <a:latin typeface="Century Gothic"/>
                <a:ea typeface="Century Gothic"/>
                <a:cs typeface="Century Gothic"/>
                <a:sym typeface="Century Gothic"/>
              </a:rPr>
              <a:t>3. Resultado “no esperado”</a:t>
            </a:r>
            <a:endParaRPr b="1" i="0" sz="2000" u="none" cap="none" strike="noStrike">
              <a:solidFill>
                <a:schemeClr val="dk1"/>
              </a:solidFill>
              <a:latin typeface="Century Gothic"/>
              <a:ea typeface="Century Gothic"/>
              <a:cs typeface="Century Gothic"/>
              <a:sym typeface="Century Gothic"/>
            </a:endParaRPr>
          </a:p>
        </p:txBody>
      </p:sp>
      <p:pic>
        <p:nvPicPr>
          <p:cNvPr id="310" name="Google Shape;310;p12"/>
          <p:cNvPicPr preferRelativeResize="0"/>
          <p:nvPr/>
        </p:nvPicPr>
        <p:blipFill>
          <a:blip r:embed="rId6">
            <a:alphaModFix/>
          </a:blip>
          <a:stretch>
            <a:fillRect/>
          </a:stretch>
        </p:blipFill>
        <p:spPr>
          <a:xfrm>
            <a:off x="9837876" y="924275"/>
            <a:ext cx="2204400" cy="914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94" name="Google Shape;94;p2"/>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95" name="Google Shape;95;p2"/>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96" name="Google Shape;96;p2"/>
          <p:cNvSpPr/>
          <p:nvPr/>
        </p:nvSpPr>
        <p:spPr>
          <a:xfrm>
            <a:off x="2135675" y="2669931"/>
            <a:ext cx="7143300" cy="833400"/>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480"/>
              </a:spcBef>
              <a:spcAft>
                <a:spcPts val="0"/>
              </a:spcAft>
              <a:buClr>
                <a:srgbClr val="000000"/>
              </a:buClr>
              <a:buSzPts val="2400"/>
              <a:buFont typeface="Arial"/>
              <a:buNone/>
            </a:pPr>
            <a:r>
              <a:rPr b="1" lang="es-MX" sz="2400">
                <a:solidFill>
                  <a:srgbClr val="0A4C86"/>
                </a:solidFill>
                <a:latin typeface="Century Gothic"/>
                <a:ea typeface="Century Gothic"/>
                <a:cs typeface="Century Gothic"/>
                <a:sym typeface="Century Gothic"/>
              </a:rPr>
              <a:t>Natalia Camila Gómez Torres</a:t>
            </a:r>
            <a:endParaRPr b="1" i="0" sz="2400" u="none" cap="none" strike="noStrike">
              <a:solidFill>
                <a:srgbClr val="0A4C86"/>
              </a:solidFill>
              <a:latin typeface="Century Gothic"/>
              <a:ea typeface="Century Gothic"/>
              <a:cs typeface="Century Gothic"/>
              <a:sym typeface="Century Gothic"/>
            </a:endParaRPr>
          </a:p>
        </p:txBody>
      </p:sp>
      <p:pic>
        <p:nvPicPr>
          <p:cNvPr id="97" name="Google Shape;97;p2"/>
          <p:cNvPicPr preferRelativeResize="0"/>
          <p:nvPr/>
        </p:nvPicPr>
        <p:blipFill>
          <a:blip r:embed="rId6">
            <a:alphaModFix/>
          </a:blip>
          <a:stretch>
            <a:fillRect/>
          </a:stretch>
        </p:blipFill>
        <p:spPr>
          <a:xfrm>
            <a:off x="9837876" y="924275"/>
            <a:ext cx="2204400" cy="914475"/>
          </a:xfrm>
          <a:prstGeom prst="rect">
            <a:avLst/>
          </a:prstGeom>
          <a:noFill/>
          <a:ln>
            <a:noFill/>
          </a:ln>
        </p:spPr>
      </p:pic>
      <p:sp>
        <p:nvSpPr>
          <p:cNvPr id="98" name="Google Shape;98;p2"/>
          <p:cNvSpPr txBox="1"/>
          <p:nvPr/>
        </p:nvSpPr>
        <p:spPr>
          <a:xfrm>
            <a:off x="1576600" y="3270275"/>
            <a:ext cx="8814900" cy="19320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1200"/>
              </a:spcAft>
              <a:buNone/>
            </a:pPr>
            <a:r>
              <a:rPr lang="es-MX" sz="1800">
                <a:latin typeface="Century Gothic"/>
                <a:ea typeface="Century Gothic"/>
                <a:cs typeface="Century Gothic"/>
                <a:sym typeface="Century Gothic"/>
              </a:rPr>
              <a:t>Líder juvenil de 14 años, estudiante de la secundaria Frida Kahlo. Una de sus cualidades es tener escucha activa con las personas de su comunidad. Le gusta mucho la fotografía, la cocina y es una líder juvenil interesada en ayudar y hacer mejoras en la sociedad. </a:t>
            </a:r>
            <a:endParaRPr sz="1800">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5"/>
          <p:cNvPicPr preferRelativeResize="0"/>
          <p:nvPr/>
        </p:nvPicPr>
        <p:blipFill rotWithShape="1">
          <a:blip r:embed="rId3">
            <a:alphaModFix/>
          </a:blip>
          <a:srcRect b="0" l="1560" r="6086" t="7621"/>
          <a:stretch/>
        </p:blipFill>
        <p:spPr>
          <a:xfrm>
            <a:off x="226112" y="945900"/>
            <a:ext cx="9958037" cy="5602951"/>
          </a:xfrm>
          <a:prstGeom prst="rect">
            <a:avLst/>
          </a:prstGeom>
          <a:noFill/>
          <a:ln>
            <a:noFill/>
          </a:ln>
        </p:spPr>
      </p:pic>
      <p:pic>
        <p:nvPicPr>
          <p:cNvPr id="104" name="Google Shape;104;p5"/>
          <p:cNvPicPr preferRelativeResize="0"/>
          <p:nvPr/>
        </p:nvPicPr>
        <p:blipFill rotWithShape="1">
          <a:blip r:embed="rId4">
            <a:alphaModFix/>
          </a:blip>
          <a:srcRect b="37263" l="0" r="0" t="0"/>
          <a:stretch/>
        </p:blipFill>
        <p:spPr>
          <a:xfrm>
            <a:off x="0" y="-31750"/>
            <a:ext cx="12192000" cy="833438"/>
          </a:xfrm>
          <a:prstGeom prst="rect">
            <a:avLst/>
          </a:prstGeom>
          <a:noFill/>
          <a:ln>
            <a:noFill/>
          </a:ln>
        </p:spPr>
      </p:pic>
      <p:pic>
        <p:nvPicPr>
          <p:cNvPr id="105" name="Google Shape;105;p5"/>
          <p:cNvPicPr preferRelativeResize="0"/>
          <p:nvPr/>
        </p:nvPicPr>
        <p:blipFill rotWithShape="1">
          <a:blip r:embed="rId5">
            <a:alphaModFix/>
          </a:blip>
          <a:srcRect b="0" l="0" r="0" t="0"/>
          <a:stretch/>
        </p:blipFill>
        <p:spPr>
          <a:xfrm>
            <a:off x="11079163" y="6191250"/>
            <a:ext cx="833437" cy="503238"/>
          </a:xfrm>
          <a:prstGeom prst="rect">
            <a:avLst/>
          </a:prstGeom>
          <a:noFill/>
          <a:ln>
            <a:noFill/>
          </a:ln>
        </p:spPr>
      </p:pic>
      <p:pic>
        <p:nvPicPr>
          <p:cNvPr id="106" name="Google Shape;106;p5"/>
          <p:cNvPicPr preferRelativeResize="0"/>
          <p:nvPr/>
        </p:nvPicPr>
        <p:blipFill rotWithShape="1">
          <a:blip r:embed="rId6">
            <a:alphaModFix/>
          </a:blip>
          <a:srcRect b="52797" l="38151" r="37886" t="34995"/>
          <a:stretch/>
        </p:blipFill>
        <p:spPr>
          <a:xfrm>
            <a:off x="9136063" y="6175375"/>
            <a:ext cx="1814512" cy="519113"/>
          </a:xfrm>
          <a:prstGeom prst="rect">
            <a:avLst/>
          </a:prstGeom>
          <a:noFill/>
          <a:ln>
            <a:noFill/>
          </a:ln>
        </p:spPr>
      </p:pic>
      <p:sp>
        <p:nvSpPr>
          <p:cNvPr id="107" name="Google Shape;107;p5"/>
          <p:cNvSpPr/>
          <p:nvPr/>
        </p:nvSpPr>
        <p:spPr>
          <a:xfrm>
            <a:off x="114300" y="945900"/>
            <a:ext cx="4335000" cy="5541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ANÁLISIS DEL PROBLEMA</a:t>
            </a:r>
            <a:endParaRPr b="1" i="0" sz="2400" u="none" cap="none" strike="noStrike">
              <a:solidFill>
                <a:srgbClr val="0A4C86"/>
              </a:solidFill>
              <a:latin typeface="Century Gothic"/>
              <a:ea typeface="Century Gothic"/>
              <a:cs typeface="Century Gothic"/>
              <a:sym typeface="Century Gothic"/>
            </a:endParaRPr>
          </a:p>
        </p:txBody>
      </p:sp>
      <p:pic>
        <p:nvPicPr>
          <p:cNvPr id="108" name="Google Shape;108;p5"/>
          <p:cNvPicPr preferRelativeResize="0"/>
          <p:nvPr/>
        </p:nvPicPr>
        <p:blipFill>
          <a:blip r:embed="rId7">
            <a:alphaModFix/>
          </a:blip>
          <a:stretch>
            <a:fillRect/>
          </a:stretch>
        </p:blipFill>
        <p:spPr>
          <a:xfrm>
            <a:off x="9837876" y="924275"/>
            <a:ext cx="2204400" cy="914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g96f7b79043_0_91"/>
          <p:cNvPicPr preferRelativeResize="0"/>
          <p:nvPr/>
        </p:nvPicPr>
        <p:blipFill rotWithShape="1">
          <a:blip r:embed="rId3">
            <a:alphaModFix/>
          </a:blip>
          <a:srcRect b="37264" l="0" r="0" t="0"/>
          <a:stretch/>
        </p:blipFill>
        <p:spPr>
          <a:xfrm>
            <a:off x="0" y="-31750"/>
            <a:ext cx="12191999" cy="833438"/>
          </a:xfrm>
          <a:prstGeom prst="rect">
            <a:avLst/>
          </a:prstGeom>
          <a:noFill/>
          <a:ln>
            <a:noFill/>
          </a:ln>
        </p:spPr>
      </p:pic>
      <p:pic>
        <p:nvPicPr>
          <p:cNvPr id="114" name="Google Shape;114;g96f7b79043_0_91"/>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15" name="Google Shape;115;g96f7b79043_0_91"/>
          <p:cNvPicPr preferRelativeResize="0"/>
          <p:nvPr/>
        </p:nvPicPr>
        <p:blipFill rotWithShape="1">
          <a:blip r:embed="rId5">
            <a:alphaModFix/>
          </a:blip>
          <a:srcRect b="52796" l="38151" r="37886" t="34996"/>
          <a:stretch/>
        </p:blipFill>
        <p:spPr>
          <a:xfrm>
            <a:off x="9136063" y="6175375"/>
            <a:ext cx="1814510" cy="519113"/>
          </a:xfrm>
          <a:prstGeom prst="rect">
            <a:avLst/>
          </a:prstGeom>
          <a:noFill/>
          <a:ln>
            <a:noFill/>
          </a:ln>
        </p:spPr>
      </p:pic>
      <p:sp>
        <p:nvSpPr>
          <p:cNvPr id="116" name="Google Shape;116;g96f7b79043_0_91"/>
          <p:cNvSpPr/>
          <p:nvPr/>
        </p:nvSpPr>
        <p:spPr>
          <a:xfrm>
            <a:off x="305325" y="1088225"/>
            <a:ext cx="6180000" cy="554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PLANTEAMIENTO DEL PROBLEMA</a:t>
            </a:r>
            <a:endParaRPr b="1" i="0" sz="2400" u="none" cap="none" strike="noStrike">
              <a:solidFill>
                <a:srgbClr val="0A4C86"/>
              </a:solidFill>
              <a:latin typeface="Century Gothic"/>
              <a:ea typeface="Century Gothic"/>
              <a:cs typeface="Century Gothic"/>
              <a:sym typeface="Century Gothic"/>
            </a:endParaRPr>
          </a:p>
        </p:txBody>
      </p:sp>
      <p:sp>
        <p:nvSpPr>
          <p:cNvPr id="117" name="Google Shape;117;g96f7b79043_0_91"/>
          <p:cNvSpPr txBox="1"/>
          <p:nvPr/>
        </p:nvSpPr>
        <p:spPr>
          <a:xfrm>
            <a:off x="305325" y="1751775"/>
            <a:ext cx="8602500" cy="3000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MX" sz="1800">
                <a:solidFill>
                  <a:schemeClr val="dk1"/>
                </a:solidFill>
                <a:latin typeface="Century Gothic"/>
                <a:ea typeface="Century Gothic"/>
                <a:cs typeface="Century Gothic"/>
                <a:sym typeface="Century Gothic"/>
              </a:rPr>
              <a:t>Reproducción y consumo de contenido violento en las redes sociales por parte de las juventudes de 12 a 16 años, lo cual es causado por la f</a:t>
            </a:r>
            <a:r>
              <a:rPr lang="es-MX" sz="1800">
                <a:solidFill>
                  <a:schemeClr val="dk1"/>
                </a:solidFill>
                <a:latin typeface="Century Gothic"/>
                <a:ea typeface="Century Gothic"/>
                <a:cs typeface="Century Gothic"/>
                <a:sym typeface="Century Gothic"/>
              </a:rPr>
              <a:t>alta de conciencia sobre el bien común, asimismo, por la desinformación de </a:t>
            </a:r>
            <a:r>
              <a:rPr lang="es-MX" sz="1800">
                <a:solidFill>
                  <a:schemeClr val="dk1"/>
                </a:solidFill>
                <a:latin typeface="Century Gothic"/>
                <a:ea typeface="Century Gothic"/>
                <a:cs typeface="Century Gothic"/>
                <a:sym typeface="Century Gothic"/>
              </a:rPr>
              <a:t>los padres y madres sobre el contenido que consumen sus hijos en redes sociales y por la falta </a:t>
            </a:r>
            <a:r>
              <a:rPr lang="es-MX" sz="1800">
                <a:solidFill>
                  <a:schemeClr val="dk1"/>
                </a:solidFill>
                <a:latin typeface="Century Gothic"/>
                <a:ea typeface="Century Gothic"/>
                <a:cs typeface="Century Gothic"/>
                <a:sym typeface="Century Gothic"/>
              </a:rPr>
              <a:t> de participación ciudadana juvenil. Lo anterior genera daño a la autoestima y autoconcepto, discriminación, discursos de odio, ocasionando iInseguridad cibernética.</a:t>
            </a:r>
            <a:endParaRPr sz="1800">
              <a:solidFill>
                <a:schemeClr val="dk1"/>
              </a:solidFill>
              <a:latin typeface="Century Gothic"/>
              <a:ea typeface="Century Gothic"/>
              <a:cs typeface="Century Gothic"/>
              <a:sym typeface="Century Gothic"/>
            </a:endParaRPr>
          </a:p>
        </p:txBody>
      </p:sp>
      <p:pic>
        <p:nvPicPr>
          <p:cNvPr id="118" name="Google Shape;118;g96f7b79043_0_91"/>
          <p:cNvPicPr preferRelativeResize="0"/>
          <p:nvPr/>
        </p:nvPicPr>
        <p:blipFill>
          <a:blip r:embed="rId6">
            <a:alphaModFix/>
          </a:blip>
          <a:stretch>
            <a:fillRect/>
          </a:stretch>
        </p:blipFill>
        <p:spPr>
          <a:xfrm>
            <a:off x="9837876" y="924275"/>
            <a:ext cx="2204400" cy="914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3"/>
          <p:cNvPicPr preferRelativeResize="0"/>
          <p:nvPr/>
        </p:nvPicPr>
        <p:blipFill rotWithShape="1">
          <a:blip r:embed="rId3">
            <a:alphaModFix/>
          </a:blip>
          <a:srcRect b="0" l="32478" r="18748" t="9099"/>
          <a:stretch/>
        </p:blipFill>
        <p:spPr>
          <a:xfrm>
            <a:off x="1174274" y="1996475"/>
            <a:ext cx="4499875" cy="4455801"/>
          </a:xfrm>
          <a:prstGeom prst="rect">
            <a:avLst/>
          </a:prstGeom>
          <a:noFill/>
          <a:ln>
            <a:noFill/>
          </a:ln>
        </p:spPr>
      </p:pic>
      <p:pic>
        <p:nvPicPr>
          <p:cNvPr id="124" name="Google Shape;124;p3"/>
          <p:cNvPicPr preferRelativeResize="0"/>
          <p:nvPr/>
        </p:nvPicPr>
        <p:blipFill rotWithShape="1">
          <a:blip r:embed="rId4">
            <a:alphaModFix/>
          </a:blip>
          <a:srcRect b="37263" l="0" r="0" t="0"/>
          <a:stretch/>
        </p:blipFill>
        <p:spPr>
          <a:xfrm>
            <a:off x="0" y="-31750"/>
            <a:ext cx="12192000" cy="833438"/>
          </a:xfrm>
          <a:prstGeom prst="rect">
            <a:avLst/>
          </a:prstGeom>
          <a:noFill/>
          <a:ln>
            <a:noFill/>
          </a:ln>
        </p:spPr>
      </p:pic>
      <p:pic>
        <p:nvPicPr>
          <p:cNvPr id="125" name="Google Shape;125;p3"/>
          <p:cNvPicPr preferRelativeResize="0"/>
          <p:nvPr/>
        </p:nvPicPr>
        <p:blipFill rotWithShape="1">
          <a:blip r:embed="rId5">
            <a:alphaModFix/>
          </a:blip>
          <a:srcRect b="0" l="0" r="0" t="0"/>
          <a:stretch/>
        </p:blipFill>
        <p:spPr>
          <a:xfrm>
            <a:off x="11079163" y="6191250"/>
            <a:ext cx="833437" cy="503238"/>
          </a:xfrm>
          <a:prstGeom prst="rect">
            <a:avLst/>
          </a:prstGeom>
          <a:noFill/>
          <a:ln>
            <a:noFill/>
          </a:ln>
        </p:spPr>
      </p:pic>
      <p:pic>
        <p:nvPicPr>
          <p:cNvPr id="126" name="Google Shape;126;p3"/>
          <p:cNvPicPr preferRelativeResize="0"/>
          <p:nvPr/>
        </p:nvPicPr>
        <p:blipFill rotWithShape="1">
          <a:blip r:embed="rId6">
            <a:alphaModFix/>
          </a:blip>
          <a:srcRect b="52797" l="38151" r="37886" t="34995"/>
          <a:stretch/>
        </p:blipFill>
        <p:spPr>
          <a:xfrm>
            <a:off x="9136063" y="6175375"/>
            <a:ext cx="1814512" cy="519113"/>
          </a:xfrm>
          <a:prstGeom prst="rect">
            <a:avLst/>
          </a:prstGeom>
          <a:noFill/>
          <a:ln>
            <a:noFill/>
          </a:ln>
        </p:spPr>
      </p:pic>
      <p:sp>
        <p:nvSpPr>
          <p:cNvPr id="127" name="Google Shape;127;p3"/>
          <p:cNvSpPr/>
          <p:nvPr/>
        </p:nvSpPr>
        <p:spPr>
          <a:xfrm>
            <a:off x="260825" y="1032700"/>
            <a:ext cx="5889000" cy="5748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JUSTIFICACIÓN Y FUNDAMENTACIÓN</a:t>
            </a:r>
            <a:endParaRPr b="0" i="0" sz="1400" u="none" cap="none" strike="noStrike">
              <a:solidFill>
                <a:srgbClr val="000000"/>
              </a:solidFill>
              <a:latin typeface="Arial"/>
              <a:ea typeface="Arial"/>
              <a:cs typeface="Arial"/>
              <a:sym typeface="Arial"/>
            </a:endParaRPr>
          </a:p>
        </p:txBody>
      </p:sp>
      <p:sp>
        <p:nvSpPr>
          <p:cNvPr id="128" name="Google Shape;128;p3"/>
          <p:cNvSpPr/>
          <p:nvPr/>
        </p:nvSpPr>
        <p:spPr>
          <a:xfrm>
            <a:off x="182974" y="1344249"/>
            <a:ext cx="3241500" cy="494400"/>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0"/>
              </a:spcBef>
              <a:spcAft>
                <a:spcPts val="0"/>
              </a:spcAft>
              <a:buClr>
                <a:srgbClr val="000000"/>
              </a:buClr>
              <a:buSzPts val="2000"/>
              <a:buFont typeface="Arial"/>
              <a:buNone/>
            </a:pPr>
            <a:r>
              <a:rPr b="1" i="0" lang="es-MX" sz="1800" u="none" cap="none" strike="noStrike">
                <a:solidFill>
                  <a:schemeClr val="dk1"/>
                </a:solidFill>
                <a:latin typeface="Century Gothic"/>
                <a:ea typeface="Century Gothic"/>
                <a:cs typeface="Century Gothic"/>
                <a:sym typeface="Century Gothic"/>
              </a:rPr>
              <a:t>Delimitación Geográfica</a:t>
            </a:r>
            <a:endParaRPr i="0" sz="1800" u="none" cap="none" strike="noStrike">
              <a:solidFill>
                <a:srgbClr val="000000"/>
              </a:solidFill>
              <a:latin typeface="Century Gothic"/>
              <a:ea typeface="Century Gothic"/>
              <a:cs typeface="Century Gothic"/>
              <a:sym typeface="Century Gothic"/>
            </a:endParaRPr>
          </a:p>
        </p:txBody>
      </p:sp>
      <p:pic>
        <p:nvPicPr>
          <p:cNvPr id="129" name="Google Shape;129;p3"/>
          <p:cNvPicPr preferRelativeResize="0"/>
          <p:nvPr/>
        </p:nvPicPr>
        <p:blipFill>
          <a:blip r:embed="rId7">
            <a:alphaModFix/>
          </a:blip>
          <a:stretch>
            <a:fillRect/>
          </a:stretch>
        </p:blipFill>
        <p:spPr>
          <a:xfrm>
            <a:off x="9837876" y="924275"/>
            <a:ext cx="2204400" cy="914475"/>
          </a:xfrm>
          <a:prstGeom prst="rect">
            <a:avLst/>
          </a:prstGeom>
          <a:noFill/>
          <a:ln>
            <a:noFill/>
          </a:ln>
        </p:spPr>
      </p:pic>
      <p:sp>
        <p:nvSpPr>
          <p:cNvPr id="130" name="Google Shape;130;p3"/>
          <p:cNvSpPr txBox="1"/>
          <p:nvPr/>
        </p:nvSpPr>
        <p:spPr>
          <a:xfrm>
            <a:off x="6652250" y="2406450"/>
            <a:ext cx="5181000" cy="3473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lang="es-MX" sz="1800">
                <a:latin typeface="Century Gothic"/>
                <a:ea typeface="Century Gothic"/>
                <a:cs typeface="Century Gothic"/>
                <a:sym typeface="Century Gothic"/>
              </a:rPr>
              <a:t>Los espacios digitales se han constituido bajo lógicas que perpetúan sistemas de discriminación y violencia estructural, lo que nos colocan en una posición más vulnerable en línea. </a:t>
            </a:r>
            <a:endParaRPr sz="1800">
              <a:latin typeface="Century Gothic"/>
              <a:ea typeface="Century Gothic"/>
              <a:cs typeface="Century Gothic"/>
              <a:sym typeface="Century Gothic"/>
            </a:endParaRPr>
          </a:p>
          <a:p>
            <a:pPr indent="0" lvl="0" marL="0" rtl="0" algn="just">
              <a:lnSpc>
                <a:spcPct val="115000"/>
              </a:lnSpc>
              <a:spcBef>
                <a:spcPts val="1200"/>
              </a:spcBef>
              <a:spcAft>
                <a:spcPts val="0"/>
              </a:spcAft>
              <a:buClr>
                <a:schemeClr val="dk1"/>
              </a:buClr>
              <a:buSzPts val="1100"/>
              <a:buFont typeface="Arial"/>
              <a:buNone/>
            </a:pPr>
            <a:r>
              <a:rPr lang="es-MX" sz="1800">
                <a:latin typeface="Century Gothic"/>
                <a:ea typeface="Century Gothic"/>
                <a:cs typeface="Century Gothic"/>
                <a:sym typeface="Century Gothic"/>
              </a:rPr>
              <a:t>La diversidad de opiniones compartidas en redes sociales en las juventudes, han dado paso a respuestas intolerantes y violentas que hacen un ambiente digital inseguro.</a:t>
            </a:r>
            <a:endParaRPr sz="1800">
              <a:latin typeface="Century Gothic"/>
              <a:ea typeface="Century Gothic"/>
              <a:cs typeface="Century Gothic"/>
              <a:sym typeface="Century Gothic"/>
            </a:endParaRPr>
          </a:p>
          <a:p>
            <a:pPr indent="0" lvl="0" marL="0" rtl="0" algn="just">
              <a:spcBef>
                <a:spcPts val="1200"/>
              </a:spcBef>
              <a:spcAft>
                <a:spcPts val="0"/>
              </a:spcAft>
              <a:buNone/>
            </a:pPr>
            <a:r>
              <a:t/>
            </a:r>
            <a:endParaRPr b="1" sz="1800">
              <a:solidFill>
                <a:srgbClr val="FF0000"/>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4"/>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136" name="Google Shape;136;p4"/>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37" name="Google Shape;137;p4"/>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138" name="Google Shape;138;p4"/>
          <p:cNvSpPr/>
          <p:nvPr/>
        </p:nvSpPr>
        <p:spPr>
          <a:xfrm>
            <a:off x="260824" y="1393837"/>
            <a:ext cx="2703000" cy="494400"/>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0"/>
              </a:spcBef>
              <a:spcAft>
                <a:spcPts val="0"/>
              </a:spcAft>
              <a:buClr>
                <a:srgbClr val="000000"/>
              </a:buClr>
              <a:buSzPts val="2000"/>
              <a:buFont typeface="Arial"/>
              <a:buNone/>
            </a:pPr>
            <a:r>
              <a:rPr b="1" i="0" lang="es-MX" sz="2000" u="none" cap="none" strike="noStrike">
                <a:solidFill>
                  <a:schemeClr val="dk1"/>
                </a:solidFill>
                <a:latin typeface="Century Gothic"/>
                <a:ea typeface="Century Gothic"/>
                <a:cs typeface="Century Gothic"/>
                <a:sym typeface="Century Gothic"/>
              </a:rPr>
              <a:t>Marcha Exploratoria</a:t>
            </a:r>
            <a:endParaRPr b="0" i="0" sz="1400" u="none" cap="none" strike="noStrike">
              <a:solidFill>
                <a:srgbClr val="000000"/>
              </a:solidFill>
              <a:latin typeface="Arial"/>
              <a:ea typeface="Arial"/>
              <a:cs typeface="Arial"/>
              <a:sym typeface="Arial"/>
            </a:endParaRPr>
          </a:p>
        </p:txBody>
      </p:sp>
      <p:sp>
        <p:nvSpPr>
          <p:cNvPr id="139" name="Google Shape;139;p4"/>
          <p:cNvSpPr/>
          <p:nvPr/>
        </p:nvSpPr>
        <p:spPr>
          <a:xfrm>
            <a:off x="6783450" y="2763425"/>
            <a:ext cx="4717800" cy="1791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400"/>
              </a:spcBef>
              <a:spcAft>
                <a:spcPts val="0"/>
              </a:spcAft>
              <a:buClr>
                <a:srgbClr val="000000"/>
              </a:buClr>
              <a:buSzPts val="2000"/>
              <a:buFont typeface="Arial"/>
              <a:buNone/>
            </a:pPr>
            <a:r>
              <a:rPr lang="es-MX" sz="2000">
                <a:solidFill>
                  <a:schemeClr val="dk1"/>
                </a:solidFill>
                <a:latin typeface="Century Gothic"/>
                <a:ea typeface="Century Gothic"/>
                <a:cs typeface="Century Gothic"/>
                <a:sym typeface="Century Gothic"/>
              </a:rPr>
              <a:t>Imagen tomada en redes sociales,  el 15 de octubre del 2020, en la cual se puede observar la reproducción de contenido violento por parte de las juventudes.</a:t>
            </a:r>
            <a:endParaRPr b="0" sz="1400" u="none" cap="none" strike="noStrike">
              <a:solidFill>
                <a:srgbClr val="000000"/>
              </a:solidFill>
              <a:latin typeface="Arial"/>
              <a:ea typeface="Arial"/>
              <a:cs typeface="Arial"/>
              <a:sym typeface="Arial"/>
            </a:endParaRPr>
          </a:p>
        </p:txBody>
      </p:sp>
      <p:sp>
        <p:nvSpPr>
          <p:cNvPr id="140" name="Google Shape;140;p4"/>
          <p:cNvSpPr/>
          <p:nvPr/>
        </p:nvSpPr>
        <p:spPr>
          <a:xfrm>
            <a:off x="260825" y="1032700"/>
            <a:ext cx="5889000" cy="57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JUSTIFICACIÓN Y FUNDAMENTACIÓN</a:t>
            </a:r>
            <a:endParaRPr b="0" i="0" sz="1400" u="none" cap="none" strike="noStrike">
              <a:solidFill>
                <a:srgbClr val="000000"/>
              </a:solidFill>
              <a:latin typeface="Arial"/>
              <a:ea typeface="Arial"/>
              <a:cs typeface="Arial"/>
              <a:sym typeface="Arial"/>
            </a:endParaRPr>
          </a:p>
        </p:txBody>
      </p:sp>
      <p:pic>
        <p:nvPicPr>
          <p:cNvPr id="141" name="Google Shape;141;p4"/>
          <p:cNvPicPr preferRelativeResize="0"/>
          <p:nvPr/>
        </p:nvPicPr>
        <p:blipFill>
          <a:blip r:embed="rId6">
            <a:alphaModFix/>
          </a:blip>
          <a:stretch>
            <a:fillRect/>
          </a:stretch>
        </p:blipFill>
        <p:spPr>
          <a:xfrm>
            <a:off x="9837876" y="924275"/>
            <a:ext cx="2204400" cy="914475"/>
          </a:xfrm>
          <a:prstGeom prst="rect">
            <a:avLst/>
          </a:prstGeom>
          <a:noFill/>
          <a:ln>
            <a:noFill/>
          </a:ln>
        </p:spPr>
      </p:pic>
      <p:pic>
        <p:nvPicPr>
          <p:cNvPr id="142" name="Google Shape;142;p4"/>
          <p:cNvPicPr preferRelativeResize="0"/>
          <p:nvPr/>
        </p:nvPicPr>
        <p:blipFill>
          <a:blip r:embed="rId7">
            <a:alphaModFix/>
          </a:blip>
          <a:stretch>
            <a:fillRect/>
          </a:stretch>
        </p:blipFill>
        <p:spPr>
          <a:xfrm>
            <a:off x="1592207" y="1912300"/>
            <a:ext cx="3514845" cy="441933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6"/>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148" name="Google Shape;148;p6"/>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49" name="Google Shape;149;p6"/>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150" name="Google Shape;150;p6"/>
          <p:cNvSpPr/>
          <p:nvPr/>
        </p:nvSpPr>
        <p:spPr>
          <a:xfrm>
            <a:off x="193500" y="1032700"/>
            <a:ext cx="3366000" cy="574800"/>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OBJETIVO GENERAL</a:t>
            </a:r>
            <a:endParaRPr b="0" i="0" sz="1400" u="none" cap="none" strike="noStrike">
              <a:solidFill>
                <a:srgbClr val="000000"/>
              </a:solidFill>
              <a:latin typeface="Arial"/>
              <a:ea typeface="Arial"/>
              <a:cs typeface="Arial"/>
              <a:sym typeface="Arial"/>
            </a:endParaRPr>
          </a:p>
        </p:txBody>
      </p:sp>
      <p:pic>
        <p:nvPicPr>
          <p:cNvPr id="151" name="Google Shape;151;p6"/>
          <p:cNvPicPr preferRelativeResize="0"/>
          <p:nvPr/>
        </p:nvPicPr>
        <p:blipFill>
          <a:blip r:embed="rId6">
            <a:alphaModFix/>
          </a:blip>
          <a:stretch>
            <a:fillRect/>
          </a:stretch>
        </p:blipFill>
        <p:spPr>
          <a:xfrm>
            <a:off x="9837876" y="924275"/>
            <a:ext cx="2204400" cy="914475"/>
          </a:xfrm>
          <a:prstGeom prst="rect">
            <a:avLst/>
          </a:prstGeom>
          <a:noFill/>
          <a:ln>
            <a:noFill/>
          </a:ln>
        </p:spPr>
      </p:pic>
      <p:sp>
        <p:nvSpPr>
          <p:cNvPr id="152" name="Google Shape;152;p6"/>
          <p:cNvSpPr txBox="1"/>
          <p:nvPr/>
        </p:nvSpPr>
        <p:spPr>
          <a:xfrm>
            <a:off x="640775" y="2391444"/>
            <a:ext cx="8868000" cy="1565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MX" sz="1800">
                <a:latin typeface="Century Gothic"/>
                <a:ea typeface="Century Gothic"/>
                <a:cs typeface="Century Gothic"/>
                <a:sym typeface="Century Gothic"/>
              </a:rPr>
              <a:t>Disminuir</a:t>
            </a:r>
            <a:r>
              <a:rPr lang="es-MX" sz="1800">
                <a:latin typeface="Century Gothic"/>
                <a:ea typeface="Century Gothic"/>
                <a:cs typeface="Century Gothic"/>
                <a:sym typeface="Century Gothic"/>
              </a:rPr>
              <a:t> la r</a:t>
            </a:r>
            <a:r>
              <a:rPr lang="es-MX" sz="1800">
                <a:latin typeface="Century Gothic"/>
                <a:ea typeface="Century Gothic"/>
                <a:cs typeface="Century Gothic"/>
                <a:sym typeface="Century Gothic"/>
              </a:rPr>
              <a:t>eproducción y consumo de contenido violento en las redes sociales por parte de las juventudes de 12 a 16 años mediante publicaciones informativas para mejorar la seguridad </a:t>
            </a:r>
            <a:r>
              <a:rPr lang="es-MX" sz="1800">
                <a:latin typeface="Century Gothic"/>
                <a:ea typeface="Century Gothic"/>
                <a:cs typeface="Century Gothic"/>
                <a:sym typeface="Century Gothic"/>
              </a:rPr>
              <a:t>cibernética</a:t>
            </a:r>
            <a:r>
              <a:rPr lang="es-MX" sz="1800">
                <a:latin typeface="Century Gothic"/>
                <a:ea typeface="Century Gothic"/>
                <a:cs typeface="Century Gothic"/>
                <a:sym typeface="Century Gothic"/>
              </a:rPr>
              <a:t>. </a:t>
            </a:r>
            <a:endParaRPr sz="1800">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7"/>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158" name="Google Shape;158;p7"/>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59" name="Google Shape;159;p7"/>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160" name="Google Shape;160;p7"/>
          <p:cNvSpPr/>
          <p:nvPr/>
        </p:nvSpPr>
        <p:spPr>
          <a:xfrm>
            <a:off x="193500" y="971060"/>
            <a:ext cx="3738524" cy="574901"/>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OBJETIVOS ESPECÍFICOS</a:t>
            </a:r>
            <a:endParaRPr b="0" i="0" sz="1400" u="none" cap="none" strike="noStrike">
              <a:solidFill>
                <a:srgbClr val="000000"/>
              </a:solidFill>
              <a:latin typeface="Arial"/>
              <a:ea typeface="Arial"/>
              <a:cs typeface="Arial"/>
              <a:sym typeface="Arial"/>
            </a:endParaRPr>
          </a:p>
        </p:txBody>
      </p:sp>
      <p:sp>
        <p:nvSpPr>
          <p:cNvPr id="161" name="Google Shape;161;p7"/>
          <p:cNvSpPr/>
          <p:nvPr/>
        </p:nvSpPr>
        <p:spPr>
          <a:xfrm>
            <a:off x="193500" y="2096474"/>
            <a:ext cx="9331500" cy="2064600"/>
          </a:xfrm>
          <a:prstGeom prst="rect">
            <a:avLst/>
          </a:prstGeom>
          <a:noFill/>
          <a:ln>
            <a:noFill/>
          </a:ln>
        </p:spPr>
        <p:txBody>
          <a:bodyPr anchorCtr="0" anchor="t" bIns="45700" lIns="91425" spcFirstLastPara="1" rIns="91425" wrap="square" tIns="45700">
            <a:spAutoFit/>
          </a:bodyPr>
          <a:lstStyle/>
          <a:p>
            <a:pPr indent="-342900" lvl="0" marL="457200" rtl="0" algn="just">
              <a:spcBef>
                <a:spcPts val="0"/>
              </a:spcBef>
              <a:spcAft>
                <a:spcPts val="0"/>
              </a:spcAft>
              <a:buClr>
                <a:schemeClr val="dk1"/>
              </a:buClr>
              <a:buSzPts val="1800"/>
              <a:buFont typeface="Century Gothic"/>
              <a:buAutoNum type="arabicPeriod"/>
            </a:pPr>
            <a:r>
              <a:rPr lang="es-MX" sz="1800">
                <a:solidFill>
                  <a:schemeClr val="dk1"/>
                </a:solidFill>
                <a:latin typeface="Century Gothic"/>
                <a:ea typeface="Century Gothic"/>
                <a:cs typeface="Century Gothic"/>
                <a:sym typeface="Century Gothic"/>
              </a:rPr>
              <a:t>Generar conciencia sobre el bien común a través de flyers</a:t>
            </a:r>
            <a:endParaRPr sz="1800">
              <a:solidFill>
                <a:schemeClr val="dk1"/>
              </a:solidFill>
              <a:latin typeface="Century Gothic"/>
              <a:ea typeface="Century Gothic"/>
              <a:cs typeface="Century Gothic"/>
              <a:sym typeface="Century Gothic"/>
            </a:endParaRPr>
          </a:p>
          <a:p>
            <a:pPr indent="0" lvl="0" marL="457200" rtl="0" algn="just">
              <a:spcBef>
                <a:spcPts val="0"/>
              </a:spcBef>
              <a:spcAft>
                <a:spcPts val="0"/>
              </a:spcAft>
              <a:buNone/>
            </a:pPr>
            <a:r>
              <a:t/>
            </a:r>
            <a:endParaRPr sz="1800">
              <a:solidFill>
                <a:schemeClr val="dk1"/>
              </a:solidFill>
              <a:latin typeface="Century Gothic"/>
              <a:ea typeface="Century Gothic"/>
              <a:cs typeface="Century Gothic"/>
              <a:sym typeface="Century Gothic"/>
            </a:endParaRPr>
          </a:p>
          <a:p>
            <a:pPr indent="-342900" lvl="0" marL="457200" rtl="0" algn="just">
              <a:spcBef>
                <a:spcPts val="0"/>
              </a:spcBef>
              <a:spcAft>
                <a:spcPts val="0"/>
              </a:spcAft>
              <a:buClr>
                <a:schemeClr val="dk1"/>
              </a:buClr>
              <a:buSzPts val="1800"/>
              <a:buFont typeface="Century Gothic"/>
              <a:buAutoNum type="arabicPeriod"/>
            </a:pPr>
            <a:r>
              <a:rPr lang="es-MX" sz="1800">
                <a:solidFill>
                  <a:schemeClr val="dk1"/>
                </a:solidFill>
                <a:latin typeface="Century Gothic"/>
                <a:ea typeface="Century Gothic"/>
                <a:cs typeface="Century Gothic"/>
                <a:sym typeface="Century Gothic"/>
              </a:rPr>
              <a:t>Informar a  los padres y madres sobre el contenido que consumen sus hijos en redes sociales mediante la vinculación con instituciones especializadas </a:t>
            </a:r>
            <a:endParaRPr sz="1800">
              <a:solidFill>
                <a:schemeClr val="dk1"/>
              </a:solidFill>
              <a:latin typeface="Century Gothic"/>
              <a:ea typeface="Century Gothic"/>
              <a:cs typeface="Century Gothic"/>
              <a:sym typeface="Century Gothic"/>
            </a:endParaRPr>
          </a:p>
          <a:p>
            <a:pPr indent="0" lvl="0" marL="457200" rtl="0" algn="just">
              <a:spcBef>
                <a:spcPts val="0"/>
              </a:spcBef>
              <a:spcAft>
                <a:spcPts val="0"/>
              </a:spcAft>
              <a:buNone/>
            </a:pPr>
            <a:r>
              <a:t/>
            </a:r>
            <a:endParaRPr sz="1800">
              <a:solidFill>
                <a:schemeClr val="dk1"/>
              </a:solidFill>
              <a:latin typeface="Century Gothic"/>
              <a:ea typeface="Century Gothic"/>
              <a:cs typeface="Century Gothic"/>
              <a:sym typeface="Century Gothic"/>
            </a:endParaRPr>
          </a:p>
          <a:p>
            <a:pPr indent="-342900" lvl="0" marL="457200" rtl="0" algn="just">
              <a:spcBef>
                <a:spcPts val="0"/>
              </a:spcBef>
              <a:spcAft>
                <a:spcPts val="0"/>
              </a:spcAft>
              <a:buClr>
                <a:schemeClr val="dk1"/>
              </a:buClr>
              <a:buSzPts val="1800"/>
              <a:buFont typeface="Century Gothic"/>
              <a:buAutoNum type="arabicPeriod"/>
            </a:pPr>
            <a:r>
              <a:rPr lang="es-MX" sz="1800">
                <a:solidFill>
                  <a:schemeClr val="dk1"/>
                </a:solidFill>
                <a:latin typeface="Century Gothic"/>
                <a:ea typeface="Century Gothic"/>
                <a:cs typeface="Century Gothic"/>
                <a:sym typeface="Century Gothic"/>
              </a:rPr>
              <a:t>Aumentar la participación ciudadana juvenil a través de material audio visual</a:t>
            </a:r>
            <a:endParaRPr b="1" i="0" sz="2000" u="none" cap="none" strike="noStrike">
              <a:solidFill>
                <a:schemeClr val="dk1"/>
              </a:solidFill>
              <a:latin typeface="Century Gothic"/>
              <a:ea typeface="Century Gothic"/>
              <a:cs typeface="Century Gothic"/>
              <a:sym typeface="Century Gothic"/>
            </a:endParaRPr>
          </a:p>
        </p:txBody>
      </p:sp>
      <p:pic>
        <p:nvPicPr>
          <p:cNvPr id="162" name="Google Shape;162;p7"/>
          <p:cNvPicPr preferRelativeResize="0"/>
          <p:nvPr/>
        </p:nvPicPr>
        <p:blipFill>
          <a:blip r:embed="rId6">
            <a:alphaModFix/>
          </a:blip>
          <a:stretch>
            <a:fillRect/>
          </a:stretch>
        </p:blipFill>
        <p:spPr>
          <a:xfrm>
            <a:off x="9837876" y="924275"/>
            <a:ext cx="2204400" cy="914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8"/>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168" name="Google Shape;168;p8"/>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69" name="Google Shape;169;p8"/>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170" name="Google Shape;170;p8"/>
          <p:cNvSpPr/>
          <p:nvPr/>
        </p:nvSpPr>
        <p:spPr>
          <a:xfrm>
            <a:off x="183076" y="945900"/>
            <a:ext cx="6600300" cy="5748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DESTINATARIOS O POBLACIÓN OBJETIVO</a:t>
            </a:r>
            <a:endParaRPr b="0" i="0" sz="1400" u="none" cap="none" strike="noStrike">
              <a:solidFill>
                <a:srgbClr val="000000"/>
              </a:solidFill>
              <a:latin typeface="Arial"/>
              <a:ea typeface="Arial"/>
              <a:cs typeface="Arial"/>
              <a:sym typeface="Arial"/>
            </a:endParaRPr>
          </a:p>
        </p:txBody>
      </p:sp>
      <p:sp>
        <p:nvSpPr>
          <p:cNvPr id="171" name="Google Shape;171;p8"/>
          <p:cNvSpPr/>
          <p:nvPr/>
        </p:nvSpPr>
        <p:spPr>
          <a:xfrm>
            <a:off x="350775" y="2027925"/>
            <a:ext cx="7662600" cy="7002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Clr>
                <a:schemeClr val="dk1"/>
              </a:buClr>
              <a:buSzPts val="1100"/>
              <a:buFont typeface="Arial"/>
              <a:buNone/>
            </a:pPr>
            <a:r>
              <a:rPr lang="es-MX" sz="1800">
                <a:solidFill>
                  <a:schemeClr val="dk1"/>
                </a:solidFill>
                <a:latin typeface="Century Gothic"/>
                <a:ea typeface="Century Gothic"/>
                <a:cs typeface="Century Gothic"/>
                <a:sym typeface="Century Gothic"/>
              </a:rPr>
              <a:t>60 j</a:t>
            </a:r>
            <a:r>
              <a:rPr lang="es-MX" sz="1800">
                <a:solidFill>
                  <a:schemeClr val="dk1"/>
                </a:solidFill>
                <a:latin typeface="Century Gothic"/>
                <a:ea typeface="Century Gothic"/>
                <a:cs typeface="Century Gothic"/>
                <a:sym typeface="Century Gothic"/>
              </a:rPr>
              <a:t>uventudes de 12 a 16 años de  la colonia Centro y Guerrero.</a:t>
            </a:r>
            <a:endParaRPr i="0" sz="1800" u="none" cap="none" strike="noStrike">
              <a:solidFill>
                <a:schemeClr val="dk1"/>
              </a:solidFill>
              <a:latin typeface="Century Gothic"/>
              <a:ea typeface="Century Gothic"/>
              <a:cs typeface="Century Gothic"/>
              <a:sym typeface="Century Gothic"/>
            </a:endParaRPr>
          </a:p>
        </p:txBody>
      </p:sp>
      <p:pic>
        <p:nvPicPr>
          <p:cNvPr id="172" name="Google Shape;172;p8"/>
          <p:cNvPicPr preferRelativeResize="0"/>
          <p:nvPr/>
        </p:nvPicPr>
        <p:blipFill>
          <a:blip r:embed="rId6">
            <a:alphaModFix/>
          </a:blip>
          <a:stretch>
            <a:fillRect/>
          </a:stretch>
        </p:blipFill>
        <p:spPr>
          <a:xfrm>
            <a:off x="9837876" y="924275"/>
            <a:ext cx="2204400" cy="914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2020-02-21T14:08:45Z</dcterms:created>
  <dc:creator>NAIBI LEON</dc:creator>
</cp:coreProperties>
</file>