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YyKGnjIRtKBdNHeWytYFw1SI4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96f7b79043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png"/><Relationship Id="rId11" Type="http://schemas.openxmlformats.org/officeDocument/2006/relationships/image" Target="../media/image9.jpg"/><Relationship Id="rId10" Type="http://schemas.openxmlformats.org/officeDocument/2006/relationships/image" Target="../media/image10.jpg"/><Relationship Id="rId9" Type="http://schemas.openxmlformats.org/officeDocument/2006/relationships/image" Target="../media/image6.jpg"/><Relationship Id="rId5" Type="http://schemas.openxmlformats.org/officeDocument/2006/relationships/image" Target="../media/image4.png"/><Relationship Id="rId6" Type="http://schemas.openxmlformats.org/officeDocument/2006/relationships/image" Target="../media/image3.jpg"/><Relationship Id="rId7" Type="http://schemas.openxmlformats.org/officeDocument/2006/relationships/image" Target="../media/image7.jpg"/><Relationship Id="rId8"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p:nvPr/>
        </p:nvSpPr>
        <p:spPr>
          <a:xfrm>
            <a:off x="4134298" y="4126850"/>
            <a:ext cx="3923400" cy="461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lang="es-MX" sz="2400" u="sng">
                <a:solidFill>
                  <a:srgbClr val="0A4C86"/>
                </a:solidFill>
                <a:latin typeface="Century Gothic"/>
                <a:ea typeface="Century Gothic"/>
                <a:cs typeface="Century Gothic"/>
                <a:sym typeface="Century Gothic"/>
              </a:rPr>
              <a:t>Transitando y respetando </a:t>
            </a:r>
            <a:endParaRPr b="0" i="0" sz="1400" u="none" cap="none" strike="noStrike">
              <a:solidFill>
                <a:srgbClr val="0A4C86"/>
              </a:solidFill>
              <a:latin typeface="Arial"/>
              <a:ea typeface="Arial"/>
              <a:cs typeface="Arial"/>
              <a:sym typeface="Arial"/>
            </a:endParaRPr>
          </a:p>
        </p:txBody>
      </p:sp>
      <p:pic>
        <p:nvPicPr>
          <p:cNvPr id="88" name="Google Shape;88;p1"/>
          <p:cNvPicPr preferRelativeResize="0"/>
          <p:nvPr/>
        </p:nvPicPr>
        <p:blipFill>
          <a:blip r:embed="rId6">
            <a:alphaModFix/>
          </a:blip>
          <a:stretch>
            <a:fillRect/>
          </a:stretch>
        </p:blipFill>
        <p:spPr>
          <a:xfrm>
            <a:off x="3820989" y="2187374"/>
            <a:ext cx="4363674" cy="18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0"/>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84" name="Google Shape;184;p10"/>
          <p:cNvPicPr preferRelativeResize="0"/>
          <p:nvPr/>
        </p:nvPicPr>
        <p:blipFill rotWithShape="1">
          <a:blip r:embed="rId4">
            <a:alphaModFix/>
          </a:blip>
          <a:srcRect b="0" l="0" r="0" t="0"/>
          <a:stretch/>
        </p:blipFill>
        <p:spPr>
          <a:xfrm>
            <a:off x="10687788" y="5818550"/>
            <a:ext cx="833437" cy="503238"/>
          </a:xfrm>
          <a:prstGeom prst="rect">
            <a:avLst/>
          </a:prstGeom>
          <a:noFill/>
          <a:ln>
            <a:noFill/>
          </a:ln>
        </p:spPr>
      </p:pic>
      <p:pic>
        <p:nvPicPr>
          <p:cNvPr id="185" name="Google Shape;185;p10"/>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86" name="Google Shape;186;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sp>
        <p:nvSpPr>
          <p:cNvPr id="187" name="Google Shape;187;p10"/>
          <p:cNvSpPr/>
          <p:nvPr/>
        </p:nvSpPr>
        <p:spPr>
          <a:xfrm>
            <a:off x="133075" y="1891941"/>
            <a:ext cx="2312831" cy="1340384"/>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8" name="Google Shape;188;p10"/>
          <p:cNvSpPr txBox="1"/>
          <p:nvPr/>
        </p:nvSpPr>
        <p:spPr>
          <a:xfrm>
            <a:off x="166947" y="1931196"/>
            <a:ext cx="2245141" cy="1261580"/>
          </a:xfrm>
          <a:prstGeom prst="rect">
            <a:avLst/>
          </a:prstGeom>
          <a:noFill/>
          <a:ln>
            <a:noFill/>
          </a:ln>
        </p:spPr>
        <p:txBody>
          <a:bodyPr anchorCtr="0" anchor="ctr" bIns="15875" lIns="15875" spcFirstLastPara="1" rIns="15875" wrap="square" tIns="15875">
            <a:noAutofit/>
          </a:bodyPr>
          <a:lstStyle/>
          <a:p>
            <a:pPr indent="0" lvl="0" marL="0" marR="0" rtl="0" algn="just">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1. Informar a la ciudadanía sobre el reglamento de tránsito a través de una rodada de ciclistas y trípticos.</a:t>
            </a:r>
            <a:endParaRPr sz="1200">
              <a:latin typeface="Century Gothic"/>
              <a:ea typeface="Century Gothic"/>
              <a:cs typeface="Century Gothic"/>
              <a:sym typeface="Century Gothic"/>
            </a:endParaRPr>
          </a:p>
        </p:txBody>
      </p:sp>
      <p:sp>
        <p:nvSpPr>
          <p:cNvPr id="189" name="Google Shape;189;p10"/>
          <p:cNvSpPr/>
          <p:nvPr/>
        </p:nvSpPr>
        <p:spPr>
          <a:xfrm>
            <a:off x="2445997" y="2535327"/>
            <a:ext cx="925194" cy="53487"/>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0" name="Google Shape;190;p10"/>
          <p:cNvSpPr txBox="1"/>
          <p:nvPr/>
        </p:nvSpPr>
        <p:spPr>
          <a:xfrm>
            <a:off x="2885452" y="2535265"/>
            <a:ext cx="46152" cy="534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1" name="Google Shape;191;p10"/>
          <p:cNvSpPr/>
          <p:nvPr/>
        </p:nvSpPr>
        <p:spPr>
          <a:xfrm>
            <a:off x="3371166" y="1891941"/>
            <a:ext cx="2312831" cy="1340384"/>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2" name="Google Shape;192;p10"/>
          <p:cNvSpPr txBox="1"/>
          <p:nvPr/>
        </p:nvSpPr>
        <p:spPr>
          <a:xfrm>
            <a:off x="3405038" y="1931196"/>
            <a:ext cx="2245141" cy="126158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a:t>
            </a:r>
            <a:r>
              <a:rPr b="1" lang="es-MX" sz="1200">
                <a:latin typeface="Century Gothic"/>
                <a:ea typeface="Century Gothic"/>
                <a:cs typeface="Century Gothic"/>
                <a:sym typeface="Century Gothic"/>
              </a:rPr>
              <a:t>. Realizar rodada de ciclistas para entregar  trípticos</a:t>
            </a:r>
            <a:endParaRPr b="1" i="0" sz="1200" u="none" cap="none" strike="noStrike">
              <a:solidFill>
                <a:srgbClr val="000000"/>
              </a:solidFill>
              <a:latin typeface="Century Gothic"/>
              <a:ea typeface="Century Gothic"/>
              <a:cs typeface="Century Gothic"/>
              <a:sym typeface="Century Gothic"/>
            </a:endParaRPr>
          </a:p>
        </p:txBody>
      </p:sp>
      <p:sp>
        <p:nvSpPr>
          <p:cNvPr id="193" name="Google Shape;193;p10"/>
          <p:cNvSpPr/>
          <p:nvPr/>
        </p:nvSpPr>
        <p:spPr>
          <a:xfrm>
            <a:off x="5684087" y="2535327"/>
            <a:ext cx="925194" cy="53487"/>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4" name="Google Shape;194;p10"/>
          <p:cNvSpPr txBox="1"/>
          <p:nvPr/>
        </p:nvSpPr>
        <p:spPr>
          <a:xfrm>
            <a:off x="6123542" y="2535265"/>
            <a:ext cx="46152" cy="534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5" name="Google Shape;195;p10"/>
          <p:cNvSpPr/>
          <p:nvPr/>
        </p:nvSpPr>
        <p:spPr>
          <a:xfrm>
            <a:off x="6609256" y="1891941"/>
            <a:ext cx="2312831" cy="1340384"/>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6" name="Google Shape;196;p10"/>
          <p:cNvSpPr txBox="1"/>
          <p:nvPr/>
        </p:nvSpPr>
        <p:spPr>
          <a:xfrm>
            <a:off x="6643127" y="1931196"/>
            <a:ext cx="2245141" cy="1261580"/>
          </a:xfrm>
          <a:prstGeom prst="rect">
            <a:avLst/>
          </a:prstGeom>
          <a:noFill/>
          <a:ln>
            <a:noFill/>
          </a:ln>
        </p:spPr>
        <p:txBody>
          <a:bodyPr anchorCtr="0" anchor="ctr" bIns="15875" lIns="15875" spcFirstLastPara="1" rIns="15875" wrap="square" tIns="15875">
            <a:noAutofit/>
          </a:bodyPr>
          <a:lstStyle/>
          <a:p>
            <a:pPr indent="0" lvl="0" marL="0" rtl="0" algn="ctr">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Porcentaje de rodadas de ciclistas realizadas</a:t>
            </a:r>
            <a:endParaRPr b="1" sz="1200">
              <a:latin typeface="Century Gothic"/>
              <a:ea typeface="Century Gothic"/>
              <a:cs typeface="Century Gothic"/>
              <a:sym typeface="Century Gothic"/>
            </a:endParaRPr>
          </a:p>
        </p:txBody>
      </p:sp>
      <p:sp>
        <p:nvSpPr>
          <p:cNvPr id="197" name="Google Shape;197;p10"/>
          <p:cNvSpPr/>
          <p:nvPr/>
        </p:nvSpPr>
        <p:spPr>
          <a:xfrm>
            <a:off x="133075" y="3433238"/>
            <a:ext cx="2312831" cy="1340384"/>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8" name="Google Shape;198;p10"/>
          <p:cNvSpPr txBox="1"/>
          <p:nvPr/>
        </p:nvSpPr>
        <p:spPr>
          <a:xfrm>
            <a:off x="166947" y="3472493"/>
            <a:ext cx="2245141" cy="1261580"/>
          </a:xfrm>
          <a:prstGeom prst="rect">
            <a:avLst/>
          </a:prstGeom>
          <a:noFill/>
          <a:ln>
            <a:noFill/>
          </a:ln>
        </p:spPr>
        <p:txBody>
          <a:bodyPr anchorCtr="0" anchor="ctr" bIns="15875" lIns="15875" spcFirstLastPara="1" rIns="15875" wrap="square" tIns="15875">
            <a:noAutofit/>
          </a:bodyPr>
          <a:lstStyle/>
          <a:p>
            <a:pPr indent="0" lvl="0" marL="0" marR="0" rtl="0" algn="just">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2. </a:t>
            </a:r>
            <a:r>
              <a:rPr lang="es-MX" sz="1200">
                <a:solidFill>
                  <a:schemeClr val="dk1"/>
                </a:solidFill>
                <a:latin typeface="Century Gothic"/>
                <a:ea typeface="Century Gothic"/>
                <a:cs typeface="Century Gothic"/>
                <a:sym typeface="Century Gothic"/>
              </a:rPr>
              <a:t>Concientizar a los automovilistas sobre el respeto de los espacios designados para ciclistas a través de medios digitales.</a:t>
            </a:r>
            <a:endParaRPr sz="1200">
              <a:latin typeface="Century Gothic"/>
              <a:ea typeface="Century Gothic"/>
              <a:cs typeface="Century Gothic"/>
              <a:sym typeface="Century Gothic"/>
            </a:endParaRPr>
          </a:p>
        </p:txBody>
      </p:sp>
      <p:sp>
        <p:nvSpPr>
          <p:cNvPr id="199" name="Google Shape;199;p10"/>
          <p:cNvSpPr/>
          <p:nvPr/>
        </p:nvSpPr>
        <p:spPr>
          <a:xfrm>
            <a:off x="2445997" y="4076625"/>
            <a:ext cx="925194" cy="53487"/>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txBox="1"/>
          <p:nvPr/>
        </p:nvSpPr>
        <p:spPr>
          <a:xfrm>
            <a:off x="2885452" y="4076563"/>
            <a:ext cx="46152" cy="534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1" name="Google Shape;201;p10"/>
          <p:cNvSpPr/>
          <p:nvPr/>
        </p:nvSpPr>
        <p:spPr>
          <a:xfrm>
            <a:off x="3371166" y="3433238"/>
            <a:ext cx="2312831" cy="1340384"/>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2" name="Google Shape;202;p10"/>
          <p:cNvSpPr txBox="1"/>
          <p:nvPr/>
        </p:nvSpPr>
        <p:spPr>
          <a:xfrm>
            <a:off x="3405038" y="3472493"/>
            <a:ext cx="2245141" cy="126158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2</a:t>
            </a:r>
            <a:r>
              <a:rPr b="1" lang="es-MX" sz="1200">
                <a:latin typeface="Century Gothic"/>
                <a:ea typeface="Century Gothic"/>
                <a:cs typeface="Century Gothic"/>
                <a:sym typeface="Century Gothic"/>
              </a:rPr>
              <a:t>. Realizar webinarios sobre </a:t>
            </a:r>
            <a:r>
              <a:rPr b="1" lang="es-MX" sz="1200">
                <a:solidFill>
                  <a:schemeClr val="dk1"/>
                </a:solidFill>
                <a:latin typeface="Century Gothic"/>
                <a:ea typeface="Century Gothic"/>
                <a:cs typeface="Century Gothic"/>
                <a:sym typeface="Century Gothic"/>
              </a:rPr>
              <a:t>el respeto de los espacios designados para ciclistas</a:t>
            </a:r>
            <a:endParaRPr b="1" i="0" sz="1200" u="none" cap="none" strike="noStrike">
              <a:solidFill>
                <a:srgbClr val="000000"/>
              </a:solidFill>
              <a:latin typeface="Century Gothic"/>
              <a:ea typeface="Century Gothic"/>
              <a:cs typeface="Century Gothic"/>
              <a:sym typeface="Century Gothic"/>
            </a:endParaRPr>
          </a:p>
        </p:txBody>
      </p:sp>
      <p:sp>
        <p:nvSpPr>
          <p:cNvPr id="203" name="Google Shape;203;p10"/>
          <p:cNvSpPr/>
          <p:nvPr/>
        </p:nvSpPr>
        <p:spPr>
          <a:xfrm>
            <a:off x="5684087" y="4076625"/>
            <a:ext cx="925194" cy="53487"/>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4" name="Google Shape;204;p10"/>
          <p:cNvSpPr txBox="1"/>
          <p:nvPr/>
        </p:nvSpPr>
        <p:spPr>
          <a:xfrm>
            <a:off x="6123542" y="4076563"/>
            <a:ext cx="46152" cy="534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5" name="Google Shape;205;p10"/>
          <p:cNvSpPr/>
          <p:nvPr/>
        </p:nvSpPr>
        <p:spPr>
          <a:xfrm>
            <a:off x="6609256" y="3433238"/>
            <a:ext cx="2312831" cy="1340384"/>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6" name="Google Shape;206;p10"/>
          <p:cNvSpPr txBox="1"/>
          <p:nvPr/>
        </p:nvSpPr>
        <p:spPr>
          <a:xfrm>
            <a:off x="6643127" y="3472493"/>
            <a:ext cx="2245141" cy="126158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a:t>
            </a:r>
            <a:r>
              <a:rPr b="1" lang="es-MX" sz="1200">
                <a:latin typeface="Century Gothic"/>
                <a:ea typeface="Century Gothic"/>
                <a:cs typeface="Century Gothic"/>
                <a:sym typeface="Century Gothic"/>
              </a:rPr>
              <a:t> de </a:t>
            </a:r>
            <a:r>
              <a:rPr b="1" lang="es-MX" sz="1200">
                <a:solidFill>
                  <a:schemeClr val="dk1"/>
                </a:solidFill>
                <a:latin typeface="Century Gothic"/>
                <a:ea typeface="Century Gothic"/>
                <a:cs typeface="Century Gothic"/>
                <a:sym typeface="Century Gothic"/>
              </a:rPr>
              <a:t>webinarios sobre el respeto de los espacios designados para ciclista</a:t>
            </a:r>
            <a:r>
              <a:rPr b="1" lang="es-MX" sz="1200">
                <a:latin typeface="Century Gothic"/>
                <a:ea typeface="Century Gothic"/>
                <a:cs typeface="Century Gothic"/>
                <a:sym typeface="Century Gothic"/>
              </a:rPr>
              <a:t> </a:t>
            </a:r>
            <a:r>
              <a:rPr b="1" lang="es-MX" sz="1200">
                <a:latin typeface="Century Gothic"/>
                <a:ea typeface="Century Gothic"/>
                <a:cs typeface="Century Gothic"/>
                <a:sym typeface="Century Gothic"/>
              </a:rPr>
              <a:t>realizados</a:t>
            </a:r>
            <a:endParaRPr b="1" i="0" sz="1200" u="none" cap="none" strike="noStrike">
              <a:solidFill>
                <a:srgbClr val="000000"/>
              </a:solidFill>
              <a:latin typeface="Century Gothic"/>
              <a:ea typeface="Century Gothic"/>
              <a:cs typeface="Century Gothic"/>
              <a:sym typeface="Century Gothic"/>
            </a:endParaRPr>
          </a:p>
        </p:txBody>
      </p:sp>
      <p:sp>
        <p:nvSpPr>
          <p:cNvPr id="207" name="Google Shape;207;p10"/>
          <p:cNvSpPr txBox="1"/>
          <p:nvPr/>
        </p:nvSpPr>
        <p:spPr>
          <a:xfrm>
            <a:off x="2885452" y="5617860"/>
            <a:ext cx="46152" cy="534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8" name="Google Shape;208;p10"/>
          <p:cNvSpPr txBox="1"/>
          <p:nvPr/>
        </p:nvSpPr>
        <p:spPr>
          <a:xfrm>
            <a:off x="6123542" y="5617860"/>
            <a:ext cx="46152" cy="534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9" name="Google Shape;209;p10"/>
          <p:cNvSpPr/>
          <p:nvPr/>
        </p:nvSpPr>
        <p:spPr>
          <a:xfrm>
            <a:off x="8890790" y="2676960"/>
            <a:ext cx="893100" cy="417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0"/>
          <p:cNvSpPr/>
          <p:nvPr/>
        </p:nvSpPr>
        <p:spPr>
          <a:xfrm>
            <a:off x="9563550" y="3437650"/>
            <a:ext cx="2387400" cy="13056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latin typeface="Century Gothic"/>
                <a:ea typeface="Century Gothic"/>
                <a:cs typeface="Century Gothic"/>
                <a:sym typeface="Century Gothic"/>
              </a:rPr>
              <a:t>Meta: </a:t>
            </a:r>
            <a:r>
              <a:rPr b="1" lang="es-MX" sz="1200">
                <a:latin typeface="Century Gothic"/>
                <a:ea typeface="Century Gothic"/>
                <a:cs typeface="Century Gothic"/>
                <a:sym typeface="Century Gothic"/>
              </a:rPr>
              <a:t>2</a:t>
            </a:r>
            <a:endParaRPr b="1" i="0" sz="1200" u="none" cap="none" strike="noStrike">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Frecuencia: Mensuales</a:t>
            </a:r>
            <a:endParaRPr b="1" i="0" sz="1200" u="none" cap="none" strike="noStrike">
              <a:solidFill>
                <a:srgbClr val="000000"/>
              </a:solidFill>
              <a:latin typeface="Century Gothic"/>
              <a:ea typeface="Century Gothic"/>
              <a:cs typeface="Century Gothic"/>
              <a:sym typeface="Century Gothic"/>
            </a:endParaRPr>
          </a:p>
        </p:txBody>
      </p:sp>
      <p:sp>
        <p:nvSpPr>
          <p:cNvPr id="211" name="Google Shape;211;p10"/>
          <p:cNvSpPr/>
          <p:nvPr/>
        </p:nvSpPr>
        <p:spPr>
          <a:xfrm>
            <a:off x="9563550" y="1947300"/>
            <a:ext cx="2387400" cy="13056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latin typeface="Century Gothic"/>
                <a:ea typeface="Century Gothic"/>
                <a:cs typeface="Century Gothic"/>
                <a:sym typeface="Century Gothic"/>
              </a:rPr>
              <a:t>Meta: </a:t>
            </a:r>
            <a:r>
              <a:rPr b="1" lang="es-MX" sz="1200">
                <a:latin typeface="Century Gothic"/>
                <a:ea typeface="Century Gothic"/>
                <a:cs typeface="Century Gothic"/>
                <a:sym typeface="Century Gothic"/>
              </a:rPr>
              <a:t>3</a:t>
            </a:r>
            <a:endParaRPr b="1" i="0" sz="1200" u="none" cap="none" strike="noStrike">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Frecuencia: Quincenales  </a:t>
            </a:r>
            <a:endParaRPr b="1" i="0" sz="1200" u="none" cap="none" strike="noStrike">
              <a:solidFill>
                <a:srgbClr val="000000"/>
              </a:solidFill>
              <a:latin typeface="Century Gothic"/>
              <a:ea typeface="Century Gothic"/>
              <a:cs typeface="Century Gothic"/>
              <a:sym typeface="Century Gothic"/>
            </a:endParaRPr>
          </a:p>
        </p:txBody>
      </p:sp>
      <p:sp>
        <p:nvSpPr>
          <p:cNvPr id="212" name="Google Shape;212;p10"/>
          <p:cNvSpPr/>
          <p:nvPr/>
        </p:nvSpPr>
        <p:spPr>
          <a:xfrm>
            <a:off x="8890790" y="3925569"/>
            <a:ext cx="893100" cy="417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3" name="Google Shape;213;p10"/>
          <p:cNvPicPr preferRelativeResize="0"/>
          <p:nvPr/>
        </p:nvPicPr>
        <p:blipFill>
          <a:blip r:embed="rId6">
            <a:alphaModFix/>
          </a:blip>
          <a:stretch>
            <a:fillRect/>
          </a:stretch>
        </p:blipFill>
        <p:spPr>
          <a:xfrm>
            <a:off x="9914076" y="848075"/>
            <a:ext cx="2204400" cy="91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9"/>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19" name="Google Shape;219;p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20" name="Google Shape;220;p9"/>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21" name="Google Shape;221;p9"/>
          <p:cNvSpPr/>
          <p:nvPr/>
        </p:nvSpPr>
        <p:spPr>
          <a:xfrm>
            <a:off x="324955" y="94590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pic>
        <p:nvPicPr>
          <p:cNvPr id="222" name="Google Shape;222;p9"/>
          <p:cNvPicPr preferRelativeResize="0"/>
          <p:nvPr/>
        </p:nvPicPr>
        <p:blipFill>
          <a:blip r:embed="rId6">
            <a:alphaModFix/>
          </a:blip>
          <a:stretch>
            <a:fillRect/>
          </a:stretch>
        </p:blipFill>
        <p:spPr>
          <a:xfrm>
            <a:off x="9837876" y="924275"/>
            <a:ext cx="2204400" cy="914475"/>
          </a:xfrm>
          <a:prstGeom prst="rect">
            <a:avLst/>
          </a:prstGeom>
          <a:noFill/>
          <a:ln>
            <a:noFill/>
          </a:ln>
        </p:spPr>
      </p:pic>
      <p:grpSp>
        <p:nvGrpSpPr>
          <p:cNvPr id="223" name="Google Shape;223;p9"/>
          <p:cNvGrpSpPr/>
          <p:nvPr/>
        </p:nvGrpSpPr>
        <p:grpSpPr>
          <a:xfrm>
            <a:off x="1429273" y="1551839"/>
            <a:ext cx="8307554" cy="4482616"/>
            <a:chOff x="525" y="0"/>
            <a:chExt cx="5674559" cy="2467993"/>
          </a:xfrm>
        </p:grpSpPr>
        <p:sp>
          <p:nvSpPr>
            <p:cNvPr id="224" name="Google Shape;224;p9"/>
            <p:cNvSpPr/>
            <p:nvPr/>
          </p:nvSpPr>
          <p:spPr>
            <a:xfrm>
              <a:off x="525" y="585011"/>
              <a:ext cx="2768100" cy="3258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25" name="Google Shape;225;p9"/>
            <p:cNvSpPr/>
            <p:nvPr/>
          </p:nvSpPr>
          <p:spPr>
            <a:xfrm>
              <a:off x="525" y="707313"/>
              <a:ext cx="203400" cy="203400"/>
            </a:xfrm>
            <a:prstGeom prst="rect">
              <a:avLst/>
            </a:prstGeom>
            <a:solidFill>
              <a:schemeClr val="lt1">
                <a:alpha val="89410"/>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26" name="Google Shape;226;p9"/>
            <p:cNvSpPr/>
            <p:nvPr/>
          </p:nvSpPr>
          <p:spPr>
            <a:xfrm>
              <a:off x="525"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27" name="Google Shape;227;p9"/>
            <p:cNvSpPr txBox="1"/>
            <p:nvPr/>
          </p:nvSpPr>
          <p:spPr>
            <a:xfrm>
              <a:off x="525" y="0"/>
              <a:ext cx="2768100" cy="585000"/>
            </a:xfrm>
            <a:prstGeom prst="rect">
              <a:avLst/>
            </a:prstGeom>
            <a:noFill/>
            <a:ln>
              <a:noFill/>
            </a:ln>
          </p:spPr>
          <p:txBody>
            <a:bodyPr anchorCtr="0" anchor="ctr" bIns="44450" lIns="66675" spcFirstLastPara="1" rIns="66675" wrap="square" tIns="44450">
              <a:noAutofit/>
            </a:bodyPr>
            <a:lstStyle/>
            <a:p>
              <a:pPr indent="0" lvl="0" marL="0" marR="0" rtl="0" algn="l">
                <a:lnSpc>
                  <a:spcPct val="90000"/>
                </a:lnSpc>
                <a:spcBef>
                  <a:spcPts val="0"/>
                </a:spcBef>
                <a:spcAft>
                  <a:spcPts val="0"/>
                </a:spcAft>
                <a:buClr>
                  <a:srgbClr val="000000"/>
                </a:buClr>
                <a:buSzPts val="3500"/>
                <a:buFont typeface="Arial"/>
                <a:buNone/>
              </a:pPr>
              <a:r>
                <a:rPr lang="es-MX">
                  <a:solidFill>
                    <a:schemeClr val="dk1"/>
                  </a:solidFill>
                  <a:latin typeface="Century Gothic"/>
                  <a:ea typeface="Century Gothic"/>
                  <a:cs typeface="Century Gothic"/>
                  <a:sym typeface="Century Gothic"/>
                </a:rPr>
                <a:t>Objetivo 1. Informar a la ciudadanía sobre el reglamento de tránsito a través de una rodada de ciclistas y trípticos.</a:t>
              </a:r>
              <a:endParaRPr i="0" u="none" cap="none" strike="noStrike">
                <a:solidFill>
                  <a:schemeClr val="dk1"/>
                </a:solidFill>
                <a:latin typeface="Century Gothic"/>
                <a:ea typeface="Century Gothic"/>
                <a:cs typeface="Century Gothic"/>
                <a:sym typeface="Century Gothic"/>
              </a:endParaRPr>
            </a:p>
          </p:txBody>
        </p:sp>
        <p:sp>
          <p:nvSpPr>
            <p:cNvPr id="228" name="Google Shape;228;p9"/>
            <p:cNvSpPr/>
            <p:nvPr/>
          </p:nvSpPr>
          <p:spPr>
            <a:xfrm>
              <a:off x="525" y="1181319"/>
              <a:ext cx="203400" cy="203400"/>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29" name="Google Shape;229;p9"/>
            <p:cNvSpPr/>
            <p:nvPr/>
          </p:nvSpPr>
          <p:spPr>
            <a:xfrm>
              <a:off x="194289"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30" name="Google Shape;230;p9"/>
            <p:cNvSpPr txBox="1"/>
            <p:nvPr/>
          </p:nvSpPr>
          <p:spPr>
            <a:xfrm>
              <a:off x="194289" y="1045991"/>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i="0" lang="es-MX" u="none" cap="none" strike="noStrike">
                  <a:solidFill>
                    <a:schemeClr val="dk1"/>
                  </a:solidFill>
                  <a:latin typeface="Century Gothic"/>
                  <a:ea typeface="Century Gothic"/>
                  <a:cs typeface="Century Gothic"/>
                  <a:sym typeface="Century Gothic"/>
                </a:rPr>
                <a:t>Actividad 1</a:t>
              </a:r>
              <a:r>
                <a:rPr b="1" lang="es-MX">
                  <a:solidFill>
                    <a:schemeClr val="dk1"/>
                  </a:solidFill>
                  <a:latin typeface="Century Gothic"/>
                  <a:ea typeface="Century Gothic"/>
                  <a:cs typeface="Century Gothic"/>
                  <a:sym typeface="Century Gothic"/>
                </a:rPr>
                <a:t>. Realizar rodada de ciclistas para entregar  trípticos </a:t>
              </a:r>
              <a:endParaRPr b="1" i="0" u="none" cap="none" strike="noStrike">
                <a:solidFill>
                  <a:schemeClr val="dk1"/>
                </a:solidFill>
                <a:latin typeface="Century Gothic"/>
                <a:ea typeface="Century Gothic"/>
                <a:cs typeface="Century Gothic"/>
                <a:sym typeface="Century Gothic"/>
              </a:endParaRPr>
            </a:p>
          </p:txBody>
        </p:sp>
        <p:sp>
          <p:nvSpPr>
            <p:cNvPr id="231" name="Google Shape;231;p9"/>
            <p:cNvSpPr/>
            <p:nvPr/>
          </p:nvSpPr>
          <p:spPr>
            <a:xfrm>
              <a:off x="525" y="1655320"/>
              <a:ext cx="203400" cy="203400"/>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32" name="Google Shape;232;p9"/>
            <p:cNvSpPr/>
            <p:nvPr/>
          </p:nvSpPr>
          <p:spPr>
            <a:xfrm>
              <a:off x="194289"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33" name="Google Shape;233;p9"/>
            <p:cNvSpPr txBox="1"/>
            <p:nvPr/>
          </p:nvSpPr>
          <p:spPr>
            <a:xfrm>
              <a:off x="194289" y="151999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lang="es-MX">
                  <a:latin typeface="Century Gothic"/>
                  <a:ea typeface="Century Gothic"/>
                  <a:cs typeface="Century Gothic"/>
                  <a:sym typeface="Century Gothic"/>
                </a:rPr>
                <a:t>14, 28 de noviembre y 5 de diciembre</a:t>
              </a:r>
              <a:endParaRPr b="1" i="0" u="none" cap="none" strike="noStrike">
                <a:latin typeface="Century Gothic"/>
                <a:ea typeface="Century Gothic"/>
                <a:cs typeface="Century Gothic"/>
                <a:sym typeface="Century Gothic"/>
              </a:endParaRPr>
            </a:p>
          </p:txBody>
        </p:sp>
        <p:sp>
          <p:nvSpPr>
            <p:cNvPr id="234" name="Google Shape;234;p9"/>
            <p:cNvSpPr/>
            <p:nvPr/>
          </p:nvSpPr>
          <p:spPr>
            <a:xfrm>
              <a:off x="525" y="2129321"/>
              <a:ext cx="203400" cy="203400"/>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35" name="Google Shape;235;p9"/>
            <p:cNvSpPr/>
            <p:nvPr/>
          </p:nvSpPr>
          <p:spPr>
            <a:xfrm>
              <a:off x="194289"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36" name="Google Shape;236;p9"/>
            <p:cNvSpPr txBox="1"/>
            <p:nvPr/>
          </p:nvSpPr>
          <p:spPr>
            <a:xfrm>
              <a:off x="194289" y="1993993"/>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lang="es-MX">
                  <a:latin typeface="Century Gothic"/>
                  <a:ea typeface="Century Gothic"/>
                  <a:cs typeface="Century Gothic"/>
                  <a:sym typeface="Century Gothic"/>
                </a:rPr>
                <a:t>Bryan Toaki Hoz Canabal</a:t>
              </a:r>
              <a:endParaRPr b="1" i="0" u="none" cap="none" strike="noStrike">
                <a:latin typeface="Century Gothic"/>
                <a:ea typeface="Century Gothic"/>
                <a:cs typeface="Century Gothic"/>
                <a:sym typeface="Century Gothic"/>
              </a:endParaRPr>
            </a:p>
          </p:txBody>
        </p:sp>
        <p:sp>
          <p:nvSpPr>
            <p:cNvPr id="237" name="Google Shape;237;p9"/>
            <p:cNvSpPr/>
            <p:nvPr/>
          </p:nvSpPr>
          <p:spPr>
            <a:xfrm>
              <a:off x="2906984" y="585011"/>
              <a:ext cx="2768100" cy="325800"/>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38" name="Google Shape;238;p9"/>
            <p:cNvSpPr/>
            <p:nvPr/>
          </p:nvSpPr>
          <p:spPr>
            <a:xfrm>
              <a:off x="2906984" y="707313"/>
              <a:ext cx="203400" cy="203400"/>
            </a:xfrm>
            <a:prstGeom prst="rect">
              <a:avLst/>
            </a:prstGeom>
            <a:solidFill>
              <a:schemeClr val="lt1">
                <a:alpha val="89410"/>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39" name="Google Shape;239;p9"/>
            <p:cNvSpPr/>
            <p:nvPr/>
          </p:nvSpPr>
          <p:spPr>
            <a:xfrm>
              <a:off x="2906984"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40" name="Google Shape;240;p9"/>
            <p:cNvSpPr txBox="1"/>
            <p:nvPr/>
          </p:nvSpPr>
          <p:spPr>
            <a:xfrm>
              <a:off x="2906984" y="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s-MX">
                  <a:solidFill>
                    <a:schemeClr val="dk1"/>
                  </a:solidFill>
                  <a:latin typeface="Century Gothic"/>
                  <a:ea typeface="Century Gothic"/>
                  <a:cs typeface="Century Gothic"/>
                  <a:sym typeface="Century Gothic"/>
                </a:rPr>
                <a:t>Objetivo 2. Concientizar a los automovilistas sobre el respeto de los espacios designados para ciclistas a través de medios digitales.</a:t>
              </a:r>
              <a:endParaRPr i="0" u="none" cap="none" strike="noStrike">
                <a:solidFill>
                  <a:schemeClr val="dk1"/>
                </a:solidFill>
                <a:latin typeface="Century Gothic"/>
                <a:ea typeface="Century Gothic"/>
                <a:cs typeface="Century Gothic"/>
                <a:sym typeface="Century Gothic"/>
              </a:endParaRPr>
            </a:p>
          </p:txBody>
        </p:sp>
        <p:sp>
          <p:nvSpPr>
            <p:cNvPr id="241" name="Google Shape;241;p9"/>
            <p:cNvSpPr/>
            <p:nvPr/>
          </p:nvSpPr>
          <p:spPr>
            <a:xfrm>
              <a:off x="2906984" y="1181319"/>
              <a:ext cx="203400" cy="203400"/>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42" name="Google Shape;242;p9"/>
            <p:cNvSpPr/>
            <p:nvPr/>
          </p:nvSpPr>
          <p:spPr>
            <a:xfrm>
              <a:off x="3100748"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43" name="Google Shape;243;p9"/>
            <p:cNvSpPr txBox="1"/>
            <p:nvPr/>
          </p:nvSpPr>
          <p:spPr>
            <a:xfrm>
              <a:off x="3100748" y="1045991"/>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i="0" lang="es-MX" u="none" cap="none" strike="noStrike">
                  <a:solidFill>
                    <a:schemeClr val="dk1"/>
                  </a:solidFill>
                  <a:latin typeface="Century Gothic"/>
                  <a:ea typeface="Century Gothic"/>
                  <a:cs typeface="Century Gothic"/>
                  <a:sym typeface="Century Gothic"/>
                </a:rPr>
                <a:t>Actividad 2</a:t>
              </a:r>
              <a:r>
                <a:rPr b="1" lang="es-MX">
                  <a:solidFill>
                    <a:schemeClr val="dk1"/>
                  </a:solidFill>
                  <a:latin typeface="Century Gothic"/>
                  <a:ea typeface="Century Gothic"/>
                  <a:cs typeface="Century Gothic"/>
                  <a:sym typeface="Century Gothic"/>
                </a:rPr>
                <a:t>. Realizar webinarios sobre el respeto de los espacios designados para ciclistas </a:t>
              </a:r>
              <a:endParaRPr b="1" i="0" u="none" cap="none" strike="noStrike">
                <a:solidFill>
                  <a:schemeClr val="dk1"/>
                </a:solidFill>
                <a:latin typeface="Century Gothic"/>
                <a:ea typeface="Century Gothic"/>
                <a:cs typeface="Century Gothic"/>
                <a:sym typeface="Century Gothic"/>
              </a:endParaRPr>
            </a:p>
          </p:txBody>
        </p:sp>
        <p:sp>
          <p:nvSpPr>
            <p:cNvPr id="244" name="Google Shape;244;p9"/>
            <p:cNvSpPr/>
            <p:nvPr/>
          </p:nvSpPr>
          <p:spPr>
            <a:xfrm>
              <a:off x="2906984" y="1655320"/>
              <a:ext cx="203400" cy="203400"/>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45" name="Google Shape;245;p9"/>
            <p:cNvSpPr/>
            <p:nvPr/>
          </p:nvSpPr>
          <p:spPr>
            <a:xfrm>
              <a:off x="3100748"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46" name="Google Shape;246;p9"/>
            <p:cNvSpPr txBox="1"/>
            <p:nvPr/>
          </p:nvSpPr>
          <p:spPr>
            <a:xfrm>
              <a:off x="3100748" y="151999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lang="es-MX">
                  <a:latin typeface="Century Gothic"/>
                  <a:ea typeface="Century Gothic"/>
                  <a:cs typeface="Century Gothic"/>
                  <a:sym typeface="Century Gothic"/>
                </a:rPr>
                <a:t>25 de noviembre y 9 de diciembre</a:t>
              </a:r>
              <a:endParaRPr b="1" i="0" u="none" cap="none" strike="noStrike">
                <a:latin typeface="Century Gothic"/>
                <a:ea typeface="Century Gothic"/>
                <a:cs typeface="Century Gothic"/>
                <a:sym typeface="Century Gothic"/>
              </a:endParaRPr>
            </a:p>
          </p:txBody>
        </p:sp>
        <p:sp>
          <p:nvSpPr>
            <p:cNvPr id="247" name="Google Shape;247;p9"/>
            <p:cNvSpPr/>
            <p:nvPr/>
          </p:nvSpPr>
          <p:spPr>
            <a:xfrm>
              <a:off x="2906984" y="2129321"/>
              <a:ext cx="203400" cy="203400"/>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48" name="Google Shape;248;p9"/>
            <p:cNvSpPr/>
            <p:nvPr/>
          </p:nvSpPr>
          <p:spPr>
            <a:xfrm>
              <a:off x="3100748"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49" name="Google Shape;249;p9"/>
            <p:cNvSpPr txBox="1"/>
            <p:nvPr/>
          </p:nvSpPr>
          <p:spPr>
            <a:xfrm>
              <a:off x="3100748" y="1993993"/>
              <a:ext cx="2574300"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es-MX">
                  <a:solidFill>
                    <a:schemeClr val="dk1"/>
                  </a:solidFill>
                  <a:latin typeface="Century Gothic"/>
                  <a:ea typeface="Century Gothic"/>
                  <a:cs typeface="Century Gothic"/>
                  <a:sym typeface="Century Gothic"/>
                </a:rPr>
                <a:t>Bryan Toaki Hoz Canabal</a:t>
              </a:r>
              <a:endParaRPr b="1">
                <a:solidFill>
                  <a:srgbClr val="FF0000"/>
                </a:solidFill>
                <a:latin typeface="Century Gothic"/>
                <a:ea typeface="Century Gothic"/>
                <a:cs typeface="Century Gothic"/>
                <a:sym typeface="Century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55" name="Google Shape;255;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56" name="Google Shape;256;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57" name="Google Shape;257;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58" name="Google Shape;258;p11"/>
          <p:cNvGrpSpPr/>
          <p:nvPr/>
        </p:nvGrpSpPr>
        <p:grpSpPr>
          <a:xfrm>
            <a:off x="2092150" y="1342683"/>
            <a:ext cx="7381722" cy="4650457"/>
            <a:chOff x="721" y="283857"/>
            <a:chExt cx="5554343" cy="3936062"/>
          </a:xfrm>
        </p:grpSpPr>
        <p:sp>
          <p:nvSpPr>
            <p:cNvPr id="259" name="Google Shape;259;p11"/>
            <p:cNvSpPr/>
            <p:nvPr/>
          </p:nvSpPr>
          <p:spPr>
            <a:xfrm>
              <a:off x="926445" y="746719"/>
              <a:ext cx="1735732" cy="1157733"/>
            </a:xfrm>
            <a:prstGeom prst="rect">
              <a:avLst/>
            </a:prstGeom>
            <a:solidFill>
              <a:srgbClr val="CCD3EA">
                <a:alpha val="89411"/>
              </a:srgbClr>
            </a:solidFill>
            <a:ln cap="flat" cmpd="sng" w="12700">
              <a:solidFill>
                <a:srgbClr val="CCD3E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60" name="Google Shape;260;p11"/>
            <p:cNvSpPr txBox="1"/>
            <p:nvPr/>
          </p:nvSpPr>
          <p:spPr>
            <a:xfrm>
              <a:off x="1204162"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i="0" lang="es-MX" u="none" cap="none" strike="noStrike">
                  <a:latin typeface="Century Gothic"/>
                  <a:ea typeface="Century Gothic"/>
                  <a:cs typeface="Century Gothic"/>
                  <a:sym typeface="Century Gothic"/>
                </a:rPr>
                <a:t>Recursos humanos: 6 personas</a:t>
              </a:r>
              <a:endParaRPr i="0" u="none" cap="none" strike="noStrike">
                <a:latin typeface="Century Gothic"/>
                <a:ea typeface="Century Gothic"/>
                <a:cs typeface="Century Gothic"/>
                <a:sym typeface="Century Gothic"/>
              </a:endParaRPr>
            </a:p>
          </p:txBody>
        </p:sp>
        <p:sp>
          <p:nvSpPr>
            <p:cNvPr id="261" name="Google Shape;261;p11"/>
            <p:cNvSpPr/>
            <p:nvPr/>
          </p:nvSpPr>
          <p:spPr>
            <a:xfrm>
              <a:off x="926445" y="1904452"/>
              <a:ext cx="1735732" cy="1157733"/>
            </a:xfrm>
            <a:prstGeom prst="rect">
              <a:avLst/>
            </a:prstGeom>
            <a:solidFill>
              <a:srgbClr val="CBDAE8">
                <a:alpha val="89411"/>
              </a:srgbClr>
            </a:solidFill>
            <a:ln cap="flat" cmpd="sng" w="12700">
              <a:solidFill>
                <a:srgbClr val="CBDA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62" name="Google Shape;262;p11"/>
            <p:cNvSpPr txBox="1"/>
            <p:nvPr/>
          </p:nvSpPr>
          <p:spPr>
            <a:xfrm>
              <a:off x="1204162"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i="0" lang="es-MX" u="none" cap="none" strike="noStrike">
                  <a:latin typeface="Century Gothic"/>
                  <a:ea typeface="Century Gothic"/>
                  <a:cs typeface="Century Gothic"/>
                  <a:sym typeface="Century Gothic"/>
                </a:rPr>
                <a:t>Recursos financieros: $100</a:t>
              </a:r>
              <a:endParaRPr i="0" u="none" cap="none" strike="noStrike">
                <a:latin typeface="Century Gothic"/>
                <a:ea typeface="Century Gothic"/>
                <a:cs typeface="Century Gothic"/>
                <a:sym typeface="Century Gothic"/>
              </a:endParaRPr>
            </a:p>
          </p:txBody>
        </p:sp>
        <p:sp>
          <p:nvSpPr>
            <p:cNvPr id="263" name="Google Shape;263;p11"/>
            <p:cNvSpPr/>
            <p:nvPr/>
          </p:nvSpPr>
          <p:spPr>
            <a:xfrm>
              <a:off x="926445" y="3062186"/>
              <a:ext cx="1735732" cy="1157733"/>
            </a:xfrm>
            <a:prstGeom prst="rect">
              <a:avLst/>
            </a:prstGeom>
            <a:solidFill>
              <a:srgbClr val="CBE0E7">
                <a:alpha val="89411"/>
              </a:srgbClr>
            </a:solidFill>
            <a:ln cap="flat" cmpd="sng" w="12700">
              <a:solidFill>
                <a:srgbClr val="CBE0E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64" name="Google Shape;264;p11"/>
            <p:cNvSpPr txBox="1"/>
            <p:nvPr/>
          </p:nvSpPr>
          <p:spPr>
            <a:xfrm>
              <a:off x="1204162"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i="0" lang="es-MX" u="none" cap="none" strike="noStrike">
                  <a:latin typeface="Century Gothic"/>
                  <a:ea typeface="Century Gothic"/>
                  <a:cs typeface="Century Gothic"/>
                  <a:sym typeface="Century Gothic"/>
                </a:rPr>
                <a:t>Recursos materiales: Bicicletas, flyers, patines </a:t>
              </a:r>
              <a:endParaRPr i="0" u="none" cap="none" strike="noStrike">
                <a:latin typeface="Century Gothic"/>
                <a:ea typeface="Century Gothic"/>
                <a:cs typeface="Century Gothic"/>
                <a:sym typeface="Century Gothic"/>
              </a:endParaRPr>
            </a:p>
          </p:txBody>
        </p:sp>
        <p:sp>
          <p:nvSpPr>
            <p:cNvPr id="265" name="Google Shape;265;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66" name="Google Shape;266;p11"/>
            <p:cNvSpPr txBox="1"/>
            <p:nvPr/>
          </p:nvSpPr>
          <p:spPr>
            <a:xfrm>
              <a:off x="170182"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i="0" lang="es-MX" u="none" cap="none" strike="noStrike">
                  <a:solidFill>
                    <a:schemeClr val="lt1"/>
                  </a:solidFill>
                  <a:latin typeface="Century Gothic"/>
                  <a:ea typeface="Century Gothic"/>
                  <a:cs typeface="Century Gothic"/>
                  <a:sym typeface="Century Gothic"/>
                </a:rPr>
                <a:t>Actividad 1</a:t>
              </a:r>
              <a:endParaRPr i="0" u="none" cap="none" strike="noStrike">
                <a:solidFill>
                  <a:schemeClr val="lt1"/>
                </a:solidFill>
                <a:latin typeface="Century Gothic"/>
                <a:ea typeface="Century Gothic"/>
                <a:cs typeface="Century Gothic"/>
                <a:sym typeface="Century Gothic"/>
              </a:endParaRPr>
            </a:p>
          </p:txBody>
        </p:sp>
        <p:sp>
          <p:nvSpPr>
            <p:cNvPr id="267" name="Google Shape;267;p11"/>
            <p:cNvSpPr/>
            <p:nvPr/>
          </p:nvSpPr>
          <p:spPr>
            <a:xfrm>
              <a:off x="3819332" y="746719"/>
              <a:ext cx="1735732" cy="1157733"/>
            </a:xfrm>
            <a:prstGeom prst="rect">
              <a:avLst/>
            </a:prstGeom>
            <a:solidFill>
              <a:srgbClr val="CBE7E6">
                <a:alpha val="89411"/>
              </a:srgbClr>
            </a:solidFill>
            <a:ln cap="flat" cmpd="sng" w="12700">
              <a:solidFill>
                <a:srgbClr val="CBE7E6">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68" name="Google Shape;268;p11"/>
            <p:cNvSpPr txBox="1"/>
            <p:nvPr/>
          </p:nvSpPr>
          <p:spPr>
            <a:xfrm>
              <a:off x="4097049"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i="0" lang="es-MX" u="none" cap="none" strike="noStrike">
                  <a:latin typeface="Century Gothic"/>
                  <a:ea typeface="Century Gothic"/>
                  <a:cs typeface="Century Gothic"/>
                  <a:sym typeface="Century Gothic"/>
                </a:rPr>
                <a:t>Recursos humanos:</a:t>
              </a:r>
              <a:r>
                <a:rPr lang="es-MX">
                  <a:latin typeface="Century Gothic"/>
                  <a:ea typeface="Century Gothic"/>
                  <a:cs typeface="Century Gothic"/>
                  <a:sym typeface="Century Gothic"/>
                </a:rPr>
                <a:t> 6 personas</a:t>
              </a:r>
              <a:r>
                <a:rPr i="0" lang="es-MX" u="none" cap="none" strike="noStrike">
                  <a:latin typeface="Century Gothic"/>
                  <a:ea typeface="Century Gothic"/>
                  <a:cs typeface="Century Gothic"/>
                  <a:sym typeface="Century Gothic"/>
                </a:rPr>
                <a:t> </a:t>
              </a:r>
              <a:endParaRPr i="0" u="none" cap="none" strike="noStrike">
                <a:latin typeface="Century Gothic"/>
                <a:ea typeface="Century Gothic"/>
                <a:cs typeface="Century Gothic"/>
                <a:sym typeface="Century Gothic"/>
              </a:endParaRPr>
            </a:p>
          </p:txBody>
        </p:sp>
        <p:sp>
          <p:nvSpPr>
            <p:cNvPr id="269" name="Google Shape;269;p11"/>
            <p:cNvSpPr/>
            <p:nvPr/>
          </p:nvSpPr>
          <p:spPr>
            <a:xfrm>
              <a:off x="3819332" y="1904452"/>
              <a:ext cx="1735732" cy="1157733"/>
            </a:xfrm>
            <a:prstGeom prst="rect">
              <a:avLst/>
            </a:prstGeom>
            <a:solidFill>
              <a:srgbClr val="CBE5DE">
                <a:alpha val="89411"/>
              </a:srgbClr>
            </a:solidFill>
            <a:ln cap="flat" cmpd="sng" w="12700">
              <a:solidFill>
                <a:srgbClr val="CBE5DE">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70" name="Google Shape;270;p11"/>
            <p:cNvSpPr txBox="1"/>
            <p:nvPr/>
          </p:nvSpPr>
          <p:spPr>
            <a:xfrm>
              <a:off x="4097049"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i="0" lang="es-MX" u="none" cap="none" strike="noStrike">
                  <a:latin typeface="Century Gothic"/>
                  <a:ea typeface="Century Gothic"/>
                  <a:cs typeface="Century Gothic"/>
                  <a:sym typeface="Century Gothic"/>
                </a:rPr>
                <a:t>Recursos financieros: $0</a:t>
              </a:r>
              <a:endParaRPr i="0" u="none" cap="none" strike="noStrike">
                <a:latin typeface="Century Gothic"/>
                <a:ea typeface="Century Gothic"/>
                <a:cs typeface="Century Gothic"/>
                <a:sym typeface="Century Gothic"/>
              </a:endParaRPr>
            </a:p>
          </p:txBody>
        </p:sp>
        <p:sp>
          <p:nvSpPr>
            <p:cNvPr id="271" name="Google Shape;271;p11"/>
            <p:cNvSpPr/>
            <p:nvPr/>
          </p:nvSpPr>
          <p:spPr>
            <a:xfrm>
              <a:off x="3819332" y="3062186"/>
              <a:ext cx="1735732" cy="1157733"/>
            </a:xfrm>
            <a:prstGeom prst="rect">
              <a:avLst/>
            </a:prstGeom>
            <a:solidFill>
              <a:srgbClr val="CBE5D7">
                <a:alpha val="89411"/>
              </a:srgbClr>
            </a:solidFill>
            <a:ln cap="flat" cmpd="sng" w="12700">
              <a:solidFill>
                <a:srgbClr val="CBE5D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72" name="Google Shape;272;p11"/>
            <p:cNvSpPr txBox="1"/>
            <p:nvPr/>
          </p:nvSpPr>
          <p:spPr>
            <a:xfrm>
              <a:off x="4097049"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i="0" lang="es-MX" u="none" cap="none" strike="noStrike">
                  <a:latin typeface="Century Gothic"/>
                  <a:ea typeface="Century Gothic"/>
                  <a:cs typeface="Century Gothic"/>
                  <a:sym typeface="Century Gothic"/>
                </a:rPr>
                <a:t>Recursos materiales:</a:t>
              </a:r>
              <a:r>
                <a:rPr lang="es-MX">
                  <a:latin typeface="Century Gothic"/>
                  <a:ea typeface="Century Gothic"/>
                  <a:cs typeface="Century Gothic"/>
                  <a:sym typeface="Century Gothic"/>
                </a:rPr>
                <a:t> Computadora, internet</a:t>
              </a:r>
              <a:endParaRPr i="0" u="none" cap="none" strike="noStrike">
                <a:latin typeface="Century Gothic"/>
                <a:ea typeface="Century Gothic"/>
                <a:cs typeface="Century Gothic"/>
                <a:sym typeface="Century Gothic"/>
              </a:endParaRPr>
            </a:p>
          </p:txBody>
        </p:sp>
        <p:sp>
          <p:nvSpPr>
            <p:cNvPr id="273" name="Google Shape;273;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000000"/>
                </a:solidFill>
                <a:latin typeface="Century Gothic"/>
                <a:ea typeface="Century Gothic"/>
                <a:cs typeface="Century Gothic"/>
                <a:sym typeface="Century Gothic"/>
              </a:endParaRPr>
            </a:p>
          </p:txBody>
        </p:sp>
        <p:sp>
          <p:nvSpPr>
            <p:cNvPr id="274" name="Google Shape;274;p11"/>
            <p:cNvSpPr txBox="1"/>
            <p:nvPr/>
          </p:nvSpPr>
          <p:spPr>
            <a:xfrm>
              <a:off x="3063069"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i="0" lang="es-MX" u="none" cap="none" strike="noStrike">
                  <a:solidFill>
                    <a:schemeClr val="lt1"/>
                  </a:solidFill>
                  <a:latin typeface="Century Gothic"/>
                  <a:ea typeface="Century Gothic"/>
                  <a:cs typeface="Century Gothic"/>
                  <a:sym typeface="Century Gothic"/>
                </a:rPr>
                <a:t>Actividad 2</a:t>
              </a:r>
              <a:endParaRPr i="0" u="none" cap="none" strike="noStrike">
                <a:solidFill>
                  <a:schemeClr val="lt1"/>
                </a:solidFill>
                <a:latin typeface="Century Gothic"/>
                <a:ea typeface="Century Gothic"/>
                <a:cs typeface="Century Gothic"/>
                <a:sym typeface="Century Gothic"/>
              </a:endParaRPr>
            </a:p>
          </p:txBody>
        </p:sp>
      </p:grpSp>
      <p:pic>
        <p:nvPicPr>
          <p:cNvPr id="275" name="Google Shape;275;p11"/>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81" name="Google Shape;281;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82" name="Google Shape;282;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83" name="Google Shape;283;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284" name="Google Shape;284;p12"/>
          <p:cNvSpPr/>
          <p:nvPr/>
        </p:nvSpPr>
        <p:spPr>
          <a:xfrm>
            <a:off x="183080" y="1607611"/>
            <a:ext cx="7542449"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1. Resultados cuantitativos (porcentaje) según indicadores.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2. Fotografías del antes y el después.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3. Resultado “no esperado”</a:t>
            </a:r>
            <a:endParaRPr b="1" i="0" sz="1800" u="none" cap="none" strike="noStrike">
              <a:solidFill>
                <a:schemeClr val="dk1"/>
              </a:solidFill>
              <a:latin typeface="Century Gothic"/>
              <a:ea typeface="Century Gothic"/>
              <a:cs typeface="Century Gothic"/>
              <a:sym typeface="Century Gothic"/>
            </a:endParaRPr>
          </a:p>
        </p:txBody>
      </p:sp>
      <p:pic>
        <p:nvPicPr>
          <p:cNvPr id="285" name="Google Shape;285;p12"/>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5" name="Google Shape;95;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6" name="Google Shape;96;p2"/>
          <p:cNvSpPr/>
          <p:nvPr/>
        </p:nvSpPr>
        <p:spPr>
          <a:xfrm>
            <a:off x="2286075" y="1838756"/>
            <a:ext cx="7143300" cy="739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480"/>
              </a:spcBef>
              <a:spcAft>
                <a:spcPts val="0"/>
              </a:spcAft>
              <a:buClr>
                <a:srgbClr val="000000"/>
              </a:buClr>
              <a:buSzPts val="2400"/>
              <a:buFont typeface="Arial"/>
              <a:buNone/>
            </a:pPr>
            <a:r>
              <a:rPr b="1" lang="es-MX" sz="2400">
                <a:solidFill>
                  <a:srgbClr val="0A4C86"/>
                </a:solidFill>
                <a:latin typeface="Century Gothic"/>
                <a:ea typeface="Century Gothic"/>
                <a:cs typeface="Century Gothic"/>
                <a:sym typeface="Century Gothic"/>
              </a:rPr>
              <a:t>Toaki Hoz Canabal</a:t>
            </a:r>
            <a:endParaRPr b="1" i="0" sz="2400" u="none" cap="none" strike="noStrike">
              <a:solidFill>
                <a:srgbClr val="0A4C86"/>
              </a:solidFill>
              <a:latin typeface="Century Gothic"/>
              <a:ea typeface="Century Gothic"/>
              <a:cs typeface="Century Gothic"/>
              <a:sym typeface="Century Gothic"/>
            </a:endParaRPr>
          </a:p>
        </p:txBody>
      </p:sp>
      <p:pic>
        <p:nvPicPr>
          <p:cNvPr id="97" name="Google Shape;97;p2"/>
          <p:cNvPicPr preferRelativeResize="0"/>
          <p:nvPr/>
        </p:nvPicPr>
        <p:blipFill>
          <a:blip r:embed="rId6">
            <a:alphaModFix/>
          </a:blip>
          <a:stretch>
            <a:fillRect/>
          </a:stretch>
        </p:blipFill>
        <p:spPr>
          <a:xfrm>
            <a:off x="9837876" y="924275"/>
            <a:ext cx="2204400" cy="914475"/>
          </a:xfrm>
          <a:prstGeom prst="rect">
            <a:avLst/>
          </a:prstGeom>
          <a:noFill/>
          <a:ln>
            <a:noFill/>
          </a:ln>
        </p:spPr>
      </p:pic>
      <p:sp>
        <p:nvSpPr>
          <p:cNvPr id="98" name="Google Shape;98;p2"/>
          <p:cNvSpPr txBox="1"/>
          <p:nvPr/>
        </p:nvSpPr>
        <p:spPr>
          <a:xfrm>
            <a:off x="1856200" y="2584050"/>
            <a:ext cx="7981800" cy="1809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Font typeface="Arial"/>
              <a:buNone/>
            </a:pPr>
            <a:r>
              <a:rPr lang="es-MX" sz="1800">
                <a:latin typeface="Century Gothic"/>
                <a:ea typeface="Century Gothic"/>
                <a:cs typeface="Century Gothic"/>
                <a:sym typeface="Century Gothic"/>
              </a:rPr>
              <a:t>Líder juvenil de 23 años, estudiante de Ciencias Políticas en la UNAM. Es miembro del consejo juvenil de la embajada de Estados Unidos, también es asesor juvenil de COPARMEX y voluntario en la </a:t>
            </a:r>
            <a:r>
              <a:rPr lang="es-MX" sz="1800">
                <a:latin typeface="Century Gothic"/>
                <a:ea typeface="Century Gothic"/>
                <a:cs typeface="Century Gothic"/>
                <a:sym typeface="Century Gothic"/>
              </a:rPr>
              <a:t>asociación</a:t>
            </a:r>
            <a:r>
              <a:rPr lang="es-MX" sz="1800">
                <a:latin typeface="Century Gothic"/>
                <a:ea typeface="Century Gothic"/>
                <a:cs typeface="Century Gothic"/>
                <a:sym typeface="Century Gothic"/>
              </a:rPr>
              <a:t> de Mexicanos contra la corrupción.</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Font typeface="Arial"/>
              <a:buNone/>
            </a:pPr>
            <a:r>
              <a:rPr lang="es-MX" sz="1800">
                <a:latin typeface="Century Gothic"/>
                <a:ea typeface="Century Gothic"/>
                <a:cs typeface="Century Gothic"/>
                <a:sym typeface="Century Gothic"/>
              </a:rPr>
              <a:t>Le apasiona hacer rodadas y vincularse con su comunidad.</a:t>
            </a:r>
            <a:endParaRPr sz="18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5"/>
          <p:cNvPicPr preferRelativeResize="0"/>
          <p:nvPr/>
        </p:nvPicPr>
        <p:blipFill rotWithShape="1">
          <a:blip r:embed="rId3">
            <a:alphaModFix/>
          </a:blip>
          <a:srcRect b="0" l="3553" r="12036" t="0"/>
          <a:stretch/>
        </p:blipFill>
        <p:spPr>
          <a:xfrm>
            <a:off x="114300" y="696225"/>
            <a:ext cx="9112925" cy="6072851"/>
          </a:xfrm>
          <a:prstGeom prst="rect">
            <a:avLst/>
          </a:prstGeom>
          <a:noFill/>
          <a:ln>
            <a:noFill/>
          </a:ln>
        </p:spPr>
      </p:pic>
      <p:pic>
        <p:nvPicPr>
          <p:cNvPr id="104" name="Google Shape;104;p5"/>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05" name="Google Shape;105;p5"/>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06" name="Google Shape;106;p5"/>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07" name="Google Shape;107;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08" name="Google Shape;108;p5"/>
          <p:cNvPicPr preferRelativeResize="0"/>
          <p:nvPr/>
        </p:nvPicPr>
        <p:blipFill>
          <a:blip r:embed="rId7">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14" name="Google Shape;114;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15" name="Google Shape;115;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16" name="Google Shape;116;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sp>
        <p:nvSpPr>
          <p:cNvPr id="117" name="Google Shape;117;g96f7b79043_0_91"/>
          <p:cNvSpPr txBox="1"/>
          <p:nvPr/>
        </p:nvSpPr>
        <p:spPr>
          <a:xfrm>
            <a:off x="1085475" y="2210750"/>
            <a:ext cx="8273700" cy="228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Font typeface="Arial"/>
              <a:buNone/>
            </a:pPr>
            <a:r>
              <a:rPr lang="es-MX" sz="1800">
                <a:latin typeface="Century Gothic"/>
                <a:ea typeface="Century Gothic"/>
                <a:cs typeface="Century Gothic"/>
                <a:sym typeface="Century Gothic"/>
              </a:rPr>
              <a:t>Escasa educación vial en los automovilistas por lo que ocupan los espacios designados para ciclistas </a:t>
            </a:r>
            <a:r>
              <a:rPr lang="es-MX" sz="1800">
                <a:latin typeface="Century Gothic"/>
                <a:ea typeface="Century Gothic"/>
                <a:cs typeface="Century Gothic"/>
                <a:sym typeface="Century Gothic"/>
              </a:rPr>
              <a:t>entre la calle Guerrero y Reforma de</a:t>
            </a:r>
            <a:r>
              <a:rPr lang="es-MX" sz="1800">
                <a:latin typeface="Century Gothic"/>
                <a:ea typeface="Century Gothic"/>
                <a:cs typeface="Century Gothic"/>
                <a:sym typeface="Century Gothic"/>
              </a:rPr>
              <a:t> la ciudad de México. Lo anterior es </a:t>
            </a:r>
            <a:r>
              <a:rPr lang="es-MX" sz="1800">
                <a:latin typeface="Century Gothic"/>
                <a:ea typeface="Century Gothic"/>
                <a:cs typeface="Century Gothic"/>
                <a:sym typeface="Century Gothic"/>
              </a:rPr>
              <a:t>causado</a:t>
            </a:r>
            <a:r>
              <a:rPr lang="es-MX" sz="1800">
                <a:latin typeface="Century Gothic"/>
                <a:ea typeface="Century Gothic"/>
                <a:cs typeface="Century Gothic"/>
                <a:sym typeface="Century Gothic"/>
              </a:rPr>
              <a:t> por la desinformación de la ciudadanía sobre el reglamento de tránsito y la falta de consciencia por parte de los automovilistas en respetar los espacios. Ocasionando accidentes viales, aumento en muertes de ciclistas, discusiones entre los usuarios de la vía pública e inseguridad en la misma. </a:t>
            </a:r>
            <a:endParaRPr sz="1800">
              <a:latin typeface="Calibri"/>
              <a:ea typeface="Calibri"/>
              <a:cs typeface="Calibri"/>
              <a:sym typeface="Calibri"/>
            </a:endParaRPr>
          </a:p>
        </p:txBody>
      </p:sp>
      <p:pic>
        <p:nvPicPr>
          <p:cNvPr id="118" name="Google Shape;118;g96f7b79043_0_91"/>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24" name="Google Shape;124;p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25" name="Google Shape;125;p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26" name="Google Shape;126;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260824" y="1761874"/>
            <a:ext cx="324159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a:blip r:embed="rId6">
            <a:alphaModFix/>
          </a:blip>
          <a:stretch>
            <a:fillRect/>
          </a:stretch>
        </p:blipFill>
        <p:spPr>
          <a:xfrm>
            <a:off x="9837876" y="924275"/>
            <a:ext cx="2204400" cy="914475"/>
          </a:xfrm>
          <a:prstGeom prst="rect">
            <a:avLst/>
          </a:prstGeom>
          <a:noFill/>
          <a:ln>
            <a:noFill/>
          </a:ln>
        </p:spPr>
      </p:pic>
      <p:pic>
        <p:nvPicPr>
          <p:cNvPr id="129" name="Google Shape;129;p3"/>
          <p:cNvPicPr preferRelativeResize="0"/>
          <p:nvPr/>
        </p:nvPicPr>
        <p:blipFill rotWithShape="1">
          <a:blip r:embed="rId7">
            <a:alphaModFix/>
          </a:blip>
          <a:srcRect b="0" l="0" r="0" t="7158"/>
          <a:stretch/>
        </p:blipFill>
        <p:spPr>
          <a:xfrm>
            <a:off x="152400" y="2640076"/>
            <a:ext cx="11887202" cy="3002000"/>
          </a:xfrm>
          <a:prstGeom prst="rect">
            <a:avLst/>
          </a:prstGeom>
          <a:noFill/>
          <a:ln>
            <a:noFill/>
          </a:ln>
        </p:spPr>
      </p:pic>
      <p:sp>
        <p:nvSpPr>
          <p:cNvPr id="130" name="Google Shape;130;p3"/>
          <p:cNvSpPr txBox="1"/>
          <p:nvPr/>
        </p:nvSpPr>
        <p:spPr>
          <a:xfrm>
            <a:off x="6820725" y="1667425"/>
            <a:ext cx="1267200" cy="413700"/>
          </a:xfrm>
          <a:prstGeom prst="rect">
            <a:avLst/>
          </a:prstGeom>
          <a:no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Eje 1 Nte </a:t>
            </a:r>
            <a:endParaRPr sz="1800">
              <a:solidFill>
                <a:schemeClr val="dk1"/>
              </a:solidFill>
              <a:latin typeface="Century Gothic"/>
              <a:ea typeface="Century Gothic"/>
              <a:cs typeface="Century Gothic"/>
              <a:sym typeface="Century Gothic"/>
            </a:endParaRPr>
          </a:p>
        </p:txBody>
      </p:sp>
      <p:cxnSp>
        <p:nvCxnSpPr>
          <p:cNvPr id="131" name="Google Shape;131;p3"/>
          <p:cNvCxnSpPr>
            <a:stCxn id="130" idx="2"/>
          </p:cNvCxnSpPr>
          <p:nvPr/>
        </p:nvCxnSpPr>
        <p:spPr>
          <a:xfrm>
            <a:off x="7454325" y="2081125"/>
            <a:ext cx="1472400" cy="2689800"/>
          </a:xfrm>
          <a:prstGeom prst="straightConnector1">
            <a:avLst/>
          </a:prstGeom>
          <a:noFill/>
          <a:ln cap="flat" cmpd="sng" w="9525">
            <a:solidFill>
              <a:srgbClr val="CC0000"/>
            </a:solidFill>
            <a:prstDash val="solid"/>
            <a:round/>
            <a:headEnd len="med" w="med" type="none"/>
            <a:tailEnd len="med" w="med" type="triangle"/>
          </a:ln>
        </p:spPr>
      </p:cxnSp>
      <p:cxnSp>
        <p:nvCxnSpPr>
          <p:cNvPr id="132" name="Google Shape;132;p3"/>
          <p:cNvCxnSpPr>
            <a:stCxn id="130" idx="1"/>
          </p:cNvCxnSpPr>
          <p:nvPr/>
        </p:nvCxnSpPr>
        <p:spPr>
          <a:xfrm flipH="1">
            <a:off x="3767925" y="1874275"/>
            <a:ext cx="3052800" cy="2068200"/>
          </a:xfrm>
          <a:prstGeom prst="straightConnector1">
            <a:avLst/>
          </a:prstGeom>
          <a:noFill/>
          <a:ln cap="flat" cmpd="sng" w="9525">
            <a:solidFill>
              <a:srgbClr val="CC00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38" name="Google Shape;138;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39" name="Google Shape;139;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40" name="Google Shape;140;p4"/>
          <p:cNvSpPr/>
          <p:nvPr/>
        </p:nvSpPr>
        <p:spPr>
          <a:xfrm>
            <a:off x="260824" y="1466837"/>
            <a:ext cx="2703000" cy="494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260825" y="2259550"/>
            <a:ext cx="6056700" cy="32226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s-MX" sz="1800">
                <a:solidFill>
                  <a:schemeClr val="dk1"/>
                </a:solidFill>
                <a:latin typeface="Century Gothic"/>
                <a:ea typeface="Century Gothic"/>
                <a:cs typeface="Century Gothic"/>
                <a:sym typeface="Century Gothic"/>
              </a:rPr>
              <a:t>De acuerdo con el gobierno de la Ciudad de México, en el 2019 se registraron 717 accidentes de ciclistas. Las alcaldías que registran más accidentes son Cuauhtémoc, Miguel Hidalgo, Iztapalapa, Gustavo A. Madero y Benito Juárez.</a:t>
            </a:r>
            <a:endParaRPr sz="18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Font typeface="Arial"/>
              <a:buNone/>
            </a:pPr>
            <a:r>
              <a:t/>
            </a:r>
            <a:endParaRPr sz="18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Font typeface="Arial"/>
              <a:buNone/>
            </a:pPr>
            <a:r>
              <a:rPr lang="es-MX" sz="1800">
                <a:solidFill>
                  <a:schemeClr val="dk1"/>
                </a:solidFill>
                <a:latin typeface="Century Gothic"/>
                <a:ea typeface="Century Gothic"/>
                <a:cs typeface="Century Gothic"/>
                <a:sym typeface="Century Gothic"/>
              </a:rPr>
              <a:t>Los automovilista se estacionan sobre la ciclovía, aunque es un carril compartido según el artículo [68] del reglamento de tránsito de la CDM, impiden el paso de los ciclistas, poniéndolos en riesgo. </a:t>
            </a:r>
            <a:endParaRPr sz="1800">
              <a:solidFill>
                <a:schemeClr val="dk1"/>
              </a:solidFill>
              <a:latin typeface="Century Gothic"/>
              <a:ea typeface="Century Gothic"/>
              <a:cs typeface="Century Gothic"/>
              <a:sym typeface="Century Gothic"/>
            </a:endParaRPr>
          </a:p>
          <a:p>
            <a:pPr indent="-342900" lvl="0" marL="342900" marR="0" rtl="0" algn="ctr">
              <a:lnSpc>
                <a:spcPct val="150000"/>
              </a:lnSpc>
              <a:spcBef>
                <a:spcPts val="400"/>
              </a:spcBef>
              <a:spcAft>
                <a:spcPts val="0"/>
              </a:spcAft>
              <a:buClr>
                <a:srgbClr val="000000"/>
              </a:buClr>
              <a:buSzPts val="2000"/>
              <a:buFont typeface="Arial"/>
              <a:buNone/>
            </a:pPr>
            <a:r>
              <a:t/>
            </a:r>
            <a:endParaRPr i="1" sz="2000">
              <a:solidFill>
                <a:schemeClr val="dk1"/>
              </a:solidFill>
              <a:latin typeface="Century Gothic"/>
              <a:ea typeface="Century Gothic"/>
              <a:cs typeface="Century Gothic"/>
              <a:sym typeface="Century Gothic"/>
            </a:endParaRPr>
          </a:p>
        </p:txBody>
      </p:sp>
      <p:sp>
        <p:nvSpPr>
          <p:cNvPr id="142" name="Google Shape;142;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43" name="Google Shape;143;p4"/>
          <p:cNvPicPr preferRelativeResize="0"/>
          <p:nvPr/>
        </p:nvPicPr>
        <p:blipFill>
          <a:blip r:embed="rId6">
            <a:alphaModFix/>
          </a:blip>
          <a:stretch>
            <a:fillRect/>
          </a:stretch>
        </p:blipFill>
        <p:spPr>
          <a:xfrm>
            <a:off x="9837876" y="924275"/>
            <a:ext cx="2204400" cy="914475"/>
          </a:xfrm>
          <a:prstGeom prst="rect">
            <a:avLst/>
          </a:prstGeom>
          <a:noFill/>
          <a:ln>
            <a:noFill/>
          </a:ln>
        </p:spPr>
      </p:pic>
      <p:pic>
        <p:nvPicPr>
          <p:cNvPr id="144" name="Google Shape;144;p4"/>
          <p:cNvPicPr preferRelativeResize="0"/>
          <p:nvPr/>
        </p:nvPicPr>
        <p:blipFill>
          <a:blip r:embed="rId7">
            <a:alphaModFix/>
          </a:blip>
          <a:stretch>
            <a:fillRect/>
          </a:stretch>
        </p:blipFill>
        <p:spPr>
          <a:xfrm>
            <a:off x="6817750" y="1838750"/>
            <a:ext cx="2318326" cy="1738750"/>
          </a:xfrm>
          <a:prstGeom prst="rect">
            <a:avLst/>
          </a:prstGeom>
          <a:noFill/>
          <a:ln>
            <a:noFill/>
          </a:ln>
        </p:spPr>
      </p:pic>
      <p:pic>
        <p:nvPicPr>
          <p:cNvPr id="145" name="Google Shape;145;p4"/>
          <p:cNvPicPr preferRelativeResize="0"/>
          <p:nvPr/>
        </p:nvPicPr>
        <p:blipFill>
          <a:blip r:embed="rId8">
            <a:alphaModFix/>
          </a:blip>
          <a:stretch>
            <a:fillRect/>
          </a:stretch>
        </p:blipFill>
        <p:spPr>
          <a:xfrm>
            <a:off x="9317421" y="1961328"/>
            <a:ext cx="1191254" cy="1588349"/>
          </a:xfrm>
          <a:prstGeom prst="rect">
            <a:avLst/>
          </a:prstGeom>
          <a:noFill/>
          <a:ln>
            <a:noFill/>
          </a:ln>
        </p:spPr>
      </p:pic>
      <p:pic>
        <p:nvPicPr>
          <p:cNvPr id="146" name="Google Shape;146;p4"/>
          <p:cNvPicPr preferRelativeResize="0"/>
          <p:nvPr/>
        </p:nvPicPr>
        <p:blipFill>
          <a:blip r:embed="rId9">
            <a:alphaModFix/>
          </a:blip>
          <a:stretch>
            <a:fillRect/>
          </a:stretch>
        </p:blipFill>
        <p:spPr>
          <a:xfrm>
            <a:off x="9756775" y="3729900"/>
            <a:ext cx="1814501" cy="2419325"/>
          </a:xfrm>
          <a:prstGeom prst="rect">
            <a:avLst/>
          </a:prstGeom>
          <a:noFill/>
          <a:ln>
            <a:noFill/>
          </a:ln>
        </p:spPr>
      </p:pic>
      <p:pic>
        <p:nvPicPr>
          <p:cNvPr id="147" name="Google Shape;147;p4"/>
          <p:cNvPicPr preferRelativeResize="0"/>
          <p:nvPr/>
        </p:nvPicPr>
        <p:blipFill>
          <a:blip r:embed="rId10">
            <a:alphaModFix/>
          </a:blip>
          <a:stretch>
            <a:fillRect/>
          </a:stretch>
        </p:blipFill>
        <p:spPr>
          <a:xfrm>
            <a:off x="10690026" y="1961326"/>
            <a:ext cx="1191250" cy="1588320"/>
          </a:xfrm>
          <a:prstGeom prst="rect">
            <a:avLst/>
          </a:prstGeom>
          <a:noFill/>
          <a:ln>
            <a:noFill/>
          </a:ln>
        </p:spPr>
      </p:pic>
      <p:pic>
        <p:nvPicPr>
          <p:cNvPr id="148" name="Google Shape;148;p4"/>
          <p:cNvPicPr preferRelativeResize="0"/>
          <p:nvPr/>
        </p:nvPicPr>
        <p:blipFill>
          <a:blip r:embed="rId11">
            <a:alphaModFix/>
          </a:blip>
          <a:stretch>
            <a:fillRect/>
          </a:stretch>
        </p:blipFill>
        <p:spPr>
          <a:xfrm>
            <a:off x="7114950" y="3729900"/>
            <a:ext cx="2204400" cy="241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4" name="Google Shape;154;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5" name="Google Shape;155;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6" name="Google Shape;156;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pic>
        <p:nvPicPr>
          <p:cNvPr id="157" name="Google Shape;157;p6"/>
          <p:cNvPicPr preferRelativeResize="0"/>
          <p:nvPr/>
        </p:nvPicPr>
        <p:blipFill>
          <a:blip r:embed="rId6">
            <a:alphaModFix/>
          </a:blip>
          <a:stretch>
            <a:fillRect/>
          </a:stretch>
        </p:blipFill>
        <p:spPr>
          <a:xfrm>
            <a:off x="9837876" y="924275"/>
            <a:ext cx="2204400" cy="914475"/>
          </a:xfrm>
          <a:prstGeom prst="rect">
            <a:avLst/>
          </a:prstGeom>
          <a:noFill/>
          <a:ln>
            <a:noFill/>
          </a:ln>
        </p:spPr>
      </p:pic>
      <p:sp>
        <p:nvSpPr>
          <p:cNvPr id="158" name="Google Shape;158;p6"/>
          <p:cNvSpPr txBox="1"/>
          <p:nvPr/>
        </p:nvSpPr>
        <p:spPr>
          <a:xfrm>
            <a:off x="409950" y="2377250"/>
            <a:ext cx="9318000" cy="1390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Generar educación vial en los automovilistas mediante acciones ciudadanas para incrementar la seguridad vial entre la calle Guerrero y Reforma de la Ciudad de México.</a:t>
            </a:r>
            <a:endParaRPr sz="18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Font typeface="Arial"/>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4" name="Google Shape;164;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5" name="Google Shape;165;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6" name="Google Shape;166;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pic>
        <p:nvPicPr>
          <p:cNvPr id="167" name="Google Shape;167;p7"/>
          <p:cNvPicPr preferRelativeResize="0"/>
          <p:nvPr/>
        </p:nvPicPr>
        <p:blipFill>
          <a:blip r:embed="rId6">
            <a:alphaModFix/>
          </a:blip>
          <a:stretch>
            <a:fillRect/>
          </a:stretch>
        </p:blipFill>
        <p:spPr>
          <a:xfrm>
            <a:off x="9837876" y="924275"/>
            <a:ext cx="2204400" cy="914475"/>
          </a:xfrm>
          <a:prstGeom prst="rect">
            <a:avLst/>
          </a:prstGeom>
          <a:noFill/>
          <a:ln>
            <a:noFill/>
          </a:ln>
        </p:spPr>
      </p:pic>
      <p:sp>
        <p:nvSpPr>
          <p:cNvPr id="168" name="Google Shape;168;p7"/>
          <p:cNvSpPr txBox="1"/>
          <p:nvPr/>
        </p:nvSpPr>
        <p:spPr>
          <a:xfrm>
            <a:off x="277100" y="1960775"/>
            <a:ext cx="9711600" cy="1730100"/>
          </a:xfrm>
          <a:prstGeom prst="rect">
            <a:avLst/>
          </a:prstGeom>
          <a:noFill/>
          <a:ln>
            <a:noFill/>
          </a:ln>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Informar a la ciudadanía sobre el reglamento de tránsito a través de una rodada de ciclistas y </a:t>
            </a:r>
            <a:r>
              <a:rPr lang="es-MX" sz="1800">
                <a:solidFill>
                  <a:schemeClr val="dk1"/>
                </a:solidFill>
                <a:latin typeface="Century Gothic"/>
                <a:ea typeface="Century Gothic"/>
                <a:cs typeface="Century Gothic"/>
                <a:sym typeface="Century Gothic"/>
              </a:rPr>
              <a:t>trípticos.</a:t>
            </a:r>
            <a:r>
              <a:rPr lang="es-MX"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45720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Concientizar a los automovilistas sobre el respeto de los espacios designados para ciclistas a través de medios digitales.</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74" name="Google Shape;174;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75" name="Google Shape;175;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76" name="Google Shape;176;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pic>
        <p:nvPicPr>
          <p:cNvPr id="177" name="Google Shape;177;p8"/>
          <p:cNvPicPr preferRelativeResize="0"/>
          <p:nvPr/>
        </p:nvPicPr>
        <p:blipFill>
          <a:blip r:embed="rId6">
            <a:alphaModFix/>
          </a:blip>
          <a:stretch>
            <a:fillRect/>
          </a:stretch>
        </p:blipFill>
        <p:spPr>
          <a:xfrm>
            <a:off x="9837876" y="924275"/>
            <a:ext cx="2204400" cy="914475"/>
          </a:xfrm>
          <a:prstGeom prst="rect">
            <a:avLst/>
          </a:prstGeom>
          <a:noFill/>
          <a:ln>
            <a:noFill/>
          </a:ln>
        </p:spPr>
      </p:pic>
      <p:sp>
        <p:nvSpPr>
          <p:cNvPr id="178" name="Google Shape;178;p8"/>
          <p:cNvSpPr txBox="1"/>
          <p:nvPr/>
        </p:nvSpPr>
        <p:spPr>
          <a:xfrm>
            <a:off x="298175" y="2317150"/>
            <a:ext cx="9539700" cy="658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70 personas que transitan </a:t>
            </a:r>
            <a:r>
              <a:rPr lang="es-MX" sz="1800">
                <a:solidFill>
                  <a:schemeClr val="dk1"/>
                </a:solidFill>
                <a:latin typeface="Century Gothic"/>
                <a:ea typeface="Century Gothic"/>
                <a:cs typeface="Century Gothic"/>
                <a:sym typeface="Century Gothic"/>
              </a:rPr>
              <a:t>entre la calle Guerrero y Reforma de la Ciudad de México</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