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m/VTKTUMVyu6Utnzx1QZRFyWH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6f7b7904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g96f7b7904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86" name="Google Shape;86;p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87" name="Google Shape;87;p1"/>
          <p:cNvSpPr/>
          <p:nvPr/>
        </p:nvSpPr>
        <p:spPr>
          <a:xfrm>
            <a:off x="4228649" y="4063925"/>
            <a:ext cx="3734700" cy="461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0000"/>
              </a:buClr>
              <a:buSzPts val="2400"/>
              <a:buFont typeface="Arial"/>
              <a:buNone/>
            </a:pPr>
            <a:r>
              <a:rPr b="1" lang="es-MX" sz="2400" u="sng">
                <a:solidFill>
                  <a:srgbClr val="0A4C86"/>
                </a:solidFill>
                <a:latin typeface="Century Gothic"/>
                <a:ea typeface="Century Gothic"/>
                <a:cs typeface="Century Gothic"/>
                <a:sym typeface="Century Gothic"/>
              </a:rPr>
              <a:t>Abogado de barrio</a:t>
            </a:r>
            <a:endParaRPr b="0" i="0" sz="1400" u="none" cap="none" strike="noStrike">
              <a:solidFill>
                <a:srgbClr val="000000"/>
              </a:solidFill>
              <a:latin typeface="Arial"/>
              <a:ea typeface="Arial"/>
              <a:cs typeface="Arial"/>
              <a:sym typeface="Arial"/>
            </a:endParaRPr>
          </a:p>
        </p:txBody>
      </p:sp>
      <p:pic>
        <p:nvPicPr>
          <p:cNvPr id="88" name="Google Shape;88;p1"/>
          <p:cNvPicPr preferRelativeResize="0"/>
          <p:nvPr/>
        </p:nvPicPr>
        <p:blipFill rotWithShape="1">
          <a:blip r:embed="rId6">
            <a:alphaModFix/>
          </a:blip>
          <a:srcRect b="0" l="0" r="0" t="0"/>
          <a:stretch/>
        </p:blipFill>
        <p:spPr>
          <a:xfrm>
            <a:off x="3478040" y="1788040"/>
            <a:ext cx="4699457" cy="19842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0"/>
          <p:cNvPicPr preferRelativeResize="0"/>
          <p:nvPr/>
        </p:nvPicPr>
        <p:blipFill rotWithShape="1">
          <a:blip r:embed="rId3">
            <a:alphaModFix/>
          </a:blip>
          <a:srcRect b="0" l="0" r="0" t="0"/>
          <a:stretch/>
        </p:blipFill>
        <p:spPr>
          <a:xfrm>
            <a:off x="9577280" y="748056"/>
            <a:ext cx="2460895" cy="1041885"/>
          </a:xfrm>
          <a:prstGeom prst="rect">
            <a:avLst/>
          </a:prstGeom>
          <a:noFill/>
          <a:ln>
            <a:noFill/>
          </a:ln>
        </p:spPr>
      </p:pic>
      <p:pic>
        <p:nvPicPr>
          <p:cNvPr id="177" name="Google Shape;177;p10"/>
          <p:cNvPicPr preferRelativeResize="0"/>
          <p:nvPr/>
        </p:nvPicPr>
        <p:blipFill rotWithShape="1">
          <a:blip r:embed="rId4">
            <a:alphaModFix/>
          </a:blip>
          <a:srcRect b="37264" l="0" r="0" t="0"/>
          <a:stretch/>
        </p:blipFill>
        <p:spPr>
          <a:xfrm>
            <a:off x="0" y="-31750"/>
            <a:ext cx="12191999" cy="833438"/>
          </a:xfrm>
          <a:prstGeom prst="rect">
            <a:avLst/>
          </a:prstGeom>
          <a:noFill/>
          <a:ln>
            <a:noFill/>
          </a:ln>
        </p:spPr>
      </p:pic>
      <p:pic>
        <p:nvPicPr>
          <p:cNvPr id="178" name="Google Shape;178;p10"/>
          <p:cNvPicPr preferRelativeResize="0"/>
          <p:nvPr/>
        </p:nvPicPr>
        <p:blipFill rotWithShape="1">
          <a:blip r:embed="rId5">
            <a:alphaModFix/>
          </a:blip>
          <a:srcRect b="0" l="0" r="0" t="0"/>
          <a:stretch/>
        </p:blipFill>
        <p:spPr>
          <a:xfrm>
            <a:off x="10950563" y="6183313"/>
            <a:ext cx="833437" cy="503238"/>
          </a:xfrm>
          <a:prstGeom prst="rect">
            <a:avLst/>
          </a:prstGeom>
          <a:noFill/>
          <a:ln>
            <a:noFill/>
          </a:ln>
        </p:spPr>
      </p:pic>
      <p:pic>
        <p:nvPicPr>
          <p:cNvPr id="179" name="Google Shape;179;p10"/>
          <p:cNvPicPr preferRelativeResize="0"/>
          <p:nvPr/>
        </p:nvPicPr>
        <p:blipFill rotWithShape="1">
          <a:blip r:embed="rId6">
            <a:alphaModFix/>
          </a:blip>
          <a:srcRect b="52796" l="38151" r="37886" t="34996"/>
          <a:stretch/>
        </p:blipFill>
        <p:spPr>
          <a:xfrm>
            <a:off x="9136063" y="6175375"/>
            <a:ext cx="1814510" cy="519113"/>
          </a:xfrm>
          <a:prstGeom prst="rect">
            <a:avLst/>
          </a:prstGeom>
          <a:noFill/>
          <a:ln>
            <a:noFill/>
          </a:ln>
        </p:spPr>
      </p:pic>
      <p:sp>
        <p:nvSpPr>
          <p:cNvPr id="180" name="Google Shape;180;p10"/>
          <p:cNvSpPr/>
          <p:nvPr/>
        </p:nvSpPr>
        <p:spPr>
          <a:xfrm>
            <a:off x="279307" y="945900"/>
            <a:ext cx="8712300" cy="646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PRODUCTOS O RESULTADOS ESPERADOS</a:t>
            </a:r>
            <a:endParaRPr b="0" i="0" sz="1400" u="none" cap="none" strike="noStrike">
              <a:solidFill>
                <a:srgbClr val="000000"/>
              </a:solidFill>
              <a:latin typeface="Arial"/>
              <a:ea typeface="Arial"/>
              <a:cs typeface="Arial"/>
              <a:sym typeface="Arial"/>
            </a:endParaRPr>
          </a:p>
        </p:txBody>
      </p:sp>
      <p:sp>
        <p:nvSpPr>
          <p:cNvPr id="181" name="Google Shape;181;p10"/>
          <p:cNvSpPr/>
          <p:nvPr/>
        </p:nvSpPr>
        <p:spPr>
          <a:xfrm>
            <a:off x="437878" y="2501530"/>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2" name="Google Shape;182;p10"/>
          <p:cNvSpPr txBox="1"/>
          <p:nvPr/>
        </p:nvSpPr>
        <p:spPr>
          <a:xfrm>
            <a:off x="481100" y="2468225"/>
            <a:ext cx="2192100" cy="1127700"/>
          </a:xfrm>
          <a:prstGeom prst="rect">
            <a:avLst/>
          </a:prstGeom>
          <a:noFill/>
          <a:ln>
            <a:noFill/>
          </a:ln>
        </p:spPr>
        <p:txBody>
          <a:bodyPr anchorCtr="0" anchor="ctr" bIns="15875" lIns="15875" spcFirstLastPara="1" rIns="15875" wrap="square" tIns="15875">
            <a:noAutofit/>
          </a:bodyPr>
          <a:lstStyle/>
          <a:p>
            <a:pPr indent="0" lvl="0" marL="0" marR="0" rtl="0" algn="just">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Brindar conocimiento de las leyes a través de las asesorías y acompañamiento legal a los grupos vulnerables. </a:t>
            </a:r>
            <a:endParaRPr sz="1200">
              <a:latin typeface="Century Gothic"/>
              <a:ea typeface="Century Gothic"/>
              <a:cs typeface="Century Gothic"/>
              <a:sym typeface="Century Gothic"/>
            </a:endParaRPr>
          </a:p>
        </p:txBody>
      </p:sp>
      <p:sp>
        <p:nvSpPr>
          <p:cNvPr id="183" name="Google Shape;183;p10"/>
          <p:cNvSpPr/>
          <p:nvPr/>
        </p:nvSpPr>
        <p:spPr>
          <a:xfrm>
            <a:off x="2693067" y="3042827"/>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4" name="Google Shape;184;p10"/>
          <p:cNvSpPr txBox="1"/>
          <p:nvPr/>
        </p:nvSpPr>
        <p:spPr>
          <a:xfrm>
            <a:off x="3121553" y="30427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5" name="Google Shape;185;p10"/>
          <p:cNvSpPr/>
          <p:nvPr/>
        </p:nvSpPr>
        <p:spPr>
          <a:xfrm>
            <a:off x="3595143" y="2501530"/>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6" name="Google Shape;186;p10"/>
          <p:cNvSpPr txBox="1"/>
          <p:nvPr/>
        </p:nvSpPr>
        <p:spPr>
          <a:xfrm>
            <a:off x="3628169" y="25345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1</a:t>
            </a:r>
            <a:r>
              <a:rPr b="1" lang="es-MX" sz="1200">
                <a:latin typeface="Century Gothic"/>
                <a:ea typeface="Century Gothic"/>
                <a:cs typeface="Century Gothic"/>
                <a:sym typeface="Century Gothic"/>
              </a:rPr>
              <a:t>. Brindar asesorías y acompañamiento legal a los grupos vulnerables.</a:t>
            </a:r>
            <a:endParaRPr b="1" sz="1200">
              <a:latin typeface="Century Gothic"/>
              <a:ea typeface="Century Gothic"/>
              <a:cs typeface="Century Gothic"/>
              <a:sym typeface="Century Gothic"/>
            </a:endParaRPr>
          </a:p>
        </p:txBody>
      </p:sp>
      <p:sp>
        <p:nvSpPr>
          <p:cNvPr id="187" name="Google Shape;187;p10"/>
          <p:cNvSpPr/>
          <p:nvPr/>
        </p:nvSpPr>
        <p:spPr>
          <a:xfrm>
            <a:off x="5850331" y="3042827"/>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8" name="Google Shape;188;p10"/>
          <p:cNvSpPr txBox="1"/>
          <p:nvPr/>
        </p:nvSpPr>
        <p:spPr>
          <a:xfrm>
            <a:off x="6278817" y="3042775"/>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89" name="Google Shape;189;p10"/>
          <p:cNvSpPr/>
          <p:nvPr/>
        </p:nvSpPr>
        <p:spPr>
          <a:xfrm>
            <a:off x="6752407" y="2501530"/>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0" name="Google Shape;190;p10"/>
          <p:cNvSpPr txBox="1"/>
          <p:nvPr/>
        </p:nvSpPr>
        <p:spPr>
          <a:xfrm>
            <a:off x="6785433" y="2534556"/>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Porcentaje</a:t>
            </a:r>
            <a:r>
              <a:rPr b="1" lang="es-MX" sz="1200">
                <a:latin typeface="Century Gothic"/>
                <a:ea typeface="Century Gothic"/>
                <a:cs typeface="Century Gothic"/>
                <a:sym typeface="Century Gothic"/>
              </a:rPr>
              <a:t> de asesorías y acompañamiento legal brindados a los grupos vulnerables.</a:t>
            </a:r>
            <a:endParaRPr b="1" sz="1200">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t/>
            </a:r>
            <a:endParaRPr b="1" sz="1200">
              <a:latin typeface="Century Gothic"/>
              <a:ea typeface="Century Gothic"/>
              <a:cs typeface="Century Gothic"/>
              <a:sym typeface="Century Gothic"/>
            </a:endParaRPr>
          </a:p>
        </p:txBody>
      </p:sp>
      <p:sp>
        <p:nvSpPr>
          <p:cNvPr id="191" name="Google Shape;191;p10"/>
          <p:cNvSpPr/>
          <p:nvPr/>
        </p:nvSpPr>
        <p:spPr>
          <a:xfrm>
            <a:off x="437878" y="3798263"/>
            <a:ext cx="2255100" cy="1127700"/>
          </a:xfrm>
          <a:prstGeom prst="roundRect">
            <a:avLst>
              <a:gd fmla="val 10000"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2" name="Google Shape;192;p10"/>
          <p:cNvSpPr txBox="1"/>
          <p:nvPr/>
        </p:nvSpPr>
        <p:spPr>
          <a:xfrm>
            <a:off x="467900" y="3831300"/>
            <a:ext cx="2192100" cy="1127700"/>
          </a:xfrm>
          <a:prstGeom prst="rect">
            <a:avLst/>
          </a:prstGeom>
          <a:noFill/>
          <a:ln>
            <a:noFill/>
          </a:ln>
        </p:spPr>
        <p:txBody>
          <a:bodyPr anchorCtr="0" anchor="ctr" bIns="15875" lIns="15875" spcFirstLastPara="1" rIns="15875" wrap="square" tIns="15875">
            <a:noAutofit/>
          </a:bodyPr>
          <a:lstStyle/>
          <a:p>
            <a:pPr indent="0" lvl="0" marL="0" marR="0" rtl="0" algn="just">
              <a:lnSpc>
                <a:spcPct val="90000"/>
              </a:lnSpc>
              <a:spcBef>
                <a:spcPts val="0"/>
              </a:spcBef>
              <a:spcAft>
                <a:spcPts val="0"/>
              </a:spcAft>
              <a:buClr>
                <a:srgbClr val="000000"/>
              </a:buClr>
              <a:buSzPts val="1200"/>
              <a:buFont typeface="Arial"/>
              <a:buNone/>
            </a:pPr>
            <a:r>
              <a:rPr lang="es-MX" sz="1200">
                <a:latin typeface="Century Gothic"/>
                <a:ea typeface="Century Gothic"/>
                <a:cs typeface="Century Gothic"/>
                <a:sym typeface="Century Gothic"/>
              </a:rPr>
              <a:t>Promover convenios de colaboración entre estudiantes y profesionistas de derecho para desarrollar un repositorio digital.</a:t>
            </a:r>
            <a:endParaRPr sz="1200">
              <a:latin typeface="Century Gothic"/>
              <a:ea typeface="Century Gothic"/>
              <a:cs typeface="Century Gothic"/>
              <a:sym typeface="Century Gothic"/>
            </a:endParaRPr>
          </a:p>
        </p:txBody>
      </p:sp>
      <p:sp>
        <p:nvSpPr>
          <p:cNvPr id="193" name="Google Shape;193;p10"/>
          <p:cNvSpPr/>
          <p:nvPr/>
        </p:nvSpPr>
        <p:spPr>
          <a:xfrm>
            <a:off x="2693067" y="4339561"/>
            <a:ext cx="902100" cy="45000"/>
          </a:xfrm>
          <a:custGeom>
            <a:rect b="b" l="l" r="r" t="t"/>
            <a:pathLst>
              <a:path extrusionOk="0" h="120000" w="120000">
                <a:moveTo>
                  <a:pt x="0" y="60000"/>
                </a:moveTo>
                <a:lnTo>
                  <a:pt x="120000" y="60000"/>
                </a:lnTo>
              </a:path>
            </a:pathLst>
          </a:cu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4" name="Google Shape;194;p10"/>
          <p:cNvSpPr txBox="1"/>
          <p:nvPr/>
        </p:nvSpPr>
        <p:spPr>
          <a:xfrm>
            <a:off x="3121553" y="43395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5" name="Google Shape;195;p10"/>
          <p:cNvSpPr/>
          <p:nvPr/>
        </p:nvSpPr>
        <p:spPr>
          <a:xfrm>
            <a:off x="3595143" y="3798263"/>
            <a:ext cx="2255100" cy="1127700"/>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6" name="Google Shape;196;p10"/>
          <p:cNvSpPr txBox="1"/>
          <p:nvPr/>
        </p:nvSpPr>
        <p:spPr>
          <a:xfrm>
            <a:off x="3628169" y="38312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Actividad 2</a:t>
            </a:r>
            <a:r>
              <a:rPr b="1" lang="es-MX" sz="1200">
                <a:latin typeface="Century Gothic"/>
                <a:ea typeface="Century Gothic"/>
                <a:cs typeface="Century Gothic"/>
                <a:sym typeface="Century Gothic"/>
              </a:rPr>
              <a:t>. Desarrollar un repositorio digital.</a:t>
            </a:r>
            <a:endParaRPr b="1" i="0" sz="1200" u="none" cap="none" strike="noStrike">
              <a:solidFill>
                <a:srgbClr val="000000"/>
              </a:solidFill>
              <a:latin typeface="Century Gothic"/>
              <a:ea typeface="Century Gothic"/>
              <a:cs typeface="Century Gothic"/>
              <a:sym typeface="Century Gothic"/>
            </a:endParaRPr>
          </a:p>
        </p:txBody>
      </p:sp>
      <p:sp>
        <p:nvSpPr>
          <p:cNvPr id="197" name="Google Shape;197;p10"/>
          <p:cNvSpPr/>
          <p:nvPr/>
        </p:nvSpPr>
        <p:spPr>
          <a:xfrm>
            <a:off x="5850331" y="4339561"/>
            <a:ext cx="902100" cy="45000"/>
          </a:xfrm>
          <a:custGeom>
            <a:rect b="b" l="l" r="r" t="t"/>
            <a:pathLst>
              <a:path extrusionOk="0" h="120000" w="120000">
                <a:moveTo>
                  <a:pt x="0" y="60000"/>
                </a:moveTo>
                <a:lnTo>
                  <a:pt x="120000" y="60000"/>
                </a:lnTo>
              </a:path>
            </a:pathLst>
          </a:custGeom>
          <a:no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8" name="Google Shape;198;p10"/>
          <p:cNvSpPr txBox="1"/>
          <p:nvPr/>
        </p:nvSpPr>
        <p:spPr>
          <a:xfrm>
            <a:off x="6278817" y="4339509"/>
            <a:ext cx="45000" cy="450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199" name="Google Shape;199;p10"/>
          <p:cNvSpPr/>
          <p:nvPr/>
        </p:nvSpPr>
        <p:spPr>
          <a:xfrm>
            <a:off x="6752407" y="3798263"/>
            <a:ext cx="2255100" cy="1127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entury Gothic"/>
              <a:ea typeface="Century Gothic"/>
              <a:cs typeface="Century Gothic"/>
              <a:sym typeface="Century Gothic"/>
            </a:endParaRPr>
          </a:p>
        </p:txBody>
      </p:sp>
      <p:sp>
        <p:nvSpPr>
          <p:cNvPr id="200" name="Google Shape;200;p10"/>
          <p:cNvSpPr txBox="1"/>
          <p:nvPr/>
        </p:nvSpPr>
        <p:spPr>
          <a:xfrm>
            <a:off x="6785433" y="3831289"/>
            <a:ext cx="2189100" cy="1061400"/>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Clr>
                <a:srgbClr val="000000"/>
              </a:buClr>
              <a:buSzPts val="1200"/>
              <a:buFont typeface="Arial"/>
              <a:buNone/>
            </a:pPr>
            <a:r>
              <a:rPr b="1" lang="es-MX" sz="1200">
                <a:latin typeface="Century Gothic"/>
                <a:ea typeface="Century Gothic"/>
                <a:cs typeface="Century Gothic"/>
                <a:sym typeface="Century Gothic"/>
              </a:rPr>
              <a:t>P</a:t>
            </a:r>
            <a:r>
              <a:rPr b="1" i="0" lang="es-MX" sz="1200" u="none" cap="none" strike="noStrike">
                <a:solidFill>
                  <a:schemeClr val="dk1"/>
                </a:solidFill>
                <a:latin typeface="Century Gothic"/>
                <a:ea typeface="Century Gothic"/>
                <a:cs typeface="Century Gothic"/>
                <a:sym typeface="Century Gothic"/>
              </a:rPr>
              <a:t>orcentaje </a:t>
            </a:r>
            <a:r>
              <a:rPr b="1" lang="es-MX" sz="1200">
                <a:solidFill>
                  <a:schemeClr val="dk1"/>
                </a:solidFill>
                <a:latin typeface="Century Gothic"/>
                <a:ea typeface="Century Gothic"/>
                <a:cs typeface="Century Gothic"/>
                <a:sym typeface="Century Gothic"/>
              </a:rPr>
              <a:t>de progreso en el desarrollo del </a:t>
            </a:r>
            <a:r>
              <a:rPr b="1" i="0" lang="es-MX" sz="1200" u="none" cap="none" strike="noStrike">
                <a:solidFill>
                  <a:schemeClr val="dk1"/>
                </a:solidFill>
                <a:latin typeface="Century Gothic"/>
                <a:ea typeface="Century Gothic"/>
                <a:cs typeface="Century Gothic"/>
                <a:sym typeface="Century Gothic"/>
              </a:rPr>
              <a:t>repositorio digital.</a:t>
            </a:r>
            <a:endParaRPr b="1" i="0" sz="1200" u="none" cap="none" strike="noStrike">
              <a:solidFill>
                <a:srgbClr val="000000"/>
              </a:solidFill>
              <a:latin typeface="Century Gothic"/>
              <a:ea typeface="Century Gothic"/>
              <a:cs typeface="Century Gothic"/>
              <a:sym typeface="Century Gothic"/>
            </a:endParaRPr>
          </a:p>
        </p:txBody>
      </p:sp>
      <p:sp>
        <p:nvSpPr>
          <p:cNvPr id="201" name="Google Shape;201;p10"/>
          <p:cNvSpPr/>
          <p:nvPr/>
        </p:nvSpPr>
        <p:spPr>
          <a:xfrm>
            <a:off x="8991699" y="30873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9714675" y="3770550"/>
            <a:ext cx="2189100" cy="11277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1 repositorio digital</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 Anual </a:t>
            </a:r>
            <a:endParaRPr b="1" i="0" sz="1200" u="none" cap="none" strike="noStrike">
              <a:solidFill>
                <a:srgbClr val="000000"/>
              </a:solidFill>
              <a:latin typeface="Century Gothic"/>
              <a:ea typeface="Century Gothic"/>
              <a:cs typeface="Century Gothic"/>
              <a:sym typeface="Century Gothic"/>
            </a:endParaRPr>
          </a:p>
        </p:txBody>
      </p:sp>
      <p:sp>
        <p:nvSpPr>
          <p:cNvPr id="203" name="Google Shape;203;p10"/>
          <p:cNvSpPr/>
          <p:nvPr/>
        </p:nvSpPr>
        <p:spPr>
          <a:xfrm>
            <a:off x="9711675" y="2473625"/>
            <a:ext cx="2192100" cy="10614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Meta: 40 </a:t>
            </a:r>
            <a:r>
              <a:rPr b="1" lang="es-MX" sz="1200">
                <a:latin typeface="Century Gothic"/>
                <a:ea typeface="Century Gothic"/>
                <a:cs typeface="Century Gothic"/>
                <a:sym typeface="Century Gothic"/>
              </a:rPr>
              <a:t>asesorías y acompañamientos</a:t>
            </a:r>
            <a:r>
              <a:rPr b="1" i="0" lang="es-MX" sz="1200" u="none" cap="none" strike="noStrike">
                <a:solidFill>
                  <a:srgbClr val="000000"/>
                </a:solidFill>
                <a:latin typeface="Century Gothic"/>
                <a:ea typeface="Century Gothic"/>
                <a:cs typeface="Century Gothic"/>
                <a:sym typeface="Century Gothic"/>
              </a:rPr>
              <a:t>  </a:t>
            </a:r>
            <a:endParaRPr b="1" i="0" sz="1200" u="none" cap="none" strike="noStrike">
              <a:solidFill>
                <a:srgbClr val="000000"/>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rgbClr val="000000"/>
              </a:buClr>
              <a:buSzPts val="1200"/>
              <a:buFont typeface="Arial"/>
              <a:buNone/>
            </a:pPr>
            <a:r>
              <a:rPr b="1" i="0" lang="es-MX" sz="1200" u="none" cap="none" strike="noStrike">
                <a:solidFill>
                  <a:srgbClr val="000000"/>
                </a:solidFill>
                <a:latin typeface="Century Gothic"/>
                <a:ea typeface="Century Gothic"/>
                <a:cs typeface="Century Gothic"/>
                <a:sym typeface="Century Gothic"/>
              </a:rPr>
              <a:t>Frecuencia:</a:t>
            </a:r>
            <a:r>
              <a:rPr b="1" lang="es-MX" sz="1200">
                <a:latin typeface="Century Gothic"/>
                <a:ea typeface="Century Gothic"/>
                <a:cs typeface="Century Gothic"/>
                <a:sym typeface="Century Gothic"/>
              </a:rPr>
              <a:t> Mensual</a:t>
            </a:r>
            <a:endParaRPr b="1" i="0" sz="1200" u="none" cap="none" strike="noStrike">
              <a:solidFill>
                <a:srgbClr val="000000"/>
              </a:solidFill>
              <a:latin typeface="Century Gothic"/>
              <a:ea typeface="Century Gothic"/>
              <a:cs typeface="Century Gothic"/>
              <a:sym typeface="Century Gothic"/>
            </a:endParaRPr>
          </a:p>
        </p:txBody>
      </p:sp>
      <p:sp>
        <p:nvSpPr>
          <p:cNvPr id="204" name="Google Shape;204;p10"/>
          <p:cNvSpPr/>
          <p:nvPr/>
        </p:nvSpPr>
        <p:spPr>
          <a:xfrm>
            <a:off x="8991699" y="4382786"/>
            <a:ext cx="903300" cy="43200"/>
          </a:xfrm>
          <a:custGeom>
            <a:rect b="b" l="l" r="r" t="t"/>
            <a:pathLst>
              <a:path extrusionOk="0" h="120000" w="120000">
                <a:moveTo>
                  <a:pt x="0" y="60000"/>
                </a:moveTo>
                <a:lnTo>
                  <a:pt x="120000" y="60000"/>
                </a:lnTo>
              </a:path>
            </a:pathLst>
          </a:custGeom>
          <a:noFill/>
          <a:ln cap="flat" cmpd="sng" w="12700">
            <a:solidFill>
              <a:srgbClr val="D5A6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9"/>
          <p:cNvPicPr preferRelativeResize="0"/>
          <p:nvPr/>
        </p:nvPicPr>
        <p:blipFill rotWithShape="1">
          <a:blip r:embed="rId3">
            <a:alphaModFix/>
          </a:blip>
          <a:srcRect b="0" l="0" r="0" t="0"/>
          <a:stretch/>
        </p:blipFill>
        <p:spPr>
          <a:xfrm>
            <a:off x="9451705" y="974956"/>
            <a:ext cx="2460895" cy="1041885"/>
          </a:xfrm>
          <a:prstGeom prst="rect">
            <a:avLst/>
          </a:prstGeom>
          <a:noFill/>
          <a:ln>
            <a:noFill/>
          </a:ln>
        </p:spPr>
      </p:pic>
      <p:pic>
        <p:nvPicPr>
          <p:cNvPr id="210" name="Google Shape;210;p9"/>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211" name="Google Shape;211;p9"/>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212" name="Google Shape;212;p9"/>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213" name="Google Shape;213;p9"/>
          <p:cNvSpPr/>
          <p:nvPr/>
        </p:nvSpPr>
        <p:spPr>
          <a:xfrm>
            <a:off x="324955" y="945900"/>
            <a:ext cx="48186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 DE ACCIÓN</a:t>
            </a:r>
            <a:endParaRPr b="0" i="0" sz="1400" u="none" cap="none" strike="noStrike">
              <a:solidFill>
                <a:srgbClr val="000000"/>
              </a:solidFill>
              <a:latin typeface="Arial"/>
              <a:ea typeface="Arial"/>
              <a:cs typeface="Arial"/>
              <a:sym typeface="Arial"/>
            </a:endParaRPr>
          </a:p>
        </p:txBody>
      </p:sp>
      <p:grpSp>
        <p:nvGrpSpPr>
          <p:cNvPr id="214" name="Google Shape;214;p9"/>
          <p:cNvGrpSpPr/>
          <p:nvPr/>
        </p:nvGrpSpPr>
        <p:grpSpPr>
          <a:xfrm>
            <a:off x="1415790" y="1817408"/>
            <a:ext cx="7849050" cy="4136858"/>
            <a:chOff x="525" y="-76200"/>
            <a:chExt cx="5674559" cy="2544193"/>
          </a:xfrm>
        </p:grpSpPr>
        <p:sp>
          <p:nvSpPr>
            <p:cNvPr id="215" name="Google Shape;215;p9"/>
            <p:cNvSpPr/>
            <p:nvPr/>
          </p:nvSpPr>
          <p:spPr>
            <a:xfrm>
              <a:off x="525" y="585011"/>
              <a:ext cx="2768056" cy="325653"/>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
            <p:cNvSpPr/>
            <p:nvPr/>
          </p:nvSpPr>
          <p:spPr>
            <a:xfrm>
              <a:off x="525" y="707313"/>
              <a:ext cx="203351" cy="203351"/>
            </a:xfrm>
            <a:prstGeom prst="rect">
              <a:avLst/>
            </a:prstGeom>
            <a:solidFill>
              <a:schemeClr val="lt1">
                <a:alpha val="89411"/>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
            <p:cNvSpPr/>
            <p:nvPr/>
          </p:nvSpPr>
          <p:spPr>
            <a:xfrm>
              <a:off x="525"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txBox="1"/>
            <p:nvPr/>
          </p:nvSpPr>
          <p:spPr>
            <a:xfrm>
              <a:off x="525" y="-762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sz="1200">
                  <a:solidFill>
                    <a:schemeClr val="dk1"/>
                  </a:solidFill>
                  <a:latin typeface="Century Gothic"/>
                  <a:ea typeface="Century Gothic"/>
                  <a:cs typeface="Century Gothic"/>
                  <a:sym typeface="Century Gothic"/>
                </a:rPr>
                <a:t>Brindar conocimiento de las leyes a través de las asesorías y acompañamiento legal a los grupos vulnerables. </a:t>
              </a:r>
              <a:endParaRPr sz="3500">
                <a:solidFill>
                  <a:schemeClr val="dk1"/>
                </a:solidFill>
                <a:latin typeface="Century Gothic"/>
                <a:ea typeface="Century Gothic"/>
                <a:cs typeface="Century Gothic"/>
                <a:sym typeface="Century Gothic"/>
              </a:endParaRPr>
            </a:p>
          </p:txBody>
        </p:sp>
        <p:sp>
          <p:nvSpPr>
            <p:cNvPr id="219" name="Google Shape;219;p9"/>
            <p:cNvSpPr/>
            <p:nvPr/>
          </p:nvSpPr>
          <p:spPr>
            <a:xfrm>
              <a:off x="525" y="1181319"/>
              <a:ext cx="203346" cy="203346"/>
            </a:xfrm>
            <a:prstGeom prst="rect">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a:off x="194289"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txBox="1"/>
            <p:nvPr/>
          </p:nvSpPr>
          <p:spPr>
            <a:xfrm>
              <a:off x="194289" y="1151622"/>
              <a:ext cx="2574300" cy="474000"/>
            </a:xfrm>
            <a:prstGeom prst="rect">
              <a:avLst/>
            </a:prstGeom>
            <a:noFill/>
            <a:ln>
              <a:noFill/>
            </a:ln>
          </p:spPr>
          <p:txBody>
            <a:bodyPr anchorCtr="0" anchor="ctr" bIns="99550" lIns="99550" spcFirstLastPara="1" rIns="99550" wrap="square" tIns="99550">
              <a:noAutofit/>
            </a:bodyPr>
            <a:lstStyle/>
            <a:p>
              <a:pPr indent="0" lvl="0" marL="0" marR="0" rtl="0" algn="just">
                <a:lnSpc>
                  <a:spcPct val="90000"/>
                </a:lnSpc>
                <a:spcBef>
                  <a:spcPts val="0"/>
                </a:spcBef>
                <a:spcAft>
                  <a:spcPts val="0"/>
                </a:spcAft>
                <a:buClr>
                  <a:srgbClr val="000000"/>
                </a:buClr>
                <a:buSzPts val="1400"/>
                <a:buFont typeface="Arial"/>
                <a:buNone/>
              </a:pPr>
              <a:r>
                <a:rPr b="1" i="0" lang="es-MX" sz="1400" u="none" cap="none" strike="noStrike">
                  <a:solidFill>
                    <a:schemeClr val="dk1"/>
                  </a:solidFill>
                  <a:latin typeface="Century Gothic"/>
                  <a:ea typeface="Century Gothic"/>
                  <a:cs typeface="Century Gothic"/>
                  <a:sym typeface="Century Gothic"/>
                </a:rPr>
                <a:t>Actividad 1</a:t>
              </a:r>
              <a:r>
                <a:rPr b="1" lang="es-MX">
                  <a:solidFill>
                    <a:schemeClr val="dk1"/>
                  </a:solidFill>
                  <a:latin typeface="Century Gothic"/>
                  <a:ea typeface="Century Gothic"/>
                  <a:cs typeface="Century Gothic"/>
                  <a:sym typeface="Century Gothic"/>
                </a:rPr>
                <a:t>. </a:t>
              </a:r>
              <a:r>
                <a:rPr b="1" i="0" lang="es-MX" sz="1400" u="none" cap="none" strike="noStrike">
                  <a:solidFill>
                    <a:schemeClr val="dk1"/>
                  </a:solidFill>
                  <a:latin typeface="Century Gothic"/>
                  <a:ea typeface="Century Gothic"/>
                  <a:cs typeface="Century Gothic"/>
                  <a:sym typeface="Century Gothic"/>
                </a:rPr>
                <a:t>Brindar asesorías y acompañamiento legal a los grupos vulnerables.</a:t>
              </a:r>
              <a:endParaRPr b="1" i="0" sz="1400" u="none" cap="none" strike="noStrike">
                <a:solidFill>
                  <a:schemeClr val="dk1"/>
                </a:solidFill>
                <a:latin typeface="Century Gothic"/>
                <a:ea typeface="Century Gothic"/>
                <a:cs typeface="Century Gothic"/>
                <a:sym typeface="Century Gothic"/>
              </a:endParaRPr>
            </a:p>
            <a:p>
              <a:pPr indent="0" lvl="0" marL="0" marR="0" rtl="0" algn="just">
                <a:lnSpc>
                  <a:spcPct val="90000"/>
                </a:lnSpc>
                <a:spcBef>
                  <a:spcPts val="0"/>
                </a:spcBef>
                <a:spcAft>
                  <a:spcPts val="0"/>
                </a:spcAft>
                <a:buClr>
                  <a:srgbClr val="000000"/>
                </a:buClr>
                <a:buSzPts val="1400"/>
                <a:buFont typeface="Arial"/>
                <a:buNone/>
              </a:pPr>
              <a:r>
                <a:t/>
              </a:r>
              <a:endParaRPr b="1">
                <a:solidFill>
                  <a:schemeClr val="dk1"/>
                </a:solidFill>
                <a:latin typeface="Century Gothic"/>
                <a:ea typeface="Century Gothic"/>
                <a:cs typeface="Century Gothic"/>
                <a:sym typeface="Century Gothic"/>
              </a:endParaRPr>
            </a:p>
          </p:txBody>
        </p:sp>
        <p:sp>
          <p:nvSpPr>
            <p:cNvPr id="222" name="Google Shape;222;p9"/>
            <p:cNvSpPr/>
            <p:nvPr/>
          </p:nvSpPr>
          <p:spPr>
            <a:xfrm>
              <a:off x="525" y="1655320"/>
              <a:ext cx="203346" cy="203346"/>
            </a:xfrm>
            <a:prstGeom prst="rect">
              <a:avLst/>
            </a:prstGeom>
            <a:solidFill>
              <a:schemeClr val="lt1"/>
            </a:solidFill>
            <a:ln cap="flat" cmpd="sng" w="12700">
              <a:solidFill>
                <a:srgbClr val="438FC0"/>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
            <p:cNvSpPr/>
            <p:nvPr/>
          </p:nvSpPr>
          <p:spPr>
            <a:xfrm>
              <a:off x="194289"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9"/>
            <p:cNvSpPr txBox="1"/>
            <p:nvPr/>
          </p:nvSpPr>
          <p:spPr>
            <a:xfrm>
              <a:off x="194289" y="1532086"/>
              <a:ext cx="2574300"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09 de noviembre 2020</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a:off x="525" y="2129321"/>
              <a:ext cx="203346" cy="203346"/>
            </a:xfrm>
            <a:prstGeom prst="rect">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a:off x="194289"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txBox="1"/>
            <p:nvPr/>
          </p:nvSpPr>
          <p:spPr>
            <a:xfrm>
              <a:off x="194289" y="1993993"/>
              <a:ext cx="2574292" cy="474000"/>
            </a:xfrm>
            <a:prstGeom prst="rect">
              <a:avLst/>
            </a:prstGeom>
            <a:noFill/>
            <a:ln>
              <a:noFill/>
            </a:ln>
          </p:spPr>
          <p:txBody>
            <a:bodyPr anchorCtr="0" anchor="ctr" bIns="99550" lIns="99550" spcFirstLastPara="1" rIns="99550" wrap="square" tIns="99550">
              <a:noAutofit/>
            </a:bodyPr>
            <a:lstStyle/>
            <a:p>
              <a:pPr indent="0" lvl="0" marL="0" rtl="0" algn="l">
                <a:lnSpc>
                  <a:spcPct val="90000"/>
                </a:lnSpc>
                <a:spcBef>
                  <a:spcPts val="0"/>
                </a:spcBef>
                <a:spcAft>
                  <a:spcPts val="0"/>
                </a:spcAft>
                <a:buClr>
                  <a:schemeClr val="dk1"/>
                </a:buClr>
                <a:buSzPts val="1400"/>
                <a:buFont typeface="Arial"/>
                <a:buNone/>
              </a:pPr>
              <a:r>
                <a:rPr lang="es-MX">
                  <a:solidFill>
                    <a:schemeClr val="dk1"/>
                  </a:solidFill>
                  <a:latin typeface="Century Gothic"/>
                  <a:ea typeface="Century Gothic"/>
                  <a:cs typeface="Century Gothic"/>
                  <a:sym typeface="Century Gothic"/>
                </a:rPr>
                <a:t>Luis Lima</a:t>
              </a:r>
              <a:endParaRPr>
                <a:solidFill>
                  <a:schemeClr val="dk1"/>
                </a:solidFill>
                <a:latin typeface="Century Gothic"/>
                <a:ea typeface="Century Gothic"/>
                <a:cs typeface="Century Gothic"/>
                <a:sym typeface="Century Gothic"/>
              </a:endParaRPr>
            </a:p>
          </p:txBody>
        </p:sp>
        <p:sp>
          <p:nvSpPr>
            <p:cNvPr id="228" name="Google Shape;228;p9"/>
            <p:cNvSpPr/>
            <p:nvPr/>
          </p:nvSpPr>
          <p:spPr>
            <a:xfrm>
              <a:off x="2906984" y="585011"/>
              <a:ext cx="2768056" cy="325653"/>
            </a:xfrm>
            <a:prstGeom prst="rect">
              <a:avLst/>
            </a:prstGeom>
            <a:solidFill>
              <a:srgbClr val="44B78C"/>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9"/>
            <p:cNvSpPr/>
            <p:nvPr/>
          </p:nvSpPr>
          <p:spPr>
            <a:xfrm>
              <a:off x="2906984" y="707313"/>
              <a:ext cx="203351" cy="203351"/>
            </a:xfrm>
            <a:prstGeom prst="rect">
              <a:avLst/>
            </a:prstGeom>
            <a:solidFill>
              <a:schemeClr val="lt1">
                <a:alpha val="89411"/>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2906984" y="0"/>
              <a:ext cx="2768056" cy="58501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9"/>
            <p:cNvSpPr txBox="1"/>
            <p:nvPr/>
          </p:nvSpPr>
          <p:spPr>
            <a:xfrm>
              <a:off x="2906984" y="-76200"/>
              <a:ext cx="2768100" cy="585000"/>
            </a:xfrm>
            <a:prstGeom prst="rect">
              <a:avLst/>
            </a:prstGeom>
            <a:noFill/>
            <a:ln>
              <a:noFill/>
            </a:ln>
          </p:spPr>
          <p:txBody>
            <a:bodyPr anchorCtr="0" anchor="ctr" bIns="44450" lIns="66675" spcFirstLastPara="1" rIns="66675" wrap="square" tIns="44450">
              <a:noAutofit/>
            </a:bodyPr>
            <a:lstStyle/>
            <a:p>
              <a:pPr indent="0" lvl="0" marL="0" rtl="0" algn="just">
                <a:lnSpc>
                  <a:spcPct val="90000"/>
                </a:lnSpc>
                <a:spcBef>
                  <a:spcPts val="0"/>
                </a:spcBef>
                <a:spcAft>
                  <a:spcPts val="0"/>
                </a:spcAft>
                <a:buClr>
                  <a:schemeClr val="dk1"/>
                </a:buClr>
                <a:buSzPts val="1200"/>
                <a:buFont typeface="Arial"/>
                <a:buNone/>
              </a:pPr>
              <a:r>
                <a:rPr lang="es-MX" sz="1200">
                  <a:solidFill>
                    <a:schemeClr val="dk1"/>
                  </a:solidFill>
                  <a:latin typeface="Century Gothic"/>
                  <a:ea typeface="Century Gothic"/>
                  <a:cs typeface="Century Gothic"/>
                  <a:sym typeface="Century Gothic"/>
                </a:rPr>
                <a:t>Promover convenios de colaboración entre estudiantes y profesionistas de derecho para desarrollar un repositorio digital.</a:t>
              </a:r>
              <a:endParaRPr sz="3500">
                <a:solidFill>
                  <a:schemeClr val="dk1"/>
                </a:solidFill>
                <a:latin typeface="Century Gothic"/>
                <a:ea typeface="Century Gothic"/>
                <a:cs typeface="Century Gothic"/>
                <a:sym typeface="Century Gothic"/>
              </a:endParaRPr>
            </a:p>
          </p:txBody>
        </p:sp>
        <p:sp>
          <p:nvSpPr>
            <p:cNvPr id="232" name="Google Shape;232;p9"/>
            <p:cNvSpPr/>
            <p:nvPr/>
          </p:nvSpPr>
          <p:spPr>
            <a:xfrm>
              <a:off x="2906984" y="1181319"/>
              <a:ext cx="203346" cy="203346"/>
            </a:xfrm>
            <a:prstGeom prst="rect">
              <a:avLst/>
            </a:prstGeom>
            <a:solidFill>
              <a:schemeClr val="lt1"/>
            </a:solidFill>
            <a:ln cap="flat" cmpd="sng" w="12700">
              <a:solidFill>
                <a:srgbClr val="42BBA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9"/>
            <p:cNvSpPr/>
            <p:nvPr/>
          </p:nvSpPr>
          <p:spPr>
            <a:xfrm>
              <a:off x="3100748" y="1045991"/>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txBox="1"/>
            <p:nvPr/>
          </p:nvSpPr>
          <p:spPr>
            <a:xfrm>
              <a:off x="3100748" y="1045991"/>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b="1" lang="es-MX">
                  <a:solidFill>
                    <a:schemeClr val="dk1"/>
                  </a:solidFill>
                  <a:latin typeface="Century Gothic"/>
                  <a:ea typeface="Century Gothic"/>
                  <a:cs typeface="Century Gothic"/>
                  <a:sym typeface="Century Gothic"/>
                </a:rPr>
                <a:t>Actividad 2. Desarrollar un repositorio digital.</a:t>
              </a:r>
              <a:endParaRPr b="1">
                <a:solidFill>
                  <a:schemeClr val="dk1"/>
                </a:solidFill>
                <a:latin typeface="Century Gothic"/>
                <a:ea typeface="Century Gothic"/>
                <a:cs typeface="Century Gothic"/>
                <a:sym typeface="Century Gothic"/>
              </a:endParaRPr>
            </a:p>
          </p:txBody>
        </p:sp>
        <p:sp>
          <p:nvSpPr>
            <p:cNvPr id="235" name="Google Shape;235;p9"/>
            <p:cNvSpPr/>
            <p:nvPr/>
          </p:nvSpPr>
          <p:spPr>
            <a:xfrm>
              <a:off x="2906984" y="1655320"/>
              <a:ext cx="203346" cy="203346"/>
            </a:xfrm>
            <a:prstGeom prst="rect">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3100748" y="1519992"/>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3100748" y="1519992"/>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09 de noviembre 2020</a:t>
              </a:r>
              <a:endParaRPr b="0" i="0" sz="1400" u="none" cap="none" strike="noStrike">
                <a:solidFill>
                  <a:schemeClr val="dk1"/>
                </a:solidFill>
                <a:latin typeface="Century Gothic"/>
                <a:ea typeface="Century Gothic"/>
                <a:cs typeface="Century Gothic"/>
                <a:sym typeface="Century Gothic"/>
              </a:endParaRPr>
            </a:p>
          </p:txBody>
        </p:sp>
        <p:sp>
          <p:nvSpPr>
            <p:cNvPr id="238" name="Google Shape;238;p9"/>
            <p:cNvSpPr/>
            <p:nvPr/>
          </p:nvSpPr>
          <p:spPr>
            <a:xfrm>
              <a:off x="2906984" y="2129321"/>
              <a:ext cx="203346" cy="203346"/>
            </a:xfrm>
            <a:prstGeom prst="rect">
              <a:avLst/>
            </a:prstGeom>
            <a:solidFill>
              <a:schemeClr val="lt1"/>
            </a:solidFill>
            <a:ln cap="flat" cmpd="sng" w="12700">
              <a:solidFill>
                <a:srgbClr val="44B56D"/>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3100748" y="1993993"/>
              <a:ext cx="2574292" cy="47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9"/>
            <p:cNvSpPr txBox="1"/>
            <p:nvPr/>
          </p:nvSpPr>
          <p:spPr>
            <a:xfrm>
              <a:off x="3100748" y="1993993"/>
              <a:ext cx="2574292" cy="4740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rial"/>
                <a:buNone/>
              </a:pPr>
              <a:r>
                <a:rPr lang="es-MX">
                  <a:solidFill>
                    <a:schemeClr val="dk1"/>
                  </a:solidFill>
                  <a:latin typeface="Century Gothic"/>
                  <a:ea typeface="Century Gothic"/>
                  <a:cs typeface="Century Gothic"/>
                  <a:sym typeface="Century Gothic"/>
                </a:rPr>
                <a:t>Luis Lima</a:t>
              </a:r>
              <a:endParaRPr b="0" i="0" sz="14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46" name="Google Shape;246;p1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47" name="Google Shape;247;p11"/>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48" name="Google Shape;248;p11"/>
          <p:cNvSpPr/>
          <p:nvPr/>
        </p:nvSpPr>
        <p:spPr>
          <a:xfrm>
            <a:off x="540552" y="945892"/>
            <a:ext cx="1717138" cy="64633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RECURSOS</a:t>
            </a:r>
            <a:endParaRPr b="0" i="0" sz="1400" u="none" cap="none" strike="noStrike">
              <a:solidFill>
                <a:srgbClr val="000000"/>
              </a:solidFill>
              <a:latin typeface="Arial"/>
              <a:ea typeface="Arial"/>
              <a:cs typeface="Arial"/>
              <a:sym typeface="Arial"/>
            </a:endParaRPr>
          </a:p>
        </p:txBody>
      </p:sp>
      <p:grpSp>
        <p:nvGrpSpPr>
          <p:cNvPr id="249" name="Google Shape;249;p11"/>
          <p:cNvGrpSpPr/>
          <p:nvPr/>
        </p:nvGrpSpPr>
        <p:grpSpPr>
          <a:xfrm>
            <a:off x="1921147" y="1599719"/>
            <a:ext cx="6801848" cy="4278106"/>
            <a:chOff x="721" y="283857"/>
            <a:chExt cx="5554343" cy="3936062"/>
          </a:xfrm>
        </p:grpSpPr>
        <p:sp>
          <p:nvSpPr>
            <p:cNvPr id="250" name="Google Shape;250;p11"/>
            <p:cNvSpPr/>
            <p:nvPr/>
          </p:nvSpPr>
          <p:spPr>
            <a:xfrm>
              <a:off x="926445" y="746719"/>
              <a:ext cx="1735732" cy="1157733"/>
            </a:xfrm>
            <a:prstGeom prst="rect">
              <a:avLst/>
            </a:prstGeom>
            <a:solidFill>
              <a:srgbClr val="CCD3EA">
                <a:alpha val="89411"/>
              </a:srgbClr>
            </a:solidFill>
            <a:ln cap="flat" cmpd="sng" w="12700">
              <a:solidFill>
                <a:srgbClr val="CCD3E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txBox="1"/>
            <p:nvPr/>
          </p:nvSpPr>
          <p:spPr>
            <a:xfrm>
              <a:off x="1204162"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humanos:</a:t>
              </a:r>
              <a:r>
                <a:rPr lang="es-MX" sz="1800">
                  <a:solidFill>
                    <a:schemeClr val="dk1"/>
                  </a:solidFill>
                  <a:latin typeface="Century Gothic"/>
                  <a:ea typeface="Century Gothic"/>
                  <a:cs typeface="Century Gothic"/>
                  <a:sym typeface="Century Gothic"/>
                </a:rPr>
                <a:t> De 6 a 15 personas</a:t>
              </a:r>
              <a:endParaRPr b="0" i="0" sz="1800" u="none" cap="none" strike="noStrike">
                <a:solidFill>
                  <a:schemeClr val="dk1"/>
                </a:solidFill>
                <a:latin typeface="Century Gothic"/>
                <a:ea typeface="Century Gothic"/>
                <a:cs typeface="Century Gothic"/>
                <a:sym typeface="Century Gothic"/>
              </a:endParaRPr>
            </a:p>
          </p:txBody>
        </p:sp>
        <p:sp>
          <p:nvSpPr>
            <p:cNvPr id="252" name="Google Shape;252;p11"/>
            <p:cNvSpPr/>
            <p:nvPr/>
          </p:nvSpPr>
          <p:spPr>
            <a:xfrm>
              <a:off x="926445" y="1904452"/>
              <a:ext cx="1735732" cy="1157733"/>
            </a:xfrm>
            <a:prstGeom prst="rect">
              <a:avLst/>
            </a:prstGeom>
            <a:solidFill>
              <a:srgbClr val="CBDAE8">
                <a:alpha val="89411"/>
              </a:srgbClr>
            </a:solidFill>
            <a:ln cap="flat" cmpd="sng" w="12700">
              <a:solidFill>
                <a:srgbClr val="CBDAE8">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txBox="1"/>
            <p:nvPr/>
          </p:nvSpPr>
          <p:spPr>
            <a:xfrm>
              <a:off x="1204162"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financieros: $0</a:t>
              </a:r>
              <a:endParaRPr b="0" i="0" sz="1800" u="none" cap="none" strike="noStrike">
                <a:solidFill>
                  <a:schemeClr val="dk1"/>
                </a:solidFill>
                <a:latin typeface="Century Gothic"/>
                <a:ea typeface="Century Gothic"/>
                <a:cs typeface="Century Gothic"/>
                <a:sym typeface="Century Gothic"/>
              </a:endParaRPr>
            </a:p>
          </p:txBody>
        </p:sp>
        <p:sp>
          <p:nvSpPr>
            <p:cNvPr id="254" name="Google Shape;254;p11"/>
            <p:cNvSpPr/>
            <p:nvPr/>
          </p:nvSpPr>
          <p:spPr>
            <a:xfrm>
              <a:off x="926445" y="3062186"/>
              <a:ext cx="1735732" cy="1157733"/>
            </a:xfrm>
            <a:prstGeom prst="rect">
              <a:avLst/>
            </a:prstGeom>
            <a:solidFill>
              <a:srgbClr val="CBE0E7">
                <a:alpha val="89411"/>
              </a:srgbClr>
            </a:solidFill>
            <a:ln cap="flat" cmpd="sng" w="12700">
              <a:solidFill>
                <a:srgbClr val="CBE0E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1"/>
            <p:cNvSpPr txBox="1"/>
            <p:nvPr/>
          </p:nvSpPr>
          <p:spPr>
            <a:xfrm>
              <a:off x="1204162"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materiales: </a:t>
              </a:r>
              <a:r>
                <a:rPr lang="es-MX" sz="1800">
                  <a:solidFill>
                    <a:schemeClr val="dk1"/>
                  </a:solidFill>
                  <a:latin typeface="Century Gothic"/>
                  <a:ea typeface="Century Gothic"/>
                  <a:cs typeface="Century Gothic"/>
                  <a:sym typeface="Century Gothic"/>
                </a:rPr>
                <a:t>Dispositivos digitales e internet</a:t>
              </a:r>
              <a:r>
                <a:rPr b="0" i="0" lang="es-MX" sz="1800" u="none" cap="none" strike="noStrike">
                  <a:solidFill>
                    <a:schemeClr val="dk1"/>
                  </a:solidFill>
                  <a:latin typeface="Century Gothic"/>
                  <a:ea typeface="Century Gothic"/>
                  <a:cs typeface="Century Gothic"/>
                  <a:sym typeface="Century Gothic"/>
                </a:rPr>
                <a:t> </a:t>
              </a:r>
              <a:endParaRPr b="0" i="0" sz="1800" u="none" cap="none" strike="noStrike">
                <a:solidFill>
                  <a:schemeClr val="dk1"/>
                </a:solidFill>
                <a:latin typeface="Century Gothic"/>
                <a:ea typeface="Century Gothic"/>
                <a:cs typeface="Century Gothic"/>
                <a:sym typeface="Century Gothic"/>
              </a:endParaRPr>
            </a:p>
          </p:txBody>
        </p:sp>
        <p:sp>
          <p:nvSpPr>
            <p:cNvPr id="256" name="Google Shape;256;p11"/>
            <p:cNvSpPr/>
            <p:nvPr/>
          </p:nvSpPr>
          <p:spPr>
            <a:xfrm>
              <a:off x="721" y="283857"/>
              <a:ext cx="1157154" cy="115715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1"/>
            <p:cNvSpPr txBox="1"/>
            <p:nvPr/>
          </p:nvSpPr>
          <p:spPr>
            <a:xfrm>
              <a:off x="107963" y="504743"/>
              <a:ext cx="987600" cy="766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800" u="none" cap="none" strike="noStrike">
                  <a:solidFill>
                    <a:schemeClr val="lt1"/>
                  </a:solidFill>
                  <a:latin typeface="Century Gothic"/>
                  <a:ea typeface="Century Gothic"/>
                  <a:cs typeface="Century Gothic"/>
                  <a:sym typeface="Century Gothic"/>
                </a:rPr>
                <a:t>Actividad 1</a:t>
              </a:r>
              <a:endParaRPr b="0" i="0" sz="1800" u="none" cap="none" strike="noStrike">
                <a:solidFill>
                  <a:schemeClr val="lt1"/>
                </a:solidFill>
                <a:latin typeface="Century Gothic"/>
                <a:ea typeface="Century Gothic"/>
                <a:cs typeface="Century Gothic"/>
                <a:sym typeface="Century Gothic"/>
              </a:endParaRPr>
            </a:p>
          </p:txBody>
        </p:sp>
        <p:sp>
          <p:nvSpPr>
            <p:cNvPr id="258" name="Google Shape;258;p11"/>
            <p:cNvSpPr/>
            <p:nvPr/>
          </p:nvSpPr>
          <p:spPr>
            <a:xfrm>
              <a:off x="3819332" y="746719"/>
              <a:ext cx="1735732" cy="1157733"/>
            </a:xfrm>
            <a:prstGeom prst="rect">
              <a:avLst/>
            </a:prstGeom>
            <a:solidFill>
              <a:srgbClr val="CBE7E6">
                <a:alpha val="89411"/>
              </a:srgbClr>
            </a:solidFill>
            <a:ln cap="flat" cmpd="sng" w="12700">
              <a:solidFill>
                <a:srgbClr val="CBE7E6">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1"/>
            <p:cNvSpPr txBox="1"/>
            <p:nvPr/>
          </p:nvSpPr>
          <p:spPr>
            <a:xfrm>
              <a:off x="4097049" y="746719"/>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humanos: </a:t>
              </a:r>
              <a:r>
                <a:rPr lang="es-MX" sz="1800">
                  <a:solidFill>
                    <a:schemeClr val="dk1"/>
                  </a:solidFill>
                  <a:latin typeface="Century Gothic"/>
                  <a:ea typeface="Century Gothic"/>
                  <a:cs typeface="Century Gothic"/>
                  <a:sym typeface="Century Gothic"/>
                </a:rPr>
                <a:t>De 6 a 15 personas</a:t>
              </a:r>
              <a:endParaRPr b="0" i="0" sz="1800" u="none" cap="none" strike="noStrike">
                <a:solidFill>
                  <a:schemeClr val="dk1"/>
                </a:solidFill>
                <a:latin typeface="Century Gothic"/>
                <a:ea typeface="Century Gothic"/>
                <a:cs typeface="Century Gothic"/>
                <a:sym typeface="Century Gothic"/>
              </a:endParaRPr>
            </a:p>
          </p:txBody>
        </p:sp>
        <p:sp>
          <p:nvSpPr>
            <p:cNvPr id="260" name="Google Shape;260;p11"/>
            <p:cNvSpPr/>
            <p:nvPr/>
          </p:nvSpPr>
          <p:spPr>
            <a:xfrm>
              <a:off x="3819332" y="1904452"/>
              <a:ext cx="1735732" cy="1157733"/>
            </a:xfrm>
            <a:prstGeom prst="rect">
              <a:avLst/>
            </a:prstGeom>
            <a:solidFill>
              <a:srgbClr val="CBE5DE">
                <a:alpha val="89411"/>
              </a:srgbClr>
            </a:solidFill>
            <a:ln cap="flat" cmpd="sng" w="12700">
              <a:solidFill>
                <a:srgbClr val="CBE5DE">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1"/>
            <p:cNvSpPr txBox="1"/>
            <p:nvPr/>
          </p:nvSpPr>
          <p:spPr>
            <a:xfrm>
              <a:off x="4097049" y="1904452"/>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financieros: $0</a:t>
              </a:r>
              <a:endParaRPr b="0" i="0" sz="1800" u="none" cap="none" strike="noStrike">
                <a:solidFill>
                  <a:schemeClr val="dk1"/>
                </a:solidFill>
                <a:latin typeface="Century Gothic"/>
                <a:ea typeface="Century Gothic"/>
                <a:cs typeface="Century Gothic"/>
                <a:sym typeface="Century Gothic"/>
              </a:endParaRPr>
            </a:p>
          </p:txBody>
        </p:sp>
        <p:sp>
          <p:nvSpPr>
            <p:cNvPr id="262" name="Google Shape;262;p11"/>
            <p:cNvSpPr/>
            <p:nvPr/>
          </p:nvSpPr>
          <p:spPr>
            <a:xfrm>
              <a:off x="3819332" y="3062186"/>
              <a:ext cx="1735732" cy="1157733"/>
            </a:xfrm>
            <a:prstGeom prst="rect">
              <a:avLst/>
            </a:prstGeom>
            <a:solidFill>
              <a:srgbClr val="CBE5D7">
                <a:alpha val="89411"/>
              </a:srgbClr>
            </a:solidFill>
            <a:ln cap="flat" cmpd="sng" w="12700">
              <a:solidFill>
                <a:srgbClr val="CBE5D7">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txBox="1"/>
            <p:nvPr/>
          </p:nvSpPr>
          <p:spPr>
            <a:xfrm>
              <a:off x="4097049" y="3062186"/>
              <a:ext cx="1458015" cy="1157733"/>
            </a:xfrm>
            <a:prstGeom prst="rect">
              <a:avLst/>
            </a:prstGeom>
            <a:noFill/>
            <a:ln>
              <a:noFill/>
            </a:ln>
          </p:spPr>
          <p:txBody>
            <a:bodyPr anchorCtr="0" anchor="ctr" bIns="135125" lIns="0" spcFirstLastPara="1" rIns="135125" wrap="square" tIns="135125">
              <a:noAutofit/>
            </a:bodyPr>
            <a:lstStyle/>
            <a:p>
              <a:pPr indent="0" lvl="0" marL="0" marR="0" rtl="0" algn="l">
                <a:lnSpc>
                  <a:spcPct val="90000"/>
                </a:lnSpc>
                <a:spcBef>
                  <a:spcPts val="0"/>
                </a:spcBef>
                <a:spcAft>
                  <a:spcPts val="0"/>
                </a:spcAft>
                <a:buClr>
                  <a:srgbClr val="000000"/>
                </a:buClr>
                <a:buSzPts val="1900"/>
                <a:buFont typeface="Arial"/>
                <a:buNone/>
              </a:pPr>
              <a:r>
                <a:rPr b="0" i="0" lang="es-MX" sz="1800" u="none" cap="none" strike="noStrike">
                  <a:solidFill>
                    <a:schemeClr val="dk1"/>
                  </a:solidFill>
                  <a:latin typeface="Century Gothic"/>
                  <a:ea typeface="Century Gothic"/>
                  <a:cs typeface="Century Gothic"/>
                  <a:sym typeface="Century Gothic"/>
                </a:rPr>
                <a:t>Recursos materiales:</a:t>
              </a:r>
              <a:r>
                <a:rPr lang="es-MX" sz="1800">
                  <a:solidFill>
                    <a:schemeClr val="dk1"/>
                  </a:solidFill>
                  <a:latin typeface="Century Gothic"/>
                  <a:ea typeface="Century Gothic"/>
                  <a:cs typeface="Century Gothic"/>
                  <a:sym typeface="Century Gothic"/>
                </a:rPr>
                <a:t> </a:t>
              </a:r>
              <a:r>
                <a:rPr lang="es-MX" sz="1800">
                  <a:solidFill>
                    <a:schemeClr val="dk1"/>
                  </a:solidFill>
                  <a:latin typeface="Century Gothic"/>
                  <a:ea typeface="Century Gothic"/>
                  <a:cs typeface="Century Gothic"/>
                  <a:sym typeface="Century Gothic"/>
                </a:rPr>
                <a:t>Dispositivos digitales e internet </a:t>
              </a:r>
              <a:endParaRPr b="0" i="0" sz="1800" u="none" cap="none" strike="noStrike">
                <a:solidFill>
                  <a:schemeClr val="dk1"/>
                </a:solidFill>
                <a:latin typeface="Century Gothic"/>
                <a:ea typeface="Century Gothic"/>
                <a:cs typeface="Century Gothic"/>
                <a:sym typeface="Century Gothic"/>
              </a:endParaRPr>
            </a:p>
          </p:txBody>
        </p:sp>
        <p:sp>
          <p:nvSpPr>
            <p:cNvPr id="264" name="Google Shape;264;p11"/>
            <p:cNvSpPr/>
            <p:nvPr/>
          </p:nvSpPr>
          <p:spPr>
            <a:xfrm>
              <a:off x="2893608" y="283857"/>
              <a:ext cx="1157154" cy="1157154"/>
            </a:xfrm>
            <a:prstGeom prst="ellipse">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txBox="1"/>
            <p:nvPr/>
          </p:nvSpPr>
          <p:spPr>
            <a:xfrm>
              <a:off x="3000846" y="504743"/>
              <a:ext cx="987600" cy="766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300"/>
                <a:buFont typeface="Arial"/>
                <a:buNone/>
              </a:pPr>
              <a:r>
                <a:rPr b="0" i="0" lang="es-MX" sz="1800" u="none" cap="none" strike="noStrike">
                  <a:solidFill>
                    <a:schemeClr val="lt1"/>
                  </a:solidFill>
                  <a:latin typeface="Century Gothic"/>
                  <a:ea typeface="Century Gothic"/>
                  <a:cs typeface="Century Gothic"/>
                  <a:sym typeface="Century Gothic"/>
                </a:rPr>
                <a:t>Actividad 2</a:t>
              </a:r>
              <a:endParaRPr b="0" i="0" sz="1800" u="none" cap="none" strike="noStrike">
                <a:solidFill>
                  <a:schemeClr val="lt1"/>
                </a:solidFill>
                <a:latin typeface="Century Gothic"/>
                <a:ea typeface="Century Gothic"/>
                <a:cs typeface="Century Gothic"/>
                <a:sym typeface="Century Gothic"/>
              </a:endParaRPr>
            </a:p>
          </p:txBody>
        </p:sp>
      </p:grpSp>
      <p:pic>
        <p:nvPicPr>
          <p:cNvPr id="266" name="Google Shape;266;p11"/>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272" name="Google Shape;272;p1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273" name="Google Shape;273;p1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274" name="Google Shape;274;p12"/>
          <p:cNvSpPr/>
          <p:nvPr/>
        </p:nvSpPr>
        <p:spPr>
          <a:xfrm>
            <a:off x="183080" y="945892"/>
            <a:ext cx="2005677" cy="57490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RESULTADOS</a:t>
            </a:r>
            <a:endParaRPr b="0" i="0" sz="1400" u="none" cap="none" strike="noStrike">
              <a:solidFill>
                <a:srgbClr val="000000"/>
              </a:solidFill>
              <a:latin typeface="Arial"/>
              <a:ea typeface="Arial"/>
              <a:cs typeface="Arial"/>
              <a:sym typeface="Arial"/>
            </a:endParaRPr>
          </a:p>
        </p:txBody>
      </p:sp>
      <p:sp>
        <p:nvSpPr>
          <p:cNvPr id="275" name="Google Shape;275;p12"/>
          <p:cNvSpPr/>
          <p:nvPr/>
        </p:nvSpPr>
        <p:spPr>
          <a:xfrm>
            <a:off x="183080" y="1607611"/>
            <a:ext cx="7542449" cy="160043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1. Resultados cuantitativos (porcentaje) según indicadores.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2. Fotografías del antes y el después.</a:t>
            </a:r>
            <a:endParaRPr i="0" sz="1800" u="none" cap="none" strike="noStrike">
              <a:solidFill>
                <a:srgbClr val="000000"/>
              </a:solidFill>
              <a:latin typeface="Century Gothic"/>
              <a:ea typeface="Century Gothic"/>
              <a:cs typeface="Century Gothic"/>
              <a:sym typeface="Century Gothic"/>
            </a:endParaRPr>
          </a:p>
          <a:p>
            <a:pPr indent="-342900" lvl="0" marL="342900" marR="0" rtl="0" algn="l">
              <a:lnSpc>
                <a:spcPct val="150000"/>
              </a:lnSpc>
              <a:spcBef>
                <a:spcPts val="400"/>
              </a:spcBef>
              <a:spcAft>
                <a:spcPts val="0"/>
              </a:spcAft>
              <a:buClr>
                <a:srgbClr val="000000"/>
              </a:buClr>
              <a:buSzPts val="2000"/>
              <a:buFont typeface="Arial"/>
              <a:buNone/>
            </a:pPr>
            <a:r>
              <a:rPr b="1" i="0" lang="es-MX" sz="1800" u="none" cap="none" strike="noStrike">
                <a:solidFill>
                  <a:schemeClr val="dk1"/>
                </a:solidFill>
                <a:latin typeface="Century Gothic"/>
                <a:ea typeface="Century Gothic"/>
                <a:cs typeface="Century Gothic"/>
                <a:sym typeface="Century Gothic"/>
              </a:rPr>
              <a:t>3. Resultado “no esperado”</a:t>
            </a:r>
            <a:endParaRPr b="1" i="0" sz="1800" u="none" cap="none" strike="noStrike">
              <a:solidFill>
                <a:schemeClr val="dk1"/>
              </a:solidFill>
              <a:latin typeface="Century Gothic"/>
              <a:ea typeface="Century Gothic"/>
              <a:cs typeface="Century Gothic"/>
              <a:sym typeface="Century Gothic"/>
            </a:endParaRPr>
          </a:p>
        </p:txBody>
      </p:sp>
      <p:pic>
        <p:nvPicPr>
          <p:cNvPr id="276" name="Google Shape;276;p12"/>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95" name="Google Shape;95;p2"/>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96" name="Google Shape;96;p2"/>
          <p:cNvSpPr/>
          <p:nvPr/>
        </p:nvSpPr>
        <p:spPr>
          <a:xfrm>
            <a:off x="1671400" y="2190100"/>
            <a:ext cx="7961100" cy="29106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480"/>
              </a:spcBef>
              <a:spcAft>
                <a:spcPts val="0"/>
              </a:spcAft>
              <a:buClr>
                <a:srgbClr val="000000"/>
              </a:buClr>
              <a:buSzPts val="2400"/>
              <a:buFont typeface="Arial"/>
              <a:buNone/>
            </a:pPr>
            <a:r>
              <a:rPr b="1" lang="es-MX" sz="2400">
                <a:solidFill>
                  <a:srgbClr val="0A4C86"/>
                </a:solidFill>
                <a:latin typeface="Century Gothic"/>
                <a:ea typeface="Century Gothic"/>
                <a:cs typeface="Century Gothic"/>
                <a:sym typeface="Century Gothic"/>
              </a:rPr>
              <a:t>Luis Enrique Lima Colín</a:t>
            </a:r>
            <a:endParaRPr b="1" sz="2400">
              <a:solidFill>
                <a:srgbClr val="0A4C86"/>
              </a:solidFill>
              <a:latin typeface="Century Gothic"/>
              <a:ea typeface="Century Gothic"/>
              <a:cs typeface="Century Gothic"/>
              <a:sym typeface="Century Gothic"/>
            </a:endParaRPr>
          </a:p>
          <a:p>
            <a:pPr indent="0" lvl="0" marL="0" marR="0" rtl="0" algn="just">
              <a:lnSpc>
                <a:spcPct val="100000"/>
              </a:lnSpc>
              <a:spcBef>
                <a:spcPts val="480"/>
              </a:spcBef>
              <a:spcAft>
                <a:spcPts val="0"/>
              </a:spcAft>
              <a:buClr>
                <a:srgbClr val="000000"/>
              </a:buClr>
              <a:buSzPts val="2400"/>
              <a:buFont typeface="Arial"/>
              <a:buNone/>
            </a:pPr>
            <a:r>
              <a:rPr lang="es-MX" sz="1800">
                <a:latin typeface="Century Gothic"/>
                <a:ea typeface="Century Gothic"/>
                <a:cs typeface="Century Gothic"/>
                <a:sym typeface="Century Gothic"/>
              </a:rPr>
              <a:t>Líder juvenil de 25 años, egresado de la Licenciatura en Derecho por la UNAM. Actualmente, se desempeña como consejero universitario en la UNAM y tiene </a:t>
            </a:r>
            <a:r>
              <a:rPr lang="es-MX" sz="1800">
                <a:latin typeface="Century Gothic"/>
                <a:ea typeface="Century Gothic"/>
                <a:cs typeface="Century Gothic"/>
                <a:sym typeface="Century Gothic"/>
              </a:rPr>
              <a:t>pasión por el derecho electoral. </a:t>
            </a:r>
            <a:endParaRPr sz="1800">
              <a:latin typeface="Century Gothic"/>
              <a:ea typeface="Century Gothic"/>
              <a:cs typeface="Century Gothic"/>
              <a:sym typeface="Century Gothic"/>
            </a:endParaRPr>
          </a:p>
          <a:p>
            <a:pPr indent="0" lvl="0" marL="0" marR="0" rtl="0" algn="just">
              <a:lnSpc>
                <a:spcPct val="100000"/>
              </a:lnSpc>
              <a:spcBef>
                <a:spcPts val="480"/>
              </a:spcBef>
              <a:spcAft>
                <a:spcPts val="0"/>
              </a:spcAft>
              <a:buClr>
                <a:srgbClr val="000000"/>
              </a:buClr>
              <a:buSzPts val="2400"/>
              <a:buFont typeface="Arial"/>
              <a:buNone/>
            </a:pPr>
            <a:r>
              <a:rPr lang="es-MX" sz="1800">
                <a:latin typeface="Century Gothic"/>
                <a:ea typeface="Century Gothic"/>
                <a:cs typeface="Century Gothic"/>
                <a:sym typeface="Century Gothic"/>
              </a:rPr>
              <a:t>Entre sus gustos personales se encuentra, la poesía y la música y le gusta escribir artículos de investigación.</a:t>
            </a:r>
            <a:endParaRPr b="1" i="0" sz="2400" u="none" cap="none" strike="noStrike">
              <a:solidFill>
                <a:srgbClr val="0A4C86"/>
              </a:solidFill>
              <a:latin typeface="Century Gothic"/>
              <a:ea typeface="Century Gothic"/>
              <a:cs typeface="Century Gothic"/>
              <a:sym typeface="Century Gothic"/>
            </a:endParaRPr>
          </a:p>
        </p:txBody>
      </p:sp>
      <p:pic>
        <p:nvPicPr>
          <p:cNvPr id="97" name="Google Shape;97;p2"/>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5"/>
          <p:cNvPicPr preferRelativeResize="0"/>
          <p:nvPr/>
        </p:nvPicPr>
        <p:blipFill rotWithShape="1">
          <a:blip r:embed="rId3">
            <a:alphaModFix/>
          </a:blip>
          <a:srcRect b="0" l="3969" r="12467" t="0"/>
          <a:stretch/>
        </p:blipFill>
        <p:spPr>
          <a:xfrm>
            <a:off x="58950" y="801692"/>
            <a:ext cx="8948525" cy="6023533"/>
          </a:xfrm>
          <a:prstGeom prst="rect">
            <a:avLst/>
          </a:prstGeom>
          <a:noFill/>
          <a:ln>
            <a:noFill/>
          </a:ln>
        </p:spPr>
      </p:pic>
      <p:pic>
        <p:nvPicPr>
          <p:cNvPr id="103" name="Google Shape;103;p5"/>
          <p:cNvPicPr preferRelativeResize="0"/>
          <p:nvPr/>
        </p:nvPicPr>
        <p:blipFill rotWithShape="1">
          <a:blip r:embed="rId4">
            <a:alphaModFix/>
          </a:blip>
          <a:srcRect b="37263" l="0" r="0" t="0"/>
          <a:stretch/>
        </p:blipFill>
        <p:spPr>
          <a:xfrm>
            <a:off x="0" y="-31750"/>
            <a:ext cx="12191999" cy="833438"/>
          </a:xfrm>
          <a:prstGeom prst="rect">
            <a:avLst/>
          </a:prstGeom>
          <a:noFill/>
          <a:ln>
            <a:noFill/>
          </a:ln>
        </p:spPr>
      </p:pic>
      <p:pic>
        <p:nvPicPr>
          <p:cNvPr id="104" name="Google Shape;104;p5"/>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05" name="Google Shape;105;p5"/>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06" name="Google Shape;106;p5"/>
          <p:cNvSpPr/>
          <p:nvPr/>
        </p:nvSpPr>
        <p:spPr>
          <a:xfrm>
            <a:off x="114300" y="945900"/>
            <a:ext cx="4335000" cy="5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ANÁLISIS DEL PROBLEMA</a:t>
            </a:r>
            <a:endParaRPr b="1" i="0" sz="2400" u="none" cap="none" strike="noStrike">
              <a:solidFill>
                <a:srgbClr val="0A4C86"/>
              </a:solidFill>
              <a:latin typeface="Century Gothic"/>
              <a:ea typeface="Century Gothic"/>
              <a:cs typeface="Century Gothic"/>
              <a:sym typeface="Century Gothic"/>
            </a:endParaRPr>
          </a:p>
        </p:txBody>
      </p:sp>
      <p:pic>
        <p:nvPicPr>
          <p:cNvPr id="107" name="Google Shape;107;p5"/>
          <p:cNvPicPr preferRelativeResize="0"/>
          <p:nvPr/>
        </p:nvPicPr>
        <p:blipFill rotWithShape="1">
          <a:blip r:embed="rId7">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g96f7b79043_0_91"/>
          <p:cNvPicPr preferRelativeResize="0"/>
          <p:nvPr/>
        </p:nvPicPr>
        <p:blipFill rotWithShape="1">
          <a:blip r:embed="rId3">
            <a:alphaModFix/>
          </a:blip>
          <a:srcRect b="37264" l="0" r="0" t="0"/>
          <a:stretch/>
        </p:blipFill>
        <p:spPr>
          <a:xfrm>
            <a:off x="0" y="-31750"/>
            <a:ext cx="12191999" cy="833438"/>
          </a:xfrm>
          <a:prstGeom prst="rect">
            <a:avLst/>
          </a:prstGeom>
          <a:noFill/>
          <a:ln>
            <a:noFill/>
          </a:ln>
        </p:spPr>
      </p:pic>
      <p:pic>
        <p:nvPicPr>
          <p:cNvPr id="113" name="Google Shape;113;g96f7b79043_0_91"/>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14" name="Google Shape;114;g96f7b79043_0_91"/>
          <p:cNvPicPr preferRelativeResize="0"/>
          <p:nvPr/>
        </p:nvPicPr>
        <p:blipFill rotWithShape="1">
          <a:blip r:embed="rId5">
            <a:alphaModFix/>
          </a:blip>
          <a:srcRect b="52796" l="38151" r="37886" t="34996"/>
          <a:stretch/>
        </p:blipFill>
        <p:spPr>
          <a:xfrm>
            <a:off x="9136063" y="6175375"/>
            <a:ext cx="1814510" cy="519113"/>
          </a:xfrm>
          <a:prstGeom prst="rect">
            <a:avLst/>
          </a:prstGeom>
          <a:noFill/>
          <a:ln>
            <a:noFill/>
          </a:ln>
        </p:spPr>
      </p:pic>
      <p:sp>
        <p:nvSpPr>
          <p:cNvPr id="115" name="Google Shape;115;g96f7b79043_0_91"/>
          <p:cNvSpPr/>
          <p:nvPr/>
        </p:nvSpPr>
        <p:spPr>
          <a:xfrm>
            <a:off x="305325" y="1088225"/>
            <a:ext cx="6180000" cy="55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PLANTEAMIENTO DEL PROBLEMA</a:t>
            </a:r>
            <a:endParaRPr b="1" i="0" sz="2400" u="none" cap="none" strike="noStrike">
              <a:solidFill>
                <a:srgbClr val="0A4C86"/>
              </a:solidFill>
              <a:latin typeface="Century Gothic"/>
              <a:ea typeface="Century Gothic"/>
              <a:cs typeface="Century Gothic"/>
              <a:sym typeface="Century Gothic"/>
            </a:endParaRPr>
          </a:p>
        </p:txBody>
      </p:sp>
      <p:pic>
        <p:nvPicPr>
          <p:cNvPr id="116" name="Google Shape;116;g96f7b79043_0_91"/>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17" name="Google Shape;117;g96f7b79043_0_91"/>
          <p:cNvSpPr txBox="1"/>
          <p:nvPr/>
        </p:nvSpPr>
        <p:spPr>
          <a:xfrm>
            <a:off x="305325" y="2314050"/>
            <a:ext cx="9336600" cy="2229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Existe una violación</a:t>
            </a:r>
            <a:r>
              <a:rPr lang="es-MX" sz="1800">
                <a:solidFill>
                  <a:schemeClr val="dk1"/>
                </a:solidFill>
                <a:latin typeface="Century Gothic"/>
                <a:ea typeface="Century Gothic"/>
                <a:cs typeface="Century Gothic"/>
                <a:sym typeface="Century Gothic"/>
              </a:rPr>
              <a:t> a los derechos civiles y políticos de grupos vulnerables en la zona metropolitana de la CDMX, generado por el d</a:t>
            </a:r>
            <a:r>
              <a:rPr lang="es-MX" sz="1800">
                <a:solidFill>
                  <a:schemeClr val="dk1"/>
                </a:solidFill>
                <a:latin typeface="Century Gothic"/>
                <a:ea typeface="Century Gothic"/>
                <a:cs typeface="Century Gothic"/>
                <a:sym typeface="Century Gothic"/>
              </a:rPr>
              <a:t>esconocimiento de las leyes y la falta de colectivos que fomenten la cultura cívica, lo que ocasiona la limitación al ejercicio de sus derechos, corrupción, desconfianza hacia las instituciones, generando así un debilitamiento del Estado de Derecho </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3"/>
          <p:cNvPicPr preferRelativeResize="0"/>
          <p:nvPr/>
        </p:nvPicPr>
        <p:blipFill rotWithShape="1">
          <a:blip r:embed="rId3">
            <a:alphaModFix/>
          </a:blip>
          <a:srcRect b="7872" l="43854" r="11775" t="23844"/>
          <a:stretch/>
        </p:blipFill>
        <p:spPr>
          <a:xfrm>
            <a:off x="4384325" y="1900175"/>
            <a:ext cx="4956898" cy="4291075"/>
          </a:xfrm>
          <a:prstGeom prst="rect">
            <a:avLst/>
          </a:prstGeom>
          <a:noFill/>
          <a:ln>
            <a:noFill/>
          </a:ln>
        </p:spPr>
      </p:pic>
      <p:pic>
        <p:nvPicPr>
          <p:cNvPr id="123" name="Google Shape;123;p3"/>
          <p:cNvPicPr preferRelativeResize="0"/>
          <p:nvPr/>
        </p:nvPicPr>
        <p:blipFill rotWithShape="1">
          <a:blip r:embed="rId4">
            <a:alphaModFix/>
          </a:blip>
          <a:srcRect b="37263" l="0" r="0" t="0"/>
          <a:stretch/>
        </p:blipFill>
        <p:spPr>
          <a:xfrm>
            <a:off x="0" y="-31750"/>
            <a:ext cx="12192000" cy="833438"/>
          </a:xfrm>
          <a:prstGeom prst="rect">
            <a:avLst/>
          </a:prstGeom>
          <a:noFill/>
          <a:ln>
            <a:noFill/>
          </a:ln>
        </p:spPr>
      </p:pic>
      <p:pic>
        <p:nvPicPr>
          <p:cNvPr id="124" name="Google Shape;124;p3"/>
          <p:cNvPicPr preferRelativeResize="0"/>
          <p:nvPr/>
        </p:nvPicPr>
        <p:blipFill rotWithShape="1">
          <a:blip r:embed="rId5">
            <a:alphaModFix/>
          </a:blip>
          <a:srcRect b="0" l="0" r="0" t="0"/>
          <a:stretch/>
        </p:blipFill>
        <p:spPr>
          <a:xfrm>
            <a:off x="11079163" y="6191250"/>
            <a:ext cx="833437" cy="503238"/>
          </a:xfrm>
          <a:prstGeom prst="rect">
            <a:avLst/>
          </a:prstGeom>
          <a:noFill/>
          <a:ln>
            <a:noFill/>
          </a:ln>
        </p:spPr>
      </p:pic>
      <p:pic>
        <p:nvPicPr>
          <p:cNvPr id="125" name="Google Shape;125;p3"/>
          <p:cNvPicPr preferRelativeResize="0"/>
          <p:nvPr/>
        </p:nvPicPr>
        <p:blipFill rotWithShape="1">
          <a:blip r:embed="rId6">
            <a:alphaModFix/>
          </a:blip>
          <a:srcRect b="52797" l="38151" r="37886" t="34995"/>
          <a:stretch/>
        </p:blipFill>
        <p:spPr>
          <a:xfrm>
            <a:off x="9136063" y="6175375"/>
            <a:ext cx="1814512" cy="519113"/>
          </a:xfrm>
          <a:prstGeom prst="rect">
            <a:avLst/>
          </a:prstGeom>
          <a:noFill/>
          <a:ln>
            <a:noFill/>
          </a:ln>
        </p:spPr>
      </p:pic>
      <p:sp>
        <p:nvSpPr>
          <p:cNvPr id="126" name="Google Shape;126;p3"/>
          <p:cNvSpPr/>
          <p:nvPr/>
        </p:nvSpPr>
        <p:spPr>
          <a:xfrm>
            <a:off x="260825" y="1032700"/>
            <a:ext cx="58890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260824" y="1761874"/>
            <a:ext cx="324159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Delimitación Geográfica</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7">
            <a:alphaModFix/>
          </a:blip>
          <a:srcRect b="0" l="0" r="0" t="0"/>
          <a:stretch/>
        </p:blipFill>
        <p:spPr>
          <a:xfrm>
            <a:off x="9451705" y="974956"/>
            <a:ext cx="2460895" cy="1041885"/>
          </a:xfrm>
          <a:prstGeom prst="rect">
            <a:avLst/>
          </a:prstGeom>
          <a:noFill/>
          <a:ln>
            <a:noFill/>
          </a:ln>
        </p:spPr>
      </p:pic>
      <p:sp>
        <p:nvSpPr>
          <p:cNvPr id="129" name="Google Shape;129;p3"/>
          <p:cNvSpPr txBox="1"/>
          <p:nvPr/>
        </p:nvSpPr>
        <p:spPr>
          <a:xfrm>
            <a:off x="559075" y="2733250"/>
            <a:ext cx="2609100" cy="11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MX" sz="1800">
                <a:latin typeface="Century Gothic"/>
                <a:ea typeface="Century Gothic"/>
                <a:cs typeface="Century Gothic"/>
                <a:sym typeface="Century Gothic"/>
              </a:rPr>
              <a:t>Zona metropolitana CDMX</a:t>
            </a:r>
            <a:endParaRPr sz="18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35" name="Google Shape;135;p4"/>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36" name="Google Shape;136;p4"/>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37" name="Google Shape;137;p4"/>
          <p:cNvSpPr/>
          <p:nvPr/>
        </p:nvSpPr>
        <p:spPr>
          <a:xfrm>
            <a:off x="260824" y="1774837"/>
            <a:ext cx="2702983" cy="494494"/>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Marcha Exploratoria</a:t>
            </a:r>
            <a:endParaRPr b="0" i="0" sz="1400" u="none" cap="none" strike="noStrike">
              <a:solidFill>
                <a:srgbClr val="000000"/>
              </a:solidFill>
              <a:latin typeface="Arial"/>
              <a:ea typeface="Arial"/>
              <a:cs typeface="Arial"/>
              <a:sym typeface="Arial"/>
            </a:endParaRPr>
          </a:p>
        </p:txBody>
      </p:sp>
      <p:sp>
        <p:nvSpPr>
          <p:cNvPr id="138" name="Google Shape;138;p4"/>
          <p:cNvSpPr/>
          <p:nvPr/>
        </p:nvSpPr>
        <p:spPr>
          <a:xfrm>
            <a:off x="260825" y="2436650"/>
            <a:ext cx="9190800" cy="11352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200"/>
              </a:spcBef>
              <a:spcAft>
                <a:spcPts val="0"/>
              </a:spcAft>
              <a:buNone/>
            </a:pPr>
            <a:r>
              <a:rPr lang="es-MX" sz="1800">
                <a:latin typeface="Century Gothic"/>
                <a:ea typeface="Century Gothic"/>
                <a:cs typeface="Century Gothic"/>
                <a:sym typeface="Century Gothic"/>
              </a:rPr>
              <a:t>El acceso a la justicia es un principio básico del estado de Derecho, sin acceso a la justicia, las personas no pueden hacer oír su voz, ejercer sus derechos </a:t>
            </a:r>
            <a:endParaRPr sz="1800">
              <a:latin typeface="Century Gothic"/>
              <a:ea typeface="Century Gothic"/>
              <a:cs typeface="Century Gothic"/>
              <a:sym typeface="Century Gothic"/>
            </a:endParaRPr>
          </a:p>
          <a:p>
            <a:pPr indent="-342900" lvl="0" marL="342900" marR="0" rtl="0" algn="just">
              <a:lnSpc>
                <a:spcPct val="150000"/>
              </a:lnSpc>
              <a:spcBef>
                <a:spcPts val="1200"/>
              </a:spcBef>
              <a:spcAft>
                <a:spcPts val="0"/>
              </a:spcAft>
              <a:buClr>
                <a:srgbClr val="000000"/>
              </a:buClr>
              <a:buSzPts val="2000"/>
              <a:buFont typeface="Arial"/>
              <a:buNone/>
            </a:pPr>
            <a:r>
              <a:t/>
            </a:r>
            <a:endParaRPr sz="1800">
              <a:latin typeface="Century Gothic"/>
              <a:ea typeface="Century Gothic"/>
              <a:cs typeface="Century Gothic"/>
              <a:sym typeface="Century Gothic"/>
            </a:endParaRPr>
          </a:p>
        </p:txBody>
      </p:sp>
      <p:sp>
        <p:nvSpPr>
          <p:cNvPr id="139" name="Google Shape;139;p4"/>
          <p:cNvSpPr/>
          <p:nvPr/>
        </p:nvSpPr>
        <p:spPr>
          <a:xfrm>
            <a:off x="260825" y="1032700"/>
            <a:ext cx="5889000" cy="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JUSTIFICACIÓN Y FUNDAMENTACIÓN</a:t>
            </a:r>
            <a:endParaRPr b="0" i="0" sz="1400" u="none" cap="none" strike="noStrike">
              <a:solidFill>
                <a:srgbClr val="000000"/>
              </a:solidFill>
              <a:latin typeface="Arial"/>
              <a:ea typeface="Arial"/>
              <a:cs typeface="Arial"/>
              <a:sym typeface="Arial"/>
            </a:endParaRPr>
          </a:p>
        </p:txBody>
      </p:sp>
      <p:pic>
        <p:nvPicPr>
          <p:cNvPr id="140" name="Google Shape;140;p4"/>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47" name="Google Shape;147;p6"/>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48" name="Google Shape;148;p6"/>
          <p:cNvSpPr/>
          <p:nvPr/>
        </p:nvSpPr>
        <p:spPr>
          <a:xfrm>
            <a:off x="193500" y="1032700"/>
            <a:ext cx="3366000" cy="5748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 GENERAL</a:t>
            </a:r>
            <a:endParaRPr b="0" i="0" sz="1400" u="none" cap="none" strike="noStrike">
              <a:solidFill>
                <a:srgbClr val="000000"/>
              </a:solidFill>
              <a:latin typeface="Arial"/>
              <a:ea typeface="Arial"/>
              <a:cs typeface="Arial"/>
              <a:sym typeface="Arial"/>
            </a:endParaRPr>
          </a:p>
        </p:txBody>
      </p:sp>
      <p:pic>
        <p:nvPicPr>
          <p:cNvPr id="149" name="Google Shape;149;p6"/>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50" name="Google Shape;150;p6"/>
          <p:cNvSpPr txBox="1"/>
          <p:nvPr/>
        </p:nvSpPr>
        <p:spPr>
          <a:xfrm>
            <a:off x="596350" y="2323025"/>
            <a:ext cx="8945100" cy="1646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Proteger los derechos civiles y políticos de grupos vulnerables a través de redes de colaboración con instituciones y organismos nacionales, para contribuir al fortalecimiento del Estado de Derecho.</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7"/>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57" name="Google Shape;157;p7"/>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58" name="Google Shape;158;p7"/>
          <p:cNvSpPr/>
          <p:nvPr/>
        </p:nvSpPr>
        <p:spPr>
          <a:xfrm>
            <a:off x="193500" y="971060"/>
            <a:ext cx="3738524" cy="574901"/>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OBJETIVOS ESPECÍFICOS</a:t>
            </a:r>
            <a:endParaRPr b="0" i="0" sz="1400" u="none" cap="none" strike="noStrike">
              <a:solidFill>
                <a:srgbClr val="000000"/>
              </a:solidFill>
              <a:latin typeface="Arial"/>
              <a:ea typeface="Arial"/>
              <a:cs typeface="Arial"/>
              <a:sym typeface="Arial"/>
            </a:endParaRPr>
          </a:p>
        </p:txBody>
      </p:sp>
      <p:pic>
        <p:nvPicPr>
          <p:cNvPr id="159" name="Google Shape;159;p7"/>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60" name="Google Shape;160;p7"/>
          <p:cNvSpPr txBox="1"/>
          <p:nvPr/>
        </p:nvSpPr>
        <p:spPr>
          <a:xfrm>
            <a:off x="286675" y="2124745"/>
            <a:ext cx="9832500" cy="18162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Brindar conocimiento de las leyes a través de las asesorías y acompañamiento legal a los grupos vulnerables. </a:t>
            </a:r>
            <a:endParaRPr sz="1800">
              <a:solidFill>
                <a:schemeClr val="dk1"/>
              </a:solidFill>
              <a:latin typeface="Century Gothic"/>
              <a:ea typeface="Century Gothic"/>
              <a:cs typeface="Century Gothic"/>
              <a:sym typeface="Century Gothic"/>
            </a:endParaRPr>
          </a:p>
          <a:p>
            <a:pPr indent="0" lvl="0" marL="45720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spcBef>
                <a:spcPts val="0"/>
              </a:spcBef>
              <a:spcAft>
                <a:spcPts val="0"/>
              </a:spcAft>
              <a:buClr>
                <a:schemeClr val="dk1"/>
              </a:buClr>
              <a:buSzPts val="1800"/>
              <a:buFont typeface="Century Gothic"/>
              <a:buAutoNum type="arabicPeriod"/>
            </a:pPr>
            <a:r>
              <a:rPr lang="es-MX" sz="1800">
                <a:solidFill>
                  <a:schemeClr val="dk1"/>
                </a:solidFill>
                <a:latin typeface="Century Gothic"/>
                <a:ea typeface="Century Gothic"/>
                <a:cs typeface="Century Gothic"/>
                <a:sym typeface="Century Gothic"/>
              </a:rPr>
              <a:t>Promover convenios de colaboración entre estudiantes y profesionistas de derecho para desarrollar u</a:t>
            </a:r>
            <a:r>
              <a:rPr lang="es-MX" sz="1800">
                <a:solidFill>
                  <a:schemeClr val="dk1"/>
                </a:solidFill>
                <a:latin typeface="Century Gothic"/>
                <a:ea typeface="Century Gothic"/>
                <a:cs typeface="Century Gothic"/>
                <a:sym typeface="Century Gothic"/>
              </a:rPr>
              <a:t>n repositorio digital.</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8"/>
          <p:cNvPicPr preferRelativeResize="0"/>
          <p:nvPr/>
        </p:nvPicPr>
        <p:blipFill rotWithShape="1">
          <a:blip r:embed="rId3">
            <a:alphaModFix/>
          </a:blip>
          <a:srcRect b="37263" l="0" r="0" t="0"/>
          <a:stretch/>
        </p:blipFill>
        <p:spPr>
          <a:xfrm>
            <a:off x="0" y="-31750"/>
            <a:ext cx="12192000" cy="833438"/>
          </a:xfrm>
          <a:prstGeom prst="rect">
            <a:avLst/>
          </a:prstGeom>
          <a:noFill/>
          <a:ln>
            <a:noFill/>
          </a:ln>
        </p:spPr>
      </p:pic>
      <p:pic>
        <p:nvPicPr>
          <p:cNvPr id="166" name="Google Shape;166;p8"/>
          <p:cNvPicPr preferRelativeResize="0"/>
          <p:nvPr/>
        </p:nvPicPr>
        <p:blipFill rotWithShape="1">
          <a:blip r:embed="rId4">
            <a:alphaModFix/>
          </a:blip>
          <a:srcRect b="0" l="0" r="0" t="0"/>
          <a:stretch/>
        </p:blipFill>
        <p:spPr>
          <a:xfrm>
            <a:off x="11079163" y="6191250"/>
            <a:ext cx="833437" cy="503238"/>
          </a:xfrm>
          <a:prstGeom prst="rect">
            <a:avLst/>
          </a:prstGeom>
          <a:noFill/>
          <a:ln>
            <a:noFill/>
          </a:ln>
        </p:spPr>
      </p:pic>
      <p:pic>
        <p:nvPicPr>
          <p:cNvPr id="167" name="Google Shape;167;p8"/>
          <p:cNvPicPr preferRelativeResize="0"/>
          <p:nvPr/>
        </p:nvPicPr>
        <p:blipFill rotWithShape="1">
          <a:blip r:embed="rId5">
            <a:alphaModFix/>
          </a:blip>
          <a:srcRect b="52797" l="38151" r="37886" t="34995"/>
          <a:stretch/>
        </p:blipFill>
        <p:spPr>
          <a:xfrm>
            <a:off x="9136063" y="6175375"/>
            <a:ext cx="1814512" cy="519113"/>
          </a:xfrm>
          <a:prstGeom prst="rect">
            <a:avLst/>
          </a:prstGeom>
          <a:noFill/>
          <a:ln>
            <a:noFill/>
          </a:ln>
        </p:spPr>
      </p:pic>
      <p:sp>
        <p:nvSpPr>
          <p:cNvPr id="168" name="Google Shape;168;p8"/>
          <p:cNvSpPr/>
          <p:nvPr/>
        </p:nvSpPr>
        <p:spPr>
          <a:xfrm>
            <a:off x="183076" y="945900"/>
            <a:ext cx="6600300" cy="574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400"/>
              <a:buFont typeface="Arial"/>
              <a:buNone/>
            </a:pPr>
            <a:r>
              <a:rPr b="1" i="0" lang="es-MX" sz="2400" u="none" cap="none" strike="noStrike">
                <a:solidFill>
                  <a:srgbClr val="0A4C86"/>
                </a:solidFill>
                <a:latin typeface="Century Gothic"/>
                <a:ea typeface="Century Gothic"/>
                <a:cs typeface="Century Gothic"/>
                <a:sym typeface="Century Gothic"/>
              </a:rPr>
              <a:t>DESTINATARIOS O POBLACIÓN OBJETIVO</a:t>
            </a:r>
            <a:endParaRPr b="0" i="0" sz="1400" u="none" cap="none" strike="noStrike">
              <a:solidFill>
                <a:srgbClr val="000000"/>
              </a:solidFill>
              <a:latin typeface="Arial"/>
              <a:ea typeface="Arial"/>
              <a:cs typeface="Arial"/>
              <a:sym typeface="Arial"/>
            </a:endParaRPr>
          </a:p>
        </p:txBody>
      </p:sp>
      <p:sp>
        <p:nvSpPr>
          <p:cNvPr id="169" name="Google Shape;169;p8"/>
          <p:cNvSpPr/>
          <p:nvPr/>
        </p:nvSpPr>
        <p:spPr>
          <a:xfrm>
            <a:off x="183080" y="1607611"/>
            <a:ext cx="4338047" cy="55399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None/>
            </a:pPr>
            <a:r>
              <a:rPr b="1" i="0" lang="es-MX" sz="2000" u="none" cap="none" strike="noStrike">
                <a:solidFill>
                  <a:schemeClr val="dk1"/>
                </a:solidFill>
                <a:latin typeface="Century Gothic"/>
                <a:ea typeface="Century Gothic"/>
                <a:cs typeface="Century Gothic"/>
                <a:sym typeface="Century Gothic"/>
              </a:rPr>
              <a:t>¿A quiénes queremos impactar?</a:t>
            </a:r>
            <a:endParaRPr b="1" i="0" sz="2000" u="none" cap="none" strike="noStrike">
              <a:solidFill>
                <a:schemeClr val="dk1"/>
              </a:solidFill>
              <a:latin typeface="Century Gothic"/>
              <a:ea typeface="Century Gothic"/>
              <a:cs typeface="Century Gothic"/>
              <a:sym typeface="Century Gothic"/>
            </a:endParaRPr>
          </a:p>
        </p:txBody>
      </p:sp>
      <p:pic>
        <p:nvPicPr>
          <p:cNvPr id="170" name="Google Shape;170;p8"/>
          <p:cNvPicPr preferRelativeResize="0"/>
          <p:nvPr/>
        </p:nvPicPr>
        <p:blipFill rotWithShape="1">
          <a:blip r:embed="rId6">
            <a:alphaModFix/>
          </a:blip>
          <a:srcRect b="0" l="0" r="0" t="0"/>
          <a:stretch/>
        </p:blipFill>
        <p:spPr>
          <a:xfrm>
            <a:off x="9451705" y="974956"/>
            <a:ext cx="2460895" cy="1041885"/>
          </a:xfrm>
          <a:prstGeom prst="rect">
            <a:avLst/>
          </a:prstGeom>
          <a:noFill/>
          <a:ln>
            <a:noFill/>
          </a:ln>
        </p:spPr>
      </p:pic>
      <p:sp>
        <p:nvSpPr>
          <p:cNvPr id="171" name="Google Shape;171;p8"/>
          <p:cNvSpPr txBox="1"/>
          <p:nvPr/>
        </p:nvSpPr>
        <p:spPr>
          <a:xfrm>
            <a:off x="335450" y="2378925"/>
            <a:ext cx="6727200" cy="1041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MX" sz="1800">
                <a:solidFill>
                  <a:schemeClr val="dk1"/>
                </a:solidFill>
                <a:latin typeface="Century Gothic"/>
                <a:ea typeface="Century Gothic"/>
                <a:cs typeface="Century Gothic"/>
                <a:sym typeface="Century Gothic"/>
              </a:rPr>
              <a:t>500 personas de la zona metropolitana de la CDMX</a:t>
            </a:r>
            <a:endParaRPr sz="1800">
              <a:solidFill>
                <a:schemeClr val="dk1"/>
              </a:solidFill>
              <a:latin typeface="Century Gothic"/>
              <a:ea typeface="Century Gothic"/>
              <a:cs typeface="Century Gothic"/>
              <a:sym typeface="Century Gothic"/>
            </a:endParaRPr>
          </a:p>
          <a:p>
            <a:pPr indent="0" lvl="0" marL="0" rtl="0" algn="just">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2020-02-21T14:08:45Z</dcterms:created>
  <dc:creator>NAIBI LEON</dc:creator>
</cp:coreProperties>
</file>