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y="6858000" cx="12192000"/>
  <p:notesSz cx="6858000" cy="9144000"/>
  <p:embeddedFontLst>
    <p:embeddedFont>
      <p:font typeface="Century Gothic"/>
      <p:regular r:id="rId21"/>
      <p:bold r:id="rId22"/>
      <p:italic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5" roundtripDataSignature="AMtx7mhgQLlvqrkTTvDsHRP4AiS0yuTXF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font" Target="fonts/CenturyGothic-bold.fntdata"/><Relationship Id="rId21" Type="http://schemas.openxmlformats.org/officeDocument/2006/relationships/font" Target="fonts/CenturyGothic-regular.fntdata"/><Relationship Id="rId24" Type="http://schemas.openxmlformats.org/officeDocument/2006/relationships/font" Target="fonts/CenturyGothic-boldItalic.fntdata"/><Relationship Id="rId23" Type="http://schemas.openxmlformats.org/officeDocument/2006/relationships/font" Target="fonts/CenturyGothic-italic.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5"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2" name="Google Shape;82;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83" name="Google Shape;183;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93" name="Google Shape;193;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3" name="Google Shape;203;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100"/>
              <a:buNone/>
            </a:pPr>
            <a:r>
              <a:t/>
            </a:r>
            <a:endParaRPr sz="18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a:p>
        </p:txBody>
      </p:sp>
      <p:sp>
        <p:nvSpPr>
          <p:cNvPr id="213" name="Google Shape;213;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8" name="Google Shape;25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7" name="Google Shape;30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1" name="Google Shape;341;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a1bd27193e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0" name="Google Shape;90;ga1bd27193e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99" name="Google Shape;9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96f7b79043_0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22" name="Google Shape;122;g96f7b79043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2" name="Google Shape;132;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44" name="Google Shape;144;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56" name="Google Shape;156;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8" name="Google Shape;168;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de título" type="title">
  <p:cSld name="TITLE">
    <p:spTree>
      <p:nvGrpSpPr>
        <p:cNvPr id="11" name="Shape 11"/>
        <p:cNvGrpSpPr/>
        <p:nvPr/>
      </p:nvGrpSpPr>
      <p:grpSpPr>
        <a:xfrm>
          <a:off x="0" y="0"/>
          <a:ext cx="0" cy="0"/>
          <a:chOff x="0" y="0"/>
          <a:chExt cx="0" cy="0"/>
        </a:xfrm>
      </p:grpSpPr>
      <p:sp>
        <p:nvSpPr>
          <p:cNvPr id="12" name="Google Shape;12;p1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3" name="Google Shape;13;p1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 name="Google Shape;15;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texto vertical" type="vertTx">
  <p:cSld name="VERTICAL_TEXT">
    <p:spTree>
      <p:nvGrpSpPr>
        <p:cNvPr id="68" name="Shape 68"/>
        <p:cNvGrpSpPr/>
        <p:nvPr/>
      </p:nvGrpSpPr>
      <p:grpSpPr>
        <a:xfrm>
          <a:off x="0" y="0"/>
          <a:ext cx="0" cy="0"/>
          <a:chOff x="0" y="0"/>
          <a:chExt cx="0" cy="0"/>
        </a:xfrm>
      </p:grpSpPr>
      <p:sp>
        <p:nvSpPr>
          <p:cNvPr id="69" name="Google Shape;69;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0" name="Google Shape;70;p23"/>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vertical y texto" type="vertTitleAndTx">
  <p:cSld name="VERTICAL_TITLE_AND_VERTICAL_TEXT">
    <p:spTree>
      <p:nvGrpSpPr>
        <p:cNvPr id="74" name="Shape 74"/>
        <p:cNvGrpSpPr/>
        <p:nvPr/>
      </p:nvGrpSpPr>
      <p:grpSpPr>
        <a:xfrm>
          <a:off x="0" y="0"/>
          <a:ext cx="0" cy="0"/>
          <a:chOff x="0" y="0"/>
          <a:chExt cx="0" cy="0"/>
        </a:xfrm>
      </p:grpSpPr>
      <p:sp>
        <p:nvSpPr>
          <p:cNvPr id="75" name="Google Shape;75;p2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76" name="Google Shape;76;p2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ítulo y objetos" type="obj">
  <p:cSld name="OBJECT">
    <p:spTree>
      <p:nvGrpSpPr>
        <p:cNvPr id="17" name="Shape 17"/>
        <p:cNvGrpSpPr/>
        <p:nvPr/>
      </p:nvGrpSpPr>
      <p:grpSpPr>
        <a:xfrm>
          <a:off x="0" y="0"/>
          <a:ext cx="0" cy="0"/>
          <a:chOff x="0" y="0"/>
          <a:chExt cx="0" cy="0"/>
        </a:xfrm>
      </p:grpSpPr>
      <p:sp>
        <p:nvSpPr>
          <p:cNvPr id="18" name="Google Shape;18;p1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19" name="Google Shape;19;p15"/>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1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 name="Google Shape;22;p1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cabezado de sección" type="secHead">
  <p:cSld name="SECTION_HEADER">
    <p:spTree>
      <p:nvGrpSpPr>
        <p:cNvPr id="23" name="Shape 23"/>
        <p:cNvGrpSpPr/>
        <p:nvPr/>
      </p:nvGrpSpPr>
      <p:grpSpPr>
        <a:xfrm>
          <a:off x="0" y="0"/>
          <a:ext cx="0" cy="0"/>
          <a:chOff x="0" y="0"/>
          <a:chExt cx="0" cy="0"/>
        </a:xfrm>
      </p:grpSpPr>
      <p:sp>
        <p:nvSpPr>
          <p:cNvPr id="24" name="Google Shape;24;p1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5" name="Google Shape;25;p1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1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os objetos" type="twoObj">
  <p:cSld name="TWO_OBJECTS">
    <p:spTree>
      <p:nvGrpSpPr>
        <p:cNvPr id="29" name="Shape 29"/>
        <p:cNvGrpSpPr/>
        <p:nvPr/>
      </p:nvGrpSpPr>
      <p:grpSpPr>
        <a:xfrm>
          <a:off x="0" y="0"/>
          <a:ext cx="0" cy="0"/>
          <a:chOff x="0" y="0"/>
          <a:chExt cx="0" cy="0"/>
        </a:xfrm>
      </p:grpSpPr>
      <p:sp>
        <p:nvSpPr>
          <p:cNvPr id="30" name="Google Shape;30;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1" name="Google Shape;31;p1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1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ación" type="twoTxTwoObj">
  <p:cSld name="TWO_OBJECTS_WITH_TEXT">
    <p:spTree>
      <p:nvGrpSpPr>
        <p:cNvPr id="36" name="Shape 36"/>
        <p:cNvGrpSpPr/>
        <p:nvPr/>
      </p:nvGrpSpPr>
      <p:grpSpPr>
        <a:xfrm>
          <a:off x="0" y="0"/>
          <a:ext cx="0" cy="0"/>
          <a:chOff x="0" y="0"/>
          <a:chExt cx="0" cy="0"/>
        </a:xfrm>
      </p:grpSpPr>
      <p:sp>
        <p:nvSpPr>
          <p:cNvPr id="37" name="Google Shape;37;p1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8" name="Google Shape;38;p1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1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1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1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o el título" type="titleOnly">
  <p:cSld name="TITLE_ONLY">
    <p:spTree>
      <p:nvGrpSpPr>
        <p:cNvPr id="45" name="Shape 45"/>
        <p:cNvGrpSpPr/>
        <p:nvPr/>
      </p:nvGrpSpPr>
      <p:grpSpPr>
        <a:xfrm>
          <a:off x="0" y="0"/>
          <a:ext cx="0" cy="0"/>
          <a:chOff x="0" y="0"/>
          <a:chExt cx="0" cy="0"/>
        </a:xfrm>
      </p:grpSpPr>
      <p:sp>
        <p:nvSpPr>
          <p:cNvPr id="46" name="Google Shape;46;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7" name="Google Shape;47;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 blanco" type="blank">
  <p:cSld name="BLANK">
    <p:spTree>
      <p:nvGrpSpPr>
        <p:cNvPr id="50" name="Shape 50"/>
        <p:cNvGrpSpPr/>
        <p:nvPr/>
      </p:nvGrpSpPr>
      <p:grpSpPr>
        <a:xfrm>
          <a:off x="0" y="0"/>
          <a:ext cx="0" cy="0"/>
          <a:chOff x="0" y="0"/>
          <a:chExt cx="0" cy="0"/>
        </a:xfrm>
      </p:grpSpPr>
      <p:sp>
        <p:nvSpPr>
          <p:cNvPr id="51" name="Google Shape;51;p2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ido con título" type="objTx">
  <p:cSld name="OBJECT_WITH_CAPTION_TEXT">
    <p:spTree>
      <p:nvGrpSpPr>
        <p:cNvPr id="54" name="Shape 54"/>
        <p:cNvGrpSpPr/>
        <p:nvPr/>
      </p:nvGrpSpPr>
      <p:grpSpPr>
        <a:xfrm>
          <a:off x="0" y="0"/>
          <a:ext cx="0" cy="0"/>
          <a:chOff x="0" y="0"/>
          <a:chExt cx="0" cy="0"/>
        </a:xfrm>
      </p:grpSpPr>
      <p:sp>
        <p:nvSpPr>
          <p:cNvPr id="55" name="Google Shape;55;p2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56" name="Google Shape;56;p2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2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2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2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n con título" type="picTx">
  <p:cSld name="PICTURE_WITH_CAPTION_TEXT">
    <p:spTree>
      <p:nvGrpSpPr>
        <p:cNvPr id="61" name="Shape 61"/>
        <p:cNvGrpSpPr/>
        <p:nvPr/>
      </p:nvGrpSpPr>
      <p:grpSpPr>
        <a:xfrm>
          <a:off x="0" y="0"/>
          <a:ext cx="0" cy="0"/>
          <a:chOff x="0" y="0"/>
          <a:chExt cx="0" cy="0"/>
        </a:xfrm>
      </p:grpSpPr>
      <p:sp>
        <p:nvSpPr>
          <p:cNvPr id="62" name="Google Shape;62;p2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63" name="Google Shape;63;p22"/>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2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9pPr>
          </a:lstStyle>
          <a:p/>
        </p:txBody>
      </p:sp>
      <p:sp>
        <p:nvSpPr>
          <p:cNvPr id="7" name="Google Shape;7;p1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s-MX"/>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3.png"/><Relationship Id="rId8"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4.jp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3.png"/><Relationship Id="rId7"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g"/><Relationship Id="rId4" Type="http://schemas.openxmlformats.org/officeDocument/2006/relationships/image" Target="../media/image5.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1.png"/><Relationship Id="rId7" Type="http://schemas.openxmlformats.org/officeDocument/2006/relationships/image" Target="../media/image9.png"/><Relationship Id="rId8"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85" name="Google Shape;85;p1"/>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86" name="Google Shape;86;p1"/>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pic>
        <p:nvPicPr>
          <p:cNvPr id="87" name="Google Shape;87;p1"/>
          <p:cNvPicPr preferRelativeResize="0"/>
          <p:nvPr/>
        </p:nvPicPr>
        <p:blipFill rotWithShape="1">
          <a:blip r:embed="rId6">
            <a:alphaModFix/>
          </a:blip>
          <a:srcRect b="0" l="0" r="0" t="0"/>
          <a:stretch/>
        </p:blipFill>
        <p:spPr>
          <a:xfrm>
            <a:off x="2547912" y="1194566"/>
            <a:ext cx="7096176" cy="434504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id="185" name="Google Shape;185;p6"/>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86" name="Google Shape;186;p6"/>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87" name="Google Shape;187;p6"/>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88" name="Google Shape;188;p6"/>
          <p:cNvSpPr/>
          <p:nvPr/>
        </p:nvSpPr>
        <p:spPr>
          <a:xfrm>
            <a:off x="193500" y="1032700"/>
            <a:ext cx="3366000" cy="57480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OBJETIVO GENERAL</a:t>
            </a:r>
            <a:endParaRPr b="0" i="0" sz="1400" u="none" cap="none" strike="noStrike">
              <a:solidFill>
                <a:srgbClr val="000000"/>
              </a:solidFill>
              <a:latin typeface="Arial"/>
              <a:ea typeface="Arial"/>
              <a:cs typeface="Arial"/>
              <a:sym typeface="Arial"/>
            </a:endParaRPr>
          </a:p>
        </p:txBody>
      </p:sp>
      <p:sp>
        <p:nvSpPr>
          <p:cNvPr id="189" name="Google Shape;189;p6"/>
          <p:cNvSpPr txBox="1"/>
          <p:nvPr/>
        </p:nvSpPr>
        <p:spPr>
          <a:xfrm>
            <a:off x="553978" y="2767343"/>
            <a:ext cx="8582100" cy="1323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s-MX" sz="1800" u="none" cap="none" strike="noStrike">
                <a:solidFill>
                  <a:srgbClr val="000000"/>
                </a:solidFill>
                <a:latin typeface="Century Gothic"/>
                <a:ea typeface="Century Gothic"/>
                <a:cs typeface="Century Gothic"/>
                <a:sym typeface="Century Gothic"/>
              </a:rPr>
              <a:t>Desarrollar una cultura de protección del medio ambiente en los </a:t>
            </a:r>
            <a:r>
              <a:rPr b="0" i="0" lang="es-MX" sz="1800" u="none" cap="none" strike="noStrike">
                <a:solidFill>
                  <a:schemeClr val="dk1"/>
                </a:solidFill>
                <a:latin typeface="Century Gothic"/>
                <a:ea typeface="Century Gothic"/>
                <a:cs typeface="Century Gothic"/>
                <a:sym typeface="Century Gothic"/>
              </a:rPr>
              <a:t>habitantes de Santa Rosa Xochiac y San Bartolo Ameyalco de la alcaldía Álvaro Obregón a través de educación ambiental para mejorar la seguridad de la comunidad.</a:t>
            </a:r>
            <a:endParaRPr b="0" i="0" sz="1800" u="none" cap="none" strike="noStrike">
              <a:solidFill>
                <a:srgbClr val="000000"/>
              </a:solidFill>
              <a:latin typeface="Century Gothic"/>
              <a:ea typeface="Century Gothic"/>
              <a:cs typeface="Century Gothic"/>
              <a:sym typeface="Century Gothic"/>
            </a:endParaRPr>
          </a:p>
        </p:txBody>
      </p:sp>
      <p:pic>
        <p:nvPicPr>
          <p:cNvPr id="190" name="Google Shape;190;p6"/>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pic>
        <p:nvPicPr>
          <p:cNvPr id="195" name="Google Shape;195;p7"/>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96" name="Google Shape;196;p7"/>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97" name="Google Shape;197;p7"/>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98" name="Google Shape;198;p7"/>
          <p:cNvSpPr/>
          <p:nvPr/>
        </p:nvSpPr>
        <p:spPr>
          <a:xfrm>
            <a:off x="193500" y="971060"/>
            <a:ext cx="3738524" cy="574901"/>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OBJETIVOS ESPECÍFICOS</a:t>
            </a:r>
            <a:endParaRPr b="0" i="0" sz="1400" u="none" cap="none" strike="noStrike">
              <a:solidFill>
                <a:srgbClr val="000000"/>
              </a:solidFill>
              <a:latin typeface="Arial"/>
              <a:ea typeface="Arial"/>
              <a:cs typeface="Arial"/>
              <a:sym typeface="Arial"/>
            </a:endParaRPr>
          </a:p>
        </p:txBody>
      </p:sp>
      <p:sp>
        <p:nvSpPr>
          <p:cNvPr id="199" name="Google Shape;199;p7"/>
          <p:cNvSpPr txBox="1"/>
          <p:nvPr/>
        </p:nvSpPr>
        <p:spPr>
          <a:xfrm>
            <a:off x="553975" y="2766048"/>
            <a:ext cx="8582100" cy="1990500"/>
          </a:xfrm>
          <a:prstGeom prst="rect">
            <a:avLst/>
          </a:prstGeom>
          <a:noFill/>
          <a:ln>
            <a:noFill/>
          </a:ln>
        </p:spPr>
        <p:txBody>
          <a:bodyPr anchorCtr="0" anchor="t" bIns="45700" lIns="91425" spcFirstLastPara="1" rIns="91425" wrap="square" tIns="45700">
            <a:spAutoFit/>
          </a:bodyPr>
          <a:lstStyle/>
          <a:p>
            <a:pPr indent="-342900" lvl="0" marL="457200" marR="0" rtl="0" algn="just">
              <a:lnSpc>
                <a:spcPct val="100000"/>
              </a:lnSpc>
              <a:spcBef>
                <a:spcPts val="0"/>
              </a:spcBef>
              <a:spcAft>
                <a:spcPts val="0"/>
              </a:spcAft>
              <a:buClr>
                <a:srgbClr val="000000"/>
              </a:buClr>
              <a:buSzPts val="1800"/>
              <a:buFont typeface="Century Gothic"/>
              <a:buAutoNum type="arabicPeriod"/>
            </a:pPr>
            <a:r>
              <a:rPr b="0" i="0" lang="es-MX" sz="1800" u="none" cap="none" strike="noStrike">
                <a:solidFill>
                  <a:srgbClr val="000000"/>
                </a:solidFill>
                <a:latin typeface="Century Gothic"/>
                <a:ea typeface="Century Gothic"/>
                <a:cs typeface="Century Gothic"/>
                <a:sym typeface="Century Gothic"/>
              </a:rPr>
              <a:t>Crear mapa de zona y ruta de los principales senderos y parajes de la reserva natural de Santa Rosa Xochiac y San Bartolo Ameyalco.</a:t>
            </a:r>
            <a:endParaRPr b="0" i="0" sz="1800" u="none" cap="none" strike="noStrike">
              <a:solidFill>
                <a:srgbClr val="000000"/>
              </a:solidFill>
              <a:latin typeface="Century Gothic"/>
              <a:ea typeface="Century Gothic"/>
              <a:cs typeface="Century Gothic"/>
              <a:sym typeface="Century Gothic"/>
            </a:endParaRPr>
          </a:p>
          <a:p>
            <a:pPr indent="-342900" lvl="0" marL="457200" marR="0" rtl="0" algn="just">
              <a:lnSpc>
                <a:spcPct val="100000"/>
              </a:lnSpc>
              <a:spcBef>
                <a:spcPts val="0"/>
              </a:spcBef>
              <a:spcAft>
                <a:spcPts val="0"/>
              </a:spcAft>
              <a:buClr>
                <a:srgbClr val="000000"/>
              </a:buClr>
              <a:buSzPts val="1800"/>
              <a:buFont typeface="Century Gothic"/>
              <a:buAutoNum type="arabicPeriod"/>
            </a:pPr>
            <a:r>
              <a:rPr b="0" i="0" lang="es-MX" sz="1800" u="none" cap="none" strike="noStrike">
                <a:solidFill>
                  <a:schemeClr val="dk1"/>
                </a:solidFill>
                <a:latin typeface="Century Gothic"/>
                <a:ea typeface="Century Gothic"/>
                <a:cs typeface="Century Gothic"/>
                <a:sym typeface="Century Gothic"/>
              </a:rPr>
              <a:t>Hacer senderismo con los habitantes de la comunidad para concientizarlos en tener un control y registro de acceso.</a:t>
            </a:r>
            <a:endParaRPr b="0" i="0" sz="1800" u="none" cap="none" strike="noStrike">
              <a:solidFill>
                <a:srgbClr val="000000"/>
              </a:solidFill>
              <a:latin typeface="Century Gothic"/>
              <a:ea typeface="Century Gothic"/>
              <a:cs typeface="Century Gothic"/>
              <a:sym typeface="Century Gothic"/>
            </a:endParaRPr>
          </a:p>
          <a:p>
            <a:pPr indent="-342900" lvl="0" marL="457200" marR="0" rtl="0" algn="just">
              <a:lnSpc>
                <a:spcPct val="100000"/>
              </a:lnSpc>
              <a:spcBef>
                <a:spcPts val="0"/>
              </a:spcBef>
              <a:spcAft>
                <a:spcPts val="0"/>
              </a:spcAft>
              <a:buClr>
                <a:srgbClr val="000000"/>
              </a:buClr>
              <a:buSzPts val="1800"/>
              <a:buFont typeface="Century Gothic"/>
              <a:buAutoNum type="arabicPeriod"/>
            </a:pPr>
            <a:r>
              <a:rPr b="0" i="0" lang="es-MX" sz="1800" u="none" cap="none" strike="noStrike">
                <a:solidFill>
                  <a:srgbClr val="000000"/>
                </a:solidFill>
                <a:latin typeface="Century Gothic"/>
                <a:ea typeface="Century Gothic"/>
                <a:cs typeface="Century Gothic"/>
                <a:sym typeface="Century Gothic"/>
              </a:rPr>
              <a:t>Capacitar a la comunidad en temas de protección ambiental involucrando a diversos actores. </a:t>
            </a:r>
            <a:endParaRPr b="0" i="0" sz="1800" u="none" cap="none" strike="noStrike">
              <a:solidFill>
                <a:srgbClr val="000000"/>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entury Gothic"/>
              <a:ea typeface="Century Gothic"/>
              <a:cs typeface="Century Gothic"/>
              <a:sym typeface="Century Gothic"/>
            </a:endParaRPr>
          </a:p>
        </p:txBody>
      </p:sp>
      <p:pic>
        <p:nvPicPr>
          <p:cNvPr id="200" name="Google Shape;200;p7"/>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id="205" name="Google Shape;205;p8"/>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206" name="Google Shape;206;p8"/>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207" name="Google Shape;207;p8"/>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208" name="Google Shape;208;p8"/>
          <p:cNvSpPr/>
          <p:nvPr/>
        </p:nvSpPr>
        <p:spPr>
          <a:xfrm>
            <a:off x="183076" y="945900"/>
            <a:ext cx="6600300" cy="574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DESTINATARIOS O POBLACIÓN OBJETIVO</a:t>
            </a:r>
            <a:endParaRPr b="0" i="0" sz="1400" u="none" cap="none" strike="noStrike">
              <a:solidFill>
                <a:srgbClr val="000000"/>
              </a:solidFill>
              <a:latin typeface="Arial"/>
              <a:ea typeface="Arial"/>
              <a:cs typeface="Arial"/>
              <a:sym typeface="Arial"/>
            </a:endParaRPr>
          </a:p>
        </p:txBody>
      </p:sp>
      <p:sp>
        <p:nvSpPr>
          <p:cNvPr id="209" name="Google Shape;209;p8"/>
          <p:cNvSpPr txBox="1"/>
          <p:nvPr/>
        </p:nvSpPr>
        <p:spPr>
          <a:xfrm>
            <a:off x="603175" y="3012300"/>
            <a:ext cx="8532900" cy="8334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s-MX" sz="1800" u="none" cap="none" strike="noStrike">
                <a:solidFill>
                  <a:srgbClr val="000000"/>
                </a:solidFill>
                <a:latin typeface="Century Gothic"/>
                <a:ea typeface="Century Gothic"/>
                <a:cs typeface="Century Gothic"/>
                <a:sym typeface="Century Gothic"/>
              </a:rPr>
              <a:t>100 habitantes que residen actualmente en San Bartolo Ameyalco y Santa Rosa Xochiac, alcaldía de Álvaro Obregón.</a:t>
            </a:r>
            <a:endParaRPr b="0" i="0" sz="1800" u="none" cap="none" strike="noStrike">
              <a:solidFill>
                <a:srgbClr val="000000"/>
              </a:solidFill>
              <a:latin typeface="Century Gothic"/>
              <a:ea typeface="Century Gothic"/>
              <a:cs typeface="Century Gothic"/>
              <a:sym typeface="Century Gothic"/>
            </a:endParaRPr>
          </a:p>
        </p:txBody>
      </p:sp>
      <p:pic>
        <p:nvPicPr>
          <p:cNvPr id="210" name="Google Shape;210;p8"/>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pic>
        <p:nvPicPr>
          <p:cNvPr id="215" name="Google Shape;215;p10"/>
          <p:cNvPicPr preferRelativeResize="0"/>
          <p:nvPr/>
        </p:nvPicPr>
        <p:blipFill rotWithShape="1">
          <a:blip r:embed="rId3">
            <a:alphaModFix/>
          </a:blip>
          <a:srcRect b="0" l="0" r="0" t="0"/>
          <a:stretch/>
        </p:blipFill>
        <p:spPr>
          <a:xfrm>
            <a:off x="9976071" y="713486"/>
            <a:ext cx="1814499" cy="1111032"/>
          </a:xfrm>
          <a:prstGeom prst="rect">
            <a:avLst/>
          </a:prstGeom>
          <a:noFill/>
          <a:ln>
            <a:noFill/>
          </a:ln>
        </p:spPr>
      </p:pic>
      <p:pic>
        <p:nvPicPr>
          <p:cNvPr id="216" name="Google Shape;216;p10"/>
          <p:cNvPicPr preferRelativeResize="0"/>
          <p:nvPr/>
        </p:nvPicPr>
        <p:blipFill rotWithShape="1">
          <a:blip r:embed="rId4">
            <a:alphaModFix/>
          </a:blip>
          <a:srcRect b="37264" l="0" r="0" t="0"/>
          <a:stretch/>
        </p:blipFill>
        <p:spPr>
          <a:xfrm>
            <a:off x="0" y="-31750"/>
            <a:ext cx="12191999" cy="833438"/>
          </a:xfrm>
          <a:prstGeom prst="rect">
            <a:avLst/>
          </a:prstGeom>
          <a:noFill/>
          <a:ln>
            <a:noFill/>
          </a:ln>
        </p:spPr>
      </p:pic>
      <p:pic>
        <p:nvPicPr>
          <p:cNvPr id="217" name="Google Shape;217;p10"/>
          <p:cNvPicPr preferRelativeResize="0"/>
          <p:nvPr/>
        </p:nvPicPr>
        <p:blipFill rotWithShape="1">
          <a:blip r:embed="rId5">
            <a:alphaModFix/>
          </a:blip>
          <a:srcRect b="0" l="0" r="0" t="0"/>
          <a:stretch/>
        </p:blipFill>
        <p:spPr>
          <a:xfrm>
            <a:off x="11070338" y="6183313"/>
            <a:ext cx="833437" cy="503238"/>
          </a:xfrm>
          <a:prstGeom prst="rect">
            <a:avLst/>
          </a:prstGeom>
          <a:noFill/>
          <a:ln>
            <a:noFill/>
          </a:ln>
        </p:spPr>
      </p:pic>
      <p:pic>
        <p:nvPicPr>
          <p:cNvPr id="218" name="Google Shape;218;p10"/>
          <p:cNvPicPr preferRelativeResize="0"/>
          <p:nvPr/>
        </p:nvPicPr>
        <p:blipFill rotWithShape="1">
          <a:blip r:embed="rId6">
            <a:alphaModFix/>
          </a:blip>
          <a:srcRect b="52796" l="38151" r="37886" t="34996"/>
          <a:stretch/>
        </p:blipFill>
        <p:spPr>
          <a:xfrm>
            <a:off x="9136063" y="6175375"/>
            <a:ext cx="1814510" cy="519113"/>
          </a:xfrm>
          <a:prstGeom prst="rect">
            <a:avLst/>
          </a:prstGeom>
          <a:noFill/>
          <a:ln>
            <a:noFill/>
          </a:ln>
        </p:spPr>
      </p:pic>
      <p:sp>
        <p:nvSpPr>
          <p:cNvPr id="219" name="Google Shape;219;p10"/>
          <p:cNvSpPr/>
          <p:nvPr/>
        </p:nvSpPr>
        <p:spPr>
          <a:xfrm>
            <a:off x="279307" y="945900"/>
            <a:ext cx="8712300" cy="646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PRODUCTOS O RESULTADOS ESPERADOS</a:t>
            </a:r>
            <a:endParaRPr b="0" i="0" sz="1400" u="none" cap="none" strike="noStrike">
              <a:solidFill>
                <a:srgbClr val="000000"/>
              </a:solidFill>
              <a:latin typeface="Arial"/>
              <a:ea typeface="Arial"/>
              <a:cs typeface="Arial"/>
              <a:sym typeface="Arial"/>
            </a:endParaRPr>
          </a:p>
        </p:txBody>
      </p:sp>
      <p:sp>
        <p:nvSpPr>
          <p:cNvPr id="220" name="Google Shape;220;p10"/>
          <p:cNvSpPr/>
          <p:nvPr/>
        </p:nvSpPr>
        <p:spPr>
          <a:xfrm>
            <a:off x="437878" y="1891930"/>
            <a:ext cx="2255100" cy="112770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1" name="Google Shape;221;p10"/>
          <p:cNvSpPr txBox="1"/>
          <p:nvPr/>
        </p:nvSpPr>
        <p:spPr>
          <a:xfrm>
            <a:off x="470904" y="1924956"/>
            <a:ext cx="2189100" cy="1061400"/>
          </a:xfrm>
          <a:prstGeom prst="rect">
            <a:avLst/>
          </a:prstGeom>
          <a:noFill/>
          <a:ln>
            <a:noFill/>
          </a:ln>
        </p:spPr>
        <p:txBody>
          <a:bodyPr anchorCtr="0" anchor="ctr" bIns="15875" lIns="15875" spcFirstLastPara="1" rIns="15875" wrap="square" tIns="15875">
            <a:noAutofit/>
          </a:bodyPr>
          <a:lstStyle/>
          <a:p>
            <a:pPr indent="0" lvl="0" marL="0" marR="0" rtl="0" algn="just">
              <a:lnSpc>
                <a:spcPct val="90000"/>
              </a:lnSpc>
              <a:spcBef>
                <a:spcPts val="0"/>
              </a:spcBef>
              <a:spcAft>
                <a:spcPts val="0"/>
              </a:spcAft>
              <a:buClr>
                <a:srgbClr val="000000"/>
              </a:buClr>
              <a:buSzPts val="1200"/>
              <a:buFont typeface="Arial"/>
              <a:buNone/>
            </a:pPr>
            <a:r>
              <a:rPr b="0" i="0" lang="es-MX" sz="1200" u="none" cap="none" strike="noStrike">
                <a:solidFill>
                  <a:srgbClr val="000000"/>
                </a:solidFill>
                <a:latin typeface="Century Gothic"/>
                <a:ea typeface="Century Gothic"/>
                <a:cs typeface="Century Gothic"/>
                <a:sym typeface="Century Gothic"/>
              </a:rPr>
              <a:t>Objetivo 1</a:t>
            </a:r>
            <a:r>
              <a:rPr b="0" i="0" lang="es-MX" sz="1400" u="none" cap="none" strike="noStrike">
                <a:solidFill>
                  <a:srgbClr val="000000"/>
                </a:solidFill>
                <a:latin typeface="Arial"/>
                <a:ea typeface="Arial"/>
                <a:cs typeface="Arial"/>
                <a:sym typeface="Arial"/>
              </a:rPr>
              <a:t>. </a:t>
            </a:r>
            <a:r>
              <a:rPr b="0" i="0" lang="es-MX" sz="1200" u="none" cap="none" strike="noStrike">
                <a:solidFill>
                  <a:srgbClr val="000000"/>
                </a:solidFill>
                <a:latin typeface="Century Gothic"/>
                <a:ea typeface="Century Gothic"/>
                <a:cs typeface="Century Gothic"/>
                <a:sym typeface="Century Gothic"/>
              </a:rPr>
              <a:t>Crear mapa de zona y ruta de los principales senderos y parajes de la reserva natural de Santa Rosa Xochiac y San Bartolo Ameyalco.</a:t>
            </a:r>
            <a:endParaRPr b="0" i="0" sz="1200" u="none" cap="none" strike="noStrike">
              <a:solidFill>
                <a:srgbClr val="000000"/>
              </a:solidFill>
              <a:latin typeface="Century Gothic"/>
              <a:ea typeface="Century Gothic"/>
              <a:cs typeface="Century Gothic"/>
              <a:sym typeface="Century Gothic"/>
            </a:endParaRPr>
          </a:p>
        </p:txBody>
      </p:sp>
      <p:sp>
        <p:nvSpPr>
          <p:cNvPr id="222" name="Google Shape;222;p10"/>
          <p:cNvSpPr/>
          <p:nvPr/>
        </p:nvSpPr>
        <p:spPr>
          <a:xfrm>
            <a:off x="2693067" y="2433227"/>
            <a:ext cx="902100" cy="45000"/>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3" name="Google Shape;223;p10"/>
          <p:cNvSpPr txBox="1"/>
          <p:nvPr/>
        </p:nvSpPr>
        <p:spPr>
          <a:xfrm>
            <a:off x="3121553" y="2433175"/>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4" name="Google Shape;224;p10"/>
          <p:cNvSpPr/>
          <p:nvPr/>
        </p:nvSpPr>
        <p:spPr>
          <a:xfrm>
            <a:off x="3595143" y="1891930"/>
            <a:ext cx="2255100" cy="1127700"/>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5" name="Google Shape;225;p10"/>
          <p:cNvSpPr txBox="1"/>
          <p:nvPr/>
        </p:nvSpPr>
        <p:spPr>
          <a:xfrm>
            <a:off x="3628169" y="1924956"/>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Actividad 1</a:t>
            </a:r>
            <a:endParaRPr b="0" i="0" sz="1400" u="none" cap="none" strike="noStrike">
              <a:solidFill>
                <a:srgbClr val="000000"/>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Identificar senderos, caminos, flora y fauna de la zona </a:t>
            </a:r>
            <a:endParaRPr b="1" i="0" sz="1200" u="none" cap="none" strike="noStrike">
              <a:solidFill>
                <a:srgbClr val="000000"/>
              </a:solidFill>
              <a:latin typeface="Century Gothic"/>
              <a:ea typeface="Century Gothic"/>
              <a:cs typeface="Century Gothic"/>
              <a:sym typeface="Century Gothic"/>
            </a:endParaRPr>
          </a:p>
        </p:txBody>
      </p:sp>
      <p:sp>
        <p:nvSpPr>
          <p:cNvPr id="226" name="Google Shape;226;p10"/>
          <p:cNvSpPr/>
          <p:nvPr/>
        </p:nvSpPr>
        <p:spPr>
          <a:xfrm>
            <a:off x="5850331" y="2433227"/>
            <a:ext cx="902100" cy="45000"/>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7" name="Google Shape;227;p10"/>
          <p:cNvSpPr txBox="1"/>
          <p:nvPr/>
        </p:nvSpPr>
        <p:spPr>
          <a:xfrm>
            <a:off x="6278817" y="2433175"/>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8" name="Google Shape;228;p10"/>
          <p:cNvSpPr/>
          <p:nvPr/>
        </p:nvSpPr>
        <p:spPr>
          <a:xfrm>
            <a:off x="6752407" y="1891930"/>
            <a:ext cx="2255100" cy="1127700"/>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29" name="Google Shape;229;p10"/>
          <p:cNvSpPr txBox="1"/>
          <p:nvPr/>
        </p:nvSpPr>
        <p:spPr>
          <a:xfrm>
            <a:off x="6785433" y="1924956"/>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Porcentaje de senderos, </a:t>
            </a:r>
            <a:r>
              <a:rPr b="1" i="0" lang="es-MX" sz="1200" u="none" cap="none" strike="noStrike">
                <a:solidFill>
                  <a:schemeClr val="dk1"/>
                </a:solidFill>
                <a:latin typeface="Century Gothic"/>
                <a:ea typeface="Century Gothic"/>
                <a:cs typeface="Century Gothic"/>
                <a:sym typeface="Century Gothic"/>
              </a:rPr>
              <a:t>caminos, flora y fauna</a:t>
            </a:r>
            <a:r>
              <a:rPr b="1" i="0" lang="es-MX" sz="1200" u="none" cap="none" strike="noStrike">
                <a:solidFill>
                  <a:srgbClr val="000000"/>
                </a:solidFill>
                <a:latin typeface="Century Gothic"/>
                <a:ea typeface="Century Gothic"/>
                <a:cs typeface="Century Gothic"/>
                <a:sym typeface="Century Gothic"/>
              </a:rPr>
              <a:t> identificados.</a:t>
            </a:r>
            <a:endParaRPr b="0" i="0" sz="1400" u="none" cap="none" strike="noStrike">
              <a:solidFill>
                <a:srgbClr val="000000"/>
              </a:solidFill>
              <a:latin typeface="Arial"/>
              <a:ea typeface="Arial"/>
              <a:cs typeface="Arial"/>
              <a:sym typeface="Arial"/>
            </a:endParaRPr>
          </a:p>
        </p:txBody>
      </p:sp>
      <p:sp>
        <p:nvSpPr>
          <p:cNvPr id="230" name="Google Shape;230;p10"/>
          <p:cNvSpPr/>
          <p:nvPr/>
        </p:nvSpPr>
        <p:spPr>
          <a:xfrm>
            <a:off x="437878" y="3188663"/>
            <a:ext cx="2255100" cy="112770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1" name="Google Shape;231;p10"/>
          <p:cNvSpPr txBox="1"/>
          <p:nvPr/>
        </p:nvSpPr>
        <p:spPr>
          <a:xfrm>
            <a:off x="470904" y="3221689"/>
            <a:ext cx="2189100" cy="1061400"/>
          </a:xfrm>
          <a:prstGeom prst="rect">
            <a:avLst/>
          </a:prstGeom>
          <a:noFill/>
          <a:ln>
            <a:noFill/>
          </a:ln>
        </p:spPr>
        <p:txBody>
          <a:bodyPr anchorCtr="0" anchor="ctr" bIns="15875" lIns="15875" spcFirstLastPara="1" rIns="15875" wrap="square" tIns="15875">
            <a:noAutofit/>
          </a:bodyPr>
          <a:lstStyle/>
          <a:p>
            <a:pPr indent="0" lvl="0" marL="0" marR="0" rtl="0" algn="just">
              <a:lnSpc>
                <a:spcPct val="90000"/>
              </a:lnSpc>
              <a:spcBef>
                <a:spcPts val="0"/>
              </a:spcBef>
              <a:spcAft>
                <a:spcPts val="0"/>
              </a:spcAft>
              <a:buClr>
                <a:srgbClr val="000000"/>
              </a:buClr>
              <a:buSzPts val="1200"/>
              <a:buFont typeface="Arial"/>
              <a:buNone/>
            </a:pPr>
            <a:r>
              <a:rPr b="0" i="0" lang="es-MX" sz="1200" u="none" cap="none" strike="noStrike">
                <a:solidFill>
                  <a:srgbClr val="000000"/>
                </a:solidFill>
                <a:latin typeface="Century Gothic"/>
                <a:ea typeface="Century Gothic"/>
                <a:cs typeface="Century Gothic"/>
                <a:sym typeface="Century Gothic"/>
              </a:rPr>
              <a:t>Objetivo 2. </a:t>
            </a:r>
            <a:r>
              <a:rPr b="0" i="0" lang="es-MX" sz="1200" u="none" cap="none" strike="noStrike">
                <a:solidFill>
                  <a:schemeClr val="dk1"/>
                </a:solidFill>
                <a:latin typeface="Century Gothic"/>
                <a:ea typeface="Century Gothic"/>
                <a:cs typeface="Century Gothic"/>
                <a:sym typeface="Century Gothic"/>
              </a:rPr>
              <a:t>Hacer senderismo con los habitantes de la comunidad para concientizarlos en tener un control y registro de acceso.</a:t>
            </a:r>
            <a:endParaRPr b="0" i="0" sz="1200" u="none" cap="none" strike="noStrike">
              <a:solidFill>
                <a:srgbClr val="000000"/>
              </a:solidFill>
              <a:latin typeface="Century Gothic"/>
              <a:ea typeface="Century Gothic"/>
              <a:cs typeface="Century Gothic"/>
              <a:sym typeface="Century Gothic"/>
            </a:endParaRPr>
          </a:p>
        </p:txBody>
      </p:sp>
      <p:sp>
        <p:nvSpPr>
          <p:cNvPr id="232" name="Google Shape;232;p10"/>
          <p:cNvSpPr/>
          <p:nvPr/>
        </p:nvSpPr>
        <p:spPr>
          <a:xfrm>
            <a:off x="2693067" y="3729961"/>
            <a:ext cx="902100" cy="45000"/>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3" name="Google Shape;233;p10"/>
          <p:cNvSpPr txBox="1"/>
          <p:nvPr/>
        </p:nvSpPr>
        <p:spPr>
          <a:xfrm>
            <a:off x="3121553" y="3729909"/>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4" name="Google Shape;234;p10"/>
          <p:cNvSpPr/>
          <p:nvPr/>
        </p:nvSpPr>
        <p:spPr>
          <a:xfrm>
            <a:off x="3595143" y="3188663"/>
            <a:ext cx="2255100" cy="1127700"/>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5" name="Google Shape;235;p10"/>
          <p:cNvSpPr txBox="1"/>
          <p:nvPr/>
        </p:nvSpPr>
        <p:spPr>
          <a:xfrm>
            <a:off x="3628169" y="3221689"/>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Actividad 2</a:t>
            </a:r>
            <a:endParaRPr b="1" i="0" sz="1200" u="none" cap="none" strike="noStrike">
              <a:solidFill>
                <a:srgbClr val="000000"/>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Hacer senderismo con los habitantes de la zona.</a:t>
            </a:r>
            <a:endParaRPr b="1" i="0" sz="1200" u="none" cap="none" strike="noStrike">
              <a:solidFill>
                <a:srgbClr val="000000"/>
              </a:solidFill>
              <a:latin typeface="Century Gothic"/>
              <a:ea typeface="Century Gothic"/>
              <a:cs typeface="Century Gothic"/>
              <a:sym typeface="Century Gothic"/>
            </a:endParaRPr>
          </a:p>
        </p:txBody>
      </p:sp>
      <p:sp>
        <p:nvSpPr>
          <p:cNvPr id="236" name="Google Shape;236;p10"/>
          <p:cNvSpPr/>
          <p:nvPr/>
        </p:nvSpPr>
        <p:spPr>
          <a:xfrm>
            <a:off x="5850331" y="3729961"/>
            <a:ext cx="902100" cy="45000"/>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7" name="Google Shape;237;p10"/>
          <p:cNvSpPr txBox="1"/>
          <p:nvPr/>
        </p:nvSpPr>
        <p:spPr>
          <a:xfrm>
            <a:off x="6278817" y="3729909"/>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8" name="Google Shape;238;p10"/>
          <p:cNvSpPr/>
          <p:nvPr/>
        </p:nvSpPr>
        <p:spPr>
          <a:xfrm>
            <a:off x="6752407" y="3188663"/>
            <a:ext cx="2255100" cy="1127700"/>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39" name="Google Shape;239;p10"/>
          <p:cNvSpPr txBox="1"/>
          <p:nvPr/>
        </p:nvSpPr>
        <p:spPr>
          <a:xfrm>
            <a:off x="6785433" y="3221689"/>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Porcentaje de habitantes que realizan senderismo	</a:t>
            </a:r>
            <a:endParaRPr b="1" i="0" sz="1200" u="none" cap="none" strike="noStrike">
              <a:solidFill>
                <a:srgbClr val="000000"/>
              </a:solidFill>
              <a:latin typeface="Century Gothic"/>
              <a:ea typeface="Century Gothic"/>
              <a:cs typeface="Century Gothic"/>
              <a:sym typeface="Century Gothic"/>
            </a:endParaRPr>
          </a:p>
        </p:txBody>
      </p:sp>
      <p:sp>
        <p:nvSpPr>
          <p:cNvPr id="240" name="Google Shape;240;p10"/>
          <p:cNvSpPr/>
          <p:nvPr/>
        </p:nvSpPr>
        <p:spPr>
          <a:xfrm>
            <a:off x="437878" y="4485397"/>
            <a:ext cx="2255100" cy="1127700"/>
          </a:xfrm>
          <a:prstGeom prst="roundRect">
            <a:avLst>
              <a:gd fmla="val 10000" name="adj"/>
            </a:avLst>
          </a:prstGeom>
          <a:solidFill>
            <a:schemeClr val="accent4"/>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1" name="Google Shape;241;p10"/>
          <p:cNvSpPr txBox="1"/>
          <p:nvPr/>
        </p:nvSpPr>
        <p:spPr>
          <a:xfrm>
            <a:off x="470904" y="4518423"/>
            <a:ext cx="2189100" cy="1061400"/>
          </a:xfrm>
          <a:prstGeom prst="rect">
            <a:avLst/>
          </a:prstGeom>
          <a:noFill/>
          <a:ln>
            <a:noFill/>
          </a:ln>
        </p:spPr>
        <p:txBody>
          <a:bodyPr anchorCtr="0" anchor="ctr" bIns="15875" lIns="15875" spcFirstLastPara="1" rIns="15875" wrap="square" tIns="15875">
            <a:noAutofit/>
          </a:bodyPr>
          <a:lstStyle/>
          <a:p>
            <a:pPr indent="0" lvl="0" marL="0" marR="0" rtl="0" algn="just">
              <a:lnSpc>
                <a:spcPct val="100000"/>
              </a:lnSpc>
              <a:spcBef>
                <a:spcPts val="0"/>
              </a:spcBef>
              <a:spcAft>
                <a:spcPts val="0"/>
              </a:spcAft>
              <a:buClr>
                <a:srgbClr val="000000"/>
              </a:buClr>
              <a:buSzPts val="1200"/>
              <a:buFont typeface="Arial"/>
              <a:buNone/>
            </a:pPr>
            <a:r>
              <a:rPr b="0" i="0" lang="es-MX" sz="1200" u="none" cap="none" strike="noStrike">
                <a:solidFill>
                  <a:srgbClr val="000000"/>
                </a:solidFill>
                <a:latin typeface="Century Gothic"/>
                <a:ea typeface="Century Gothic"/>
                <a:cs typeface="Century Gothic"/>
                <a:sym typeface="Century Gothic"/>
              </a:rPr>
              <a:t>Objetivo 3</a:t>
            </a:r>
            <a:r>
              <a:rPr b="0" i="0" lang="es-MX" sz="1400" u="none" cap="none" strike="noStrike">
                <a:solidFill>
                  <a:srgbClr val="000000"/>
                </a:solidFill>
                <a:latin typeface="Arial"/>
                <a:ea typeface="Arial"/>
                <a:cs typeface="Arial"/>
                <a:sym typeface="Arial"/>
              </a:rPr>
              <a:t>. </a:t>
            </a:r>
            <a:r>
              <a:rPr b="0" i="0" lang="es-MX" sz="1200" u="none" cap="none" strike="noStrike">
                <a:solidFill>
                  <a:schemeClr val="dk1"/>
                </a:solidFill>
                <a:latin typeface="Century Gothic"/>
                <a:ea typeface="Century Gothic"/>
                <a:cs typeface="Century Gothic"/>
                <a:sym typeface="Century Gothic"/>
              </a:rPr>
              <a:t>Capacitar a la comunidad en temas de protección ambiental involucrando a diversos actores.</a:t>
            </a:r>
            <a:r>
              <a:rPr b="0" i="0" lang="es-MX" sz="1800" u="none" cap="none" strike="noStrike">
                <a:solidFill>
                  <a:schemeClr val="dk1"/>
                </a:solidFill>
                <a:latin typeface="Century Gothic"/>
                <a:ea typeface="Century Gothic"/>
                <a:cs typeface="Century Gothic"/>
                <a:sym typeface="Century Gothic"/>
              </a:rPr>
              <a:t> </a:t>
            </a:r>
            <a:endParaRPr b="0" i="0" sz="1200" u="none" cap="none" strike="noStrike">
              <a:solidFill>
                <a:srgbClr val="000000"/>
              </a:solidFill>
              <a:latin typeface="Century Gothic"/>
              <a:ea typeface="Century Gothic"/>
              <a:cs typeface="Century Gothic"/>
              <a:sym typeface="Century Gothic"/>
            </a:endParaRPr>
          </a:p>
        </p:txBody>
      </p:sp>
      <p:sp>
        <p:nvSpPr>
          <p:cNvPr id="242" name="Google Shape;242;p10"/>
          <p:cNvSpPr/>
          <p:nvPr/>
        </p:nvSpPr>
        <p:spPr>
          <a:xfrm>
            <a:off x="2693067" y="5026694"/>
            <a:ext cx="902100" cy="45000"/>
          </a:xfrm>
          <a:custGeom>
            <a:rect b="b" l="l" r="r" t="t"/>
            <a:pathLst>
              <a:path extrusionOk="0" h="120000" w="120000">
                <a:moveTo>
                  <a:pt x="0" y="60000"/>
                </a:moveTo>
                <a:lnTo>
                  <a:pt x="120000" y="60000"/>
                </a:lnTo>
              </a:path>
            </a:pathLst>
          </a:custGeom>
          <a:noFill/>
          <a:ln cap="flat" cmpd="sng" w="12700">
            <a:solidFill>
              <a:schemeClr val="accent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3" name="Google Shape;243;p10"/>
          <p:cNvSpPr txBox="1"/>
          <p:nvPr/>
        </p:nvSpPr>
        <p:spPr>
          <a:xfrm>
            <a:off x="3121553" y="5026642"/>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4" name="Google Shape;244;p10"/>
          <p:cNvSpPr/>
          <p:nvPr/>
        </p:nvSpPr>
        <p:spPr>
          <a:xfrm>
            <a:off x="3595143" y="4485397"/>
            <a:ext cx="2255100" cy="1127700"/>
          </a:xfrm>
          <a:prstGeom prst="roundRect">
            <a:avLst>
              <a:gd fmla="val 10000" name="adj"/>
            </a:avLst>
          </a:prstGeom>
          <a:solidFill>
            <a:schemeClr val="accent6"/>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5" name="Google Shape;245;p10"/>
          <p:cNvSpPr txBox="1"/>
          <p:nvPr/>
        </p:nvSpPr>
        <p:spPr>
          <a:xfrm>
            <a:off x="3628169" y="4518423"/>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Actividad 3</a:t>
            </a:r>
            <a:endParaRPr b="1" i="0" sz="1200" u="none" cap="none" strike="noStrike">
              <a:solidFill>
                <a:srgbClr val="000000"/>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Crear vínculos de colaboración con profesionales del medio ambiente para capacitar a la comunidad.</a:t>
            </a:r>
            <a:endParaRPr b="1" i="0" sz="1200" u="none" cap="none" strike="noStrike">
              <a:solidFill>
                <a:srgbClr val="000000"/>
              </a:solidFill>
              <a:latin typeface="Century Gothic"/>
              <a:ea typeface="Century Gothic"/>
              <a:cs typeface="Century Gothic"/>
              <a:sym typeface="Century Gothic"/>
            </a:endParaRPr>
          </a:p>
        </p:txBody>
      </p:sp>
      <p:sp>
        <p:nvSpPr>
          <p:cNvPr id="246" name="Google Shape;246;p10"/>
          <p:cNvSpPr/>
          <p:nvPr/>
        </p:nvSpPr>
        <p:spPr>
          <a:xfrm>
            <a:off x="5850331" y="5026694"/>
            <a:ext cx="902100" cy="45000"/>
          </a:xfrm>
          <a:custGeom>
            <a:rect b="b" l="l" r="r" t="t"/>
            <a:pathLst>
              <a:path extrusionOk="0" h="120000" w="120000">
                <a:moveTo>
                  <a:pt x="0" y="60000"/>
                </a:moveTo>
                <a:lnTo>
                  <a:pt x="120000" y="60000"/>
                </a:lnTo>
              </a:path>
            </a:pathLst>
          </a:custGeom>
          <a:noFill/>
          <a:ln cap="flat" cmpd="sng" w="12700">
            <a:solidFill>
              <a:srgbClr val="599BD5"/>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7" name="Google Shape;247;p10"/>
          <p:cNvSpPr txBox="1"/>
          <p:nvPr/>
        </p:nvSpPr>
        <p:spPr>
          <a:xfrm>
            <a:off x="6278817" y="5026642"/>
            <a:ext cx="45000" cy="450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8" name="Google Shape;248;p10"/>
          <p:cNvSpPr/>
          <p:nvPr/>
        </p:nvSpPr>
        <p:spPr>
          <a:xfrm>
            <a:off x="6752407" y="4485397"/>
            <a:ext cx="2255100" cy="1127700"/>
          </a:xfrm>
          <a:prstGeom prst="roundRect">
            <a:avLst>
              <a:gd fmla="val 10000" name="adj"/>
            </a:avLst>
          </a:prstGeom>
          <a:solidFill>
            <a:srgbClr val="599BD5"/>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Century Gothic"/>
              <a:ea typeface="Century Gothic"/>
              <a:cs typeface="Century Gothic"/>
              <a:sym typeface="Century Gothic"/>
            </a:endParaRPr>
          </a:p>
        </p:txBody>
      </p:sp>
      <p:sp>
        <p:nvSpPr>
          <p:cNvPr id="249" name="Google Shape;249;p10"/>
          <p:cNvSpPr txBox="1"/>
          <p:nvPr/>
        </p:nvSpPr>
        <p:spPr>
          <a:xfrm>
            <a:off x="6785433" y="4518423"/>
            <a:ext cx="2189100" cy="1061400"/>
          </a:xfrm>
          <a:prstGeom prst="rect">
            <a:avLst/>
          </a:prstGeom>
          <a:noFill/>
          <a:ln>
            <a:noFill/>
          </a:ln>
        </p:spPr>
        <p:txBody>
          <a:bodyPr anchorCtr="0" anchor="ctr" bIns="15875" lIns="15875" spcFirstLastPara="1" rIns="15875" wrap="square" tIns="1587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Porcentaje de capacitaciones realizadas para la protección ambiental.</a:t>
            </a:r>
            <a:endParaRPr b="1" i="0" sz="1200" u="none" cap="none" strike="noStrike">
              <a:solidFill>
                <a:srgbClr val="000000"/>
              </a:solidFill>
              <a:latin typeface="Century Gothic"/>
              <a:ea typeface="Century Gothic"/>
              <a:cs typeface="Century Gothic"/>
              <a:sym typeface="Century Gothic"/>
            </a:endParaRPr>
          </a:p>
        </p:txBody>
      </p:sp>
      <p:sp>
        <p:nvSpPr>
          <p:cNvPr id="250" name="Google Shape;250;p10"/>
          <p:cNvSpPr/>
          <p:nvPr/>
        </p:nvSpPr>
        <p:spPr>
          <a:xfrm>
            <a:off x="8991699" y="2477786"/>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0"/>
          <p:cNvSpPr/>
          <p:nvPr/>
        </p:nvSpPr>
        <p:spPr>
          <a:xfrm>
            <a:off x="9787275" y="4489750"/>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FFFFFF"/>
              </a:buClr>
              <a:buSzPts val="1300"/>
              <a:buFont typeface="Century Gothic"/>
              <a:buNone/>
            </a:pPr>
            <a:r>
              <a:rPr b="1" i="0" lang="es-MX" sz="1200" u="none" cap="none" strike="noStrike">
                <a:solidFill>
                  <a:srgbClr val="000000"/>
                </a:solidFill>
                <a:latin typeface="Century Gothic"/>
                <a:ea typeface="Century Gothic"/>
                <a:cs typeface="Century Gothic"/>
                <a:sym typeface="Century Gothic"/>
              </a:rPr>
              <a:t>Meta: 5 capacitaciones</a:t>
            </a:r>
            <a:endParaRPr b="1" i="0" sz="1200" u="none" cap="none" strike="noStrike">
              <a:solidFill>
                <a:srgbClr val="000000"/>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100"/>
              <a:buFont typeface="Arial"/>
              <a:buNone/>
            </a:pPr>
            <a:r>
              <a:rPr b="1" i="0" lang="es-MX" sz="1200" u="none" cap="none" strike="noStrike">
                <a:solidFill>
                  <a:srgbClr val="000000"/>
                </a:solidFill>
                <a:latin typeface="Century Gothic"/>
                <a:ea typeface="Century Gothic"/>
                <a:cs typeface="Century Gothic"/>
                <a:sym typeface="Century Gothic"/>
              </a:rPr>
              <a:t>Frecuencia 5 semanas</a:t>
            </a:r>
            <a:endParaRPr b="1" i="0" sz="1200" u="none" cap="none" strike="noStrike">
              <a:solidFill>
                <a:srgbClr val="000000"/>
              </a:solidFill>
              <a:latin typeface="Century Gothic"/>
              <a:ea typeface="Century Gothic"/>
              <a:cs typeface="Century Gothic"/>
              <a:sym typeface="Century Gothic"/>
            </a:endParaRPr>
          </a:p>
        </p:txBody>
      </p:sp>
      <p:sp>
        <p:nvSpPr>
          <p:cNvPr id="252" name="Google Shape;252;p10"/>
          <p:cNvSpPr/>
          <p:nvPr/>
        </p:nvSpPr>
        <p:spPr>
          <a:xfrm>
            <a:off x="9711675" y="3160950"/>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Meta: 50 participantes</a:t>
            </a:r>
            <a:endParaRPr b="1" i="0" sz="1200" u="none" cap="none" strike="noStrike">
              <a:solidFill>
                <a:srgbClr val="000000"/>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Frecuencia: 3 semanas </a:t>
            </a:r>
            <a:endParaRPr b="1" i="0" sz="1200" u="none" cap="none" strike="noStrike">
              <a:solidFill>
                <a:srgbClr val="000000"/>
              </a:solidFill>
              <a:latin typeface="Century Gothic"/>
              <a:ea typeface="Century Gothic"/>
              <a:cs typeface="Century Gothic"/>
              <a:sym typeface="Century Gothic"/>
            </a:endParaRPr>
          </a:p>
        </p:txBody>
      </p:sp>
      <p:sp>
        <p:nvSpPr>
          <p:cNvPr id="253" name="Google Shape;253;p10"/>
          <p:cNvSpPr/>
          <p:nvPr/>
        </p:nvSpPr>
        <p:spPr>
          <a:xfrm>
            <a:off x="9711675" y="1787825"/>
            <a:ext cx="2192100" cy="1062900"/>
          </a:xfrm>
          <a:prstGeom prst="roundRect">
            <a:avLst>
              <a:gd fmla="val 16667" name="adj"/>
            </a:avLst>
          </a:prstGeom>
          <a:solidFill>
            <a:srgbClr val="D5A6BD"/>
          </a:solid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Meta: senderos, caminos, flora y fauna de la zona (total 10)</a:t>
            </a:r>
            <a:endParaRPr b="1" i="0" sz="1200" u="none" cap="none" strike="noStrike">
              <a:solidFill>
                <a:srgbClr val="000000"/>
              </a:solidFill>
              <a:latin typeface="Century Gothic"/>
              <a:ea typeface="Century Gothic"/>
              <a:cs typeface="Century Gothic"/>
              <a:sym typeface="Century Gothic"/>
            </a:endParaRPr>
          </a:p>
          <a:p>
            <a:pPr indent="0" lvl="0" marL="0" marR="0" rtl="0" algn="ctr">
              <a:lnSpc>
                <a:spcPct val="90000"/>
              </a:lnSpc>
              <a:spcBef>
                <a:spcPts val="0"/>
              </a:spcBef>
              <a:spcAft>
                <a:spcPts val="0"/>
              </a:spcAft>
              <a:buClr>
                <a:srgbClr val="000000"/>
              </a:buClr>
              <a:buSzPts val="1200"/>
              <a:buFont typeface="Arial"/>
              <a:buNone/>
            </a:pPr>
            <a:r>
              <a:rPr b="1" i="0" lang="es-MX" sz="1200" u="none" cap="none" strike="noStrike">
                <a:solidFill>
                  <a:srgbClr val="000000"/>
                </a:solidFill>
                <a:latin typeface="Century Gothic"/>
                <a:ea typeface="Century Gothic"/>
                <a:cs typeface="Century Gothic"/>
                <a:sym typeface="Century Gothic"/>
              </a:rPr>
              <a:t>Frecuencia: 3 semanas</a:t>
            </a:r>
            <a:endParaRPr b="1" i="0" sz="1200" u="none" cap="none" strike="noStrike">
              <a:solidFill>
                <a:srgbClr val="000000"/>
              </a:solidFill>
              <a:latin typeface="Century Gothic"/>
              <a:ea typeface="Century Gothic"/>
              <a:cs typeface="Century Gothic"/>
              <a:sym typeface="Century Gothic"/>
            </a:endParaRPr>
          </a:p>
        </p:txBody>
      </p:sp>
      <p:sp>
        <p:nvSpPr>
          <p:cNvPr id="254" name="Google Shape;254;p10"/>
          <p:cNvSpPr/>
          <p:nvPr/>
        </p:nvSpPr>
        <p:spPr>
          <a:xfrm>
            <a:off x="8991699" y="3773186"/>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0"/>
          <p:cNvSpPr/>
          <p:nvPr/>
        </p:nvSpPr>
        <p:spPr>
          <a:xfrm>
            <a:off x="8991699" y="5068586"/>
            <a:ext cx="903300" cy="43200"/>
          </a:xfrm>
          <a:custGeom>
            <a:rect b="b" l="l" r="r" t="t"/>
            <a:pathLst>
              <a:path extrusionOk="0" h="120000" w="120000">
                <a:moveTo>
                  <a:pt x="0" y="60000"/>
                </a:moveTo>
                <a:lnTo>
                  <a:pt x="120000" y="60000"/>
                </a:lnTo>
              </a:path>
            </a:pathLst>
          </a:custGeom>
          <a:noFill/>
          <a:ln cap="flat" cmpd="sng" w="12700">
            <a:solidFill>
              <a:srgbClr val="D5A6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9"/>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261" name="Google Shape;261;p9"/>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262" name="Google Shape;262;p9"/>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263" name="Google Shape;263;p9"/>
          <p:cNvSpPr/>
          <p:nvPr/>
        </p:nvSpPr>
        <p:spPr>
          <a:xfrm>
            <a:off x="324955" y="945900"/>
            <a:ext cx="4818600" cy="574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PLAN DE ACCIÓN</a:t>
            </a:r>
            <a:endParaRPr b="0" i="0" sz="1400" u="none" cap="none" strike="noStrike">
              <a:solidFill>
                <a:srgbClr val="000000"/>
              </a:solidFill>
              <a:latin typeface="Arial"/>
              <a:ea typeface="Arial"/>
              <a:cs typeface="Arial"/>
              <a:sym typeface="Arial"/>
            </a:endParaRPr>
          </a:p>
        </p:txBody>
      </p:sp>
      <p:grpSp>
        <p:nvGrpSpPr>
          <p:cNvPr id="264" name="Google Shape;264;p9"/>
          <p:cNvGrpSpPr/>
          <p:nvPr/>
        </p:nvGrpSpPr>
        <p:grpSpPr>
          <a:xfrm>
            <a:off x="664165" y="1664912"/>
            <a:ext cx="8580974" cy="4247187"/>
            <a:chOff x="525" y="0"/>
            <a:chExt cx="8580974" cy="2467993"/>
          </a:xfrm>
        </p:grpSpPr>
        <p:sp>
          <p:nvSpPr>
            <p:cNvPr id="265" name="Google Shape;265;p9"/>
            <p:cNvSpPr/>
            <p:nvPr/>
          </p:nvSpPr>
          <p:spPr>
            <a:xfrm>
              <a:off x="525" y="585011"/>
              <a:ext cx="2768056" cy="325653"/>
            </a:xfrm>
            <a:prstGeom prst="rect">
              <a:avLst/>
            </a:prstGeom>
            <a:solidFill>
              <a:srgbClr val="4372C3"/>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9"/>
            <p:cNvSpPr/>
            <p:nvPr/>
          </p:nvSpPr>
          <p:spPr>
            <a:xfrm>
              <a:off x="525" y="707313"/>
              <a:ext cx="203351" cy="203351"/>
            </a:xfrm>
            <a:prstGeom prst="rect">
              <a:avLst/>
            </a:prstGeom>
            <a:solidFill>
              <a:schemeClr val="lt1">
                <a:alpha val="89019"/>
              </a:schemeClr>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9"/>
            <p:cNvSpPr/>
            <p:nvPr/>
          </p:nvSpPr>
          <p:spPr>
            <a:xfrm>
              <a:off x="525" y="0"/>
              <a:ext cx="2768056" cy="5850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9"/>
            <p:cNvSpPr txBox="1"/>
            <p:nvPr/>
          </p:nvSpPr>
          <p:spPr>
            <a:xfrm>
              <a:off x="525" y="0"/>
              <a:ext cx="2768056" cy="585011"/>
            </a:xfrm>
            <a:prstGeom prst="rect">
              <a:avLst/>
            </a:prstGeom>
            <a:noFill/>
            <a:ln>
              <a:noFill/>
            </a:ln>
          </p:spPr>
          <p:txBody>
            <a:bodyPr anchorCtr="0" anchor="ctr" bIns="44450" lIns="66675" spcFirstLastPara="1" rIns="66675" wrap="square" tIns="44450">
              <a:noAutofit/>
            </a:bodyPr>
            <a:lstStyle/>
            <a:p>
              <a:pPr indent="0" lvl="0" marL="0" marR="0" rtl="0" algn="just">
                <a:lnSpc>
                  <a:spcPct val="90000"/>
                </a:lnSpc>
                <a:spcBef>
                  <a:spcPts val="0"/>
                </a:spcBef>
                <a:spcAft>
                  <a:spcPts val="0"/>
                </a:spcAft>
                <a:buClr>
                  <a:schemeClr val="dk1"/>
                </a:buClr>
                <a:buSzPts val="1200"/>
                <a:buFont typeface="Arial"/>
                <a:buNone/>
              </a:pPr>
              <a:r>
                <a:rPr b="0" i="0" lang="es-MX" sz="1200" u="none" cap="none" strike="noStrike">
                  <a:solidFill>
                    <a:schemeClr val="dk1"/>
                  </a:solidFill>
                  <a:latin typeface="Century Gothic"/>
                  <a:ea typeface="Century Gothic"/>
                  <a:cs typeface="Century Gothic"/>
                  <a:sym typeface="Century Gothic"/>
                </a:rPr>
                <a:t>Objetivo 1</a:t>
              </a:r>
              <a:r>
                <a:rPr b="0" i="0" lang="es-MX" sz="1400" u="none" cap="none" strike="noStrike">
                  <a:solidFill>
                    <a:schemeClr val="dk1"/>
                  </a:solidFill>
                  <a:latin typeface="Arial"/>
                  <a:ea typeface="Arial"/>
                  <a:cs typeface="Arial"/>
                  <a:sym typeface="Arial"/>
                </a:rPr>
                <a:t>. </a:t>
              </a:r>
              <a:r>
                <a:rPr b="0" i="0" lang="es-MX" sz="1200" u="none" cap="none" strike="noStrike">
                  <a:solidFill>
                    <a:schemeClr val="dk1"/>
                  </a:solidFill>
                  <a:latin typeface="Century Gothic"/>
                  <a:ea typeface="Century Gothic"/>
                  <a:cs typeface="Century Gothic"/>
                  <a:sym typeface="Century Gothic"/>
                </a:rPr>
                <a:t>Crear mapa de zona y ruta de los principales senderos y parajes de la reserva natural de Santa Rosa Xochiac y San Bartolo Ameyalco.</a:t>
              </a:r>
              <a:endParaRPr b="1" i="0" sz="1400" u="none" cap="none" strike="noStrike">
                <a:solidFill>
                  <a:schemeClr val="dk1"/>
                </a:solidFill>
                <a:latin typeface="Century Gothic"/>
                <a:ea typeface="Century Gothic"/>
                <a:cs typeface="Century Gothic"/>
                <a:sym typeface="Century Gothic"/>
              </a:endParaRPr>
            </a:p>
          </p:txBody>
        </p:sp>
        <p:sp>
          <p:nvSpPr>
            <p:cNvPr id="269" name="Google Shape;269;p9"/>
            <p:cNvSpPr/>
            <p:nvPr/>
          </p:nvSpPr>
          <p:spPr>
            <a:xfrm>
              <a:off x="525" y="1181319"/>
              <a:ext cx="203346" cy="203346"/>
            </a:xfrm>
            <a:prstGeom prst="rect">
              <a:avLst/>
            </a:prstGeom>
            <a:solidFill>
              <a:schemeClr val="lt1"/>
            </a:solidFill>
            <a:ln cap="flat" cmpd="sng" w="12700">
              <a:solidFill>
                <a:srgbClr val="4372C3"/>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9"/>
            <p:cNvSpPr/>
            <p:nvPr/>
          </p:nvSpPr>
          <p:spPr>
            <a:xfrm>
              <a:off x="194289" y="1045991"/>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9"/>
            <p:cNvSpPr txBox="1"/>
            <p:nvPr/>
          </p:nvSpPr>
          <p:spPr>
            <a:xfrm>
              <a:off x="194289" y="1045991"/>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Actividad 1</a:t>
              </a:r>
              <a:r>
                <a:rPr b="0" i="0" lang="es-MX" sz="1400" u="none" cap="none" strike="noStrike">
                  <a:solidFill>
                    <a:schemeClr val="dk1"/>
                  </a:solidFill>
                  <a:latin typeface="Arial"/>
                  <a:ea typeface="Arial"/>
                  <a:cs typeface="Arial"/>
                  <a:sym typeface="Arial"/>
                </a:rPr>
                <a:t>. </a:t>
              </a:r>
              <a:r>
                <a:rPr b="1" i="0" lang="es-MX" sz="1200" u="none" cap="none" strike="noStrike">
                  <a:solidFill>
                    <a:schemeClr val="dk1"/>
                  </a:solidFill>
                  <a:latin typeface="Century Gothic"/>
                  <a:ea typeface="Century Gothic"/>
                  <a:cs typeface="Century Gothic"/>
                  <a:sym typeface="Century Gothic"/>
                </a:rPr>
                <a:t>Identificar senderos, caminos, flora y fauna de la zona </a:t>
              </a:r>
              <a:endParaRPr b="1" i="0" sz="1400" u="none" cap="none" strike="noStrike">
                <a:solidFill>
                  <a:schemeClr val="dk1"/>
                </a:solidFill>
                <a:latin typeface="Century Gothic"/>
                <a:ea typeface="Century Gothic"/>
                <a:cs typeface="Century Gothic"/>
                <a:sym typeface="Century Gothic"/>
              </a:endParaRPr>
            </a:p>
          </p:txBody>
        </p:sp>
        <p:sp>
          <p:nvSpPr>
            <p:cNvPr id="272" name="Google Shape;272;p9"/>
            <p:cNvSpPr/>
            <p:nvPr/>
          </p:nvSpPr>
          <p:spPr>
            <a:xfrm>
              <a:off x="525" y="1655320"/>
              <a:ext cx="203346" cy="203346"/>
            </a:xfrm>
            <a:prstGeom prst="rect">
              <a:avLst/>
            </a:prstGeom>
            <a:solidFill>
              <a:schemeClr val="lt1"/>
            </a:solidFill>
            <a:ln cap="flat" cmpd="sng" w="12700">
              <a:solidFill>
                <a:srgbClr val="438FC0"/>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9"/>
            <p:cNvSpPr/>
            <p:nvPr/>
          </p:nvSpPr>
          <p:spPr>
            <a:xfrm>
              <a:off x="194289" y="1519992"/>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9"/>
            <p:cNvSpPr txBox="1"/>
            <p:nvPr/>
          </p:nvSpPr>
          <p:spPr>
            <a:xfrm>
              <a:off x="194289" y="1519992"/>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Fecha: 26 de septiembre al 11 de octubre del 2020.</a:t>
              </a:r>
              <a:endParaRPr b="0" i="0" sz="1400" u="none" cap="none" strike="noStrike">
                <a:solidFill>
                  <a:srgbClr val="000000"/>
                </a:solidFill>
                <a:latin typeface="Arial"/>
                <a:ea typeface="Arial"/>
                <a:cs typeface="Arial"/>
                <a:sym typeface="Arial"/>
              </a:endParaRPr>
            </a:p>
          </p:txBody>
        </p:sp>
        <p:sp>
          <p:nvSpPr>
            <p:cNvPr id="275" name="Google Shape;275;p9"/>
            <p:cNvSpPr/>
            <p:nvPr/>
          </p:nvSpPr>
          <p:spPr>
            <a:xfrm>
              <a:off x="525" y="2129321"/>
              <a:ext cx="203346" cy="203346"/>
            </a:xfrm>
            <a:prstGeom prst="rect">
              <a:avLst/>
            </a:prstGeom>
            <a:solidFill>
              <a:schemeClr val="lt1"/>
            </a:solidFill>
            <a:ln cap="flat" cmpd="sng" w="12700">
              <a:solidFill>
                <a:srgbClr val="43AEB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9"/>
            <p:cNvSpPr/>
            <p:nvPr/>
          </p:nvSpPr>
          <p:spPr>
            <a:xfrm>
              <a:off x="194289" y="1993993"/>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9"/>
            <p:cNvSpPr txBox="1"/>
            <p:nvPr/>
          </p:nvSpPr>
          <p:spPr>
            <a:xfrm>
              <a:off x="194289" y="1993993"/>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Adahia Martínez López Carlos A. García Sánchez</a:t>
              </a:r>
              <a:endParaRPr b="0" i="0" sz="1400" u="none" cap="none" strike="noStrike">
                <a:solidFill>
                  <a:srgbClr val="000000"/>
                </a:solidFill>
                <a:latin typeface="Arial"/>
                <a:ea typeface="Arial"/>
                <a:cs typeface="Arial"/>
                <a:sym typeface="Arial"/>
              </a:endParaRPr>
            </a:p>
          </p:txBody>
        </p:sp>
        <p:sp>
          <p:nvSpPr>
            <p:cNvPr id="278" name="Google Shape;278;p9"/>
            <p:cNvSpPr/>
            <p:nvPr/>
          </p:nvSpPr>
          <p:spPr>
            <a:xfrm>
              <a:off x="2906984" y="585011"/>
              <a:ext cx="2768056" cy="325653"/>
            </a:xfrm>
            <a:prstGeom prst="rect">
              <a:avLst/>
            </a:prstGeom>
            <a:solidFill>
              <a:srgbClr val="44B78C"/>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9"/>
            <p:cNvSpPr/>
            <p:nvPr/>
          </p:nvSpPr>
          <p:spPr>
            <a:xfrm>
              <a:off x="2906984" y="707313"/>
              <a:ext cx="203351" cy="203351"/>
            </a:xfrm>
            <a:prstGeom prst="rect">
              <a:avLst/>
            </a:prstGeom>
            <a:solidFill>
              <a:schemeClr val="lt1">
                <a:alpha val="89019"/>
              </a:schemeClr>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9"/>
            <p:cNvSpPr/>
            <p:nvPr/>
          </p:nvSpPr>
          <p:spPr>
            <a:xfrm>
              <a:off x="2906984" y="0"/>
              <a:ext cx="2768056" cy="5850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9"/>
            <p:cNvSpPr txBox="1"/>
            <p:nvPr/>
          </p:nvSpPr>
          <p:spPr>
            <a:xfrm>
              <a:off x="2906984" y="0"/>
              <a:ext cx="2768056" cy="585011"/>
            </a:xfrm>
            <a:prstGeom prst="rect">
              <a:avLst/>
            </a:prstGeom>
            <a:noFill/>
            <a:ln>
              <a:noFill/>
            </a:ln>
          </p:spPr>
          <p:txBody>
            <a:bodyPr anchorCtr="0" anchor="ctr" bIns="44450" lIns="66675" spcFirstLastPara="1" rIns="66675" wrap="square" tIns="44450">
              <a:noAutofit/>
            </a:bodyPr>
            <a:lstStyle/>
            <a:p>
              <a:pPr indent="0" lvl="0" marL="0" marR="0" rtl="0" algn="just">
                <a:lnSpc>
                  <a:spcPct val="90000"/>
                </a:lnSpc>
                <a:spcBef>
                  <a:spcPts val="0"/>
                </a:spcBef>
                <a:spcAft>
                  <a:spcPts val="0"/>
                </a:spcAft>
                <a:buClr>
                  <a:srgbClr val="000000"/>
                </a:buClr>
                <a:buSzPts val="1200"/>
                <a:buFont typeface="Arial"/>
                <a:buNone/>
              </a:pPr>
              <a:r>
                <a:rPr b="0" i="0" lang="es-MX" sz="1200" u="none" cap="none" strike="noStrike">
                  <a:solidFill>
                    <a:schemeClr val="dk1"/>
                  </a:solidFill>
                  <a:latin typeface="Century Gothic"/>
                  <a:ea typeface="Century Gothic"/>
                  <a:cs typeface="Century Gothic"/>
                  <a:sym typeface="Century Gothic"/>
                </a:rPr>
                <a:t>Objetivo 2. Hacer senderismo con los habitantes de la comunidad para concientizarlos en tener un control y registro de acceso.</a:t>
              </a:r>
              <a:endParaRPr b="1" i="0" sz="1400" u="none" cap="none" strike="noStrike">
                <a:solidFill>
                  <a:schemeClr val="dk1"/>
                </a:solidFill>
                <a:latin typeface="Century Gothic"/>
                <a:ea typeface="Century Gothic"/>
                <a:cs typeface="Century Gothic"/>
                <a:sym typeface="Century Gothic"/>
              </a:endParaRPr>
            </a:p>
          </p:txBody>
        </p:sp>
        <p:sp>
          <p:nvSpPr>
            <p:cNvPr id="282" name="Google Shape;282;p9"/>
            <p:cNvSpPr/>
            <p:nvPr/>
          </p:nvSpPr>
          <p:spPr>
            <a:xfrm>
              <a:off x="2906984" y="1181319"/>
              <a:ext cx="203346" cy="203346"/>
            </a:xfrm>
            <a:prstGeom prst="rect">
              <a:avLst/>
            </a:prstGeom>
            <a:solidFill>
              <a:schemeClr val="lt1"/>
            </a:solidFill>
            <a:ln cap="flat" cmpd="sng" w="12700">
              <a:solidFill>
                <a:srgbClr val="42BBA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9"/>
            <p:cNvSpPr/>
            <p:nvPr/>
          </p:nvSpPr>
          <p:spPr>
            <a:xfrm>
              <a:off x="3100748" y="1045991"/>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9"/>
            <p:cNvSpPr txBox="1"/>
            <p:nvPr/>
          </p:nvSpPr>
          <p:spPr>
            <a:xfrm>
              <a:off x="3100748" y="1045991"/>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200"/>
                <a:buFont typeface="Arial"/>
                <a:buNone/>
              </a:pPr>
              <a:r>
                <a:rPr b="1" i="0" lang="es-MX" sz="1200" u="none" cap="none" strike="noStrike">
                  <a:solidFill>
                    <a:schemeClr val="dk1"/>
                  </a:solidFill>
                  <a:latin typeface="Century Gothic"/>
                  <a:ea typeface="Century Gothic"/>
                  <a:cs typeface="Century Gothic"/>
                  <a:sym typeface="Century Gothic"/>
                </a:rPr>
                <a:t>Actividad 2. Hacer senderismo con los habitantes de la zona.</a:t>
              </a:r>
              <a:endParaRPr b="1" i="0" sz="1400" u="none" cap="none" strike="noStrike">
                <a:solidFill>
                  <a:schemeClr val="dk1"/>
                </a:solidFill>
                <a:latin typeface="Century Gothic"/>
                <a:ea typeface="Century Gothic"/>
                <a:cs typeface="Century Gothic"/>
                <a:sym typeface="Century Gothic"/>
              </a:endParaRPr>
            </a:p>
          </p:txBody>
        </p:sp>
        <p:sp>
          <p:nvSpPr>
            <p:cNvPr id="285" name="Google Shape;285;p9"/>
            <p:cNvSpPr/>
            <p:nvPr/>
          </p:nvSpPr>
          <p:spPr>
            <a:xfrm>
              <a:off x="2906984" y="1655320"/>
              <a:ext cx="203346" cy="203346"/>
            </a:xfrm>
            <a:prstGeom prst="rect">
              <a:avLst/>
            </a:prstGeom>
            <a:solidFill>
              <a:schemeClr val="lt1"/>
            </a:solidFill>
            <a:ln cap="flat" cmpd="sng" w="12700">
              <a:solidFill>
                <a:srgbClr val="44B78C"/>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9"/>
            <p:cNvSpPr/>
            <p:nvPr/>
          </p:nvSpPr>
          <p:spPr>
            <a:xfrm>
              <a:off x="3100748" y="1519992"/>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9"/>
            <p:cNvSpPr txBox="1"/>
            <p:nvPr/>
          </p:nvSpPr>
          <p:spPr>
            <a:xfrm>
              <a:off x="3100748" y="1519992"/>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Fecha: 10 al 31 de octubre del 2020.</a:t>
              </a:r>
              <a:endParaRPr b="0" i="0" sz="1400" u="none" cap="none" strike="noStrike">
                <a:solidFill>
                  <a:schemeClr val="dk1"/>
                </a:solidFill>
                <a:latin typeface="Century Gothic"/>
                <a:ea typeface="Century Gothic"/>
                <a:cs typeface="Century Gothic"/>
                <a:sym typeface="Century Gothic"/>
              </a:endParaRPr>
            </a:p>
          </p:txBody>
        </p:sp>
        <p:sp>
          <p:nvSpPr>
            <p:cNvPr id="288" name="Google Shape;288;p9"/>
            <p:cNvSpPr/>
            <p:nvPr/>
          </p:nvSpPr>
          <p:spPr>
            <a:xfrm>
              <a:off x="2906984" y="2129321"/>
              <a:ext cx="203346" cy="203346"/>
            </a:xfrm>
            <a:prstGeom prst="rect">
              <a:avLst/>
            </a:prstGeom>
            <a:solidFill>
              <a:schemeClr val="lt1"/>
            </a:solidFill>
            <a:ln cap="flat" cmpd="sng" w="12700">
              <a:solidFill>
                <a:srgbClr val="44B56D"/>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9"/>
            <p:cNvSpPr/>
            <p:nvPr/>
          </p:nvSpPr>
          <p:spPr>
            <a:xfrm>
              <a:off x="3100748" y="1993993"/>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0" name="Google Shape;290;p9"/>
            <p:cNvSpPr txBox="1"/>
            <p:nvPr/>
          </p:nvSpPr>
          <p:spPr>
            <a:xfrm>
              <a:off x="3100748" y="1993993"/>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Adahia Martínez López Carlos A. García Sánchez</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sp>
          <p:nvSpPr>
            <p:cNvPr id="291" name="Google Shape;291;p9"/>
            <p:cNvSpPr/>
            <p:nvPr/>
          </p:nvSpPr>
          <p:spPr>
            <a:xfrm>
              <a:off x="5813443" y="585011"/>
              <a:ext cx="2768056" cy="325653"/>
            </a:xfrm>
            <a:prstGeom prst="rect">
              <a:avLst/>
            </a:prstGeom>
            <a:solidFill>
              <a:srgbClr val="6FAA47"/>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9"/>
            <p:cNvSpPr/>
            <p:nvPr/>
          </p:nvSpPr>
          <p:spPr>
            <a:xfrm>
              <a:off x="5813443" y="707313"/>
              <a:ext cx="203351" cy="203351"/>
            </a:xfrm>
            <a:prstGeom prst="rect">
              <a:avLst/>
            </a:prstGeom>
            <a:solidFill>
              <a:schemeClr val="lt1">
                <a:alpha val="89019"/>
              </a:schemeClr>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3" name="Google Shape;293;p9"/>
            <p:cNvSpPr/>
            <p:nvPr/>
          </p:nvSpPr>
          <p:spPr>
            <a:xfrm>
              <a:off x="5813443" y="0"/>
              <a:ext cx="2768056" cy="585011"/>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9"/>
            <p:cNvSpPr txBox="1"/>
            <p:nvPr/>
          </p:nvSpPr>
          <p:spPr>
            <a:xfrm>
              <a:off x="5813443" y="0"/>
              <a:ext cx="2768056" cy="585011"/>
            </a:xfrm>
            <a:prstGeom prst="rect">
              <a:avLst/>
            </a:prstGeom>
            <a:noFill/>
            <a:ln>
              <a:noFill/>
            </a:ln>
          </p:spPr>
          <p:txBody>
            <a:bodyPr anchorCtr="0" anchor="ctr" bIns="44450" lIns="66675" spcFirstLastPara="1" rIns="66675" wrap="square" tIns="44450">
              <a:noAutofit/>
            </a:bodyPr>
            <a:lstStyle/>
            <a:p>
              <a:pPr indent="0" lvl="0" marL="0" marR="0" rtl="0" algn="just">
                <a:lnSpc>
                  <a:spcPct val="100000"/>
                </a:lnSpc>
                <a:spcBef>
                  <a:spcPts val="0"/>
                </a:spcBef>
                <a:spcAft>
                  <a:spcPts val="0"/>
                </a:spcAft>
                <a:buClr>
                  <a:schemeClr val="dk1"/>
                </a:buClr>
                <a:buSzPts val="1200"/>
                <a:buFont typeface="Arial"/>
                <a:buNone/>
              </a:pPr>
              <a:r>
                <a:rPr b="0" i="0" lang="es-MX" sz="1200" u="none" cap="none" strike="noStrike">
                  <a:solidFill>
                    <a:schemeClr val="dk1"/>
                  </a:solidFill>
                  <a:latin typeface="Century Gothic"/>
                  <a:ea typeface="Century Gothic"/>
                  <a:cs typeface="Century Gothic"/>
                  <a:sym typeface="Century Gothic"/>
                </a:rPr>
                <a:t>Objetivo 3</a:t>
              </a:r>
              <a:r>
                <a:rPr b="0" i="0" lang="es-MX" sz="1400" u="none" cap="none" strike="noStrike">
                  <a:solidFill>
                    <a:schemeClr val="dk1"/>
                  </a:solidFill>
                  <a:latin typeface="Arial"/>
                  <a:ea typeface="Arial"/>
                  <a:cs typeface="Arial"/>
                  <a:sym typeface="Arial"/>
                </a:rPr>
                <a:t>. </a:t>
              </a:r>
              <a:r>
                <a:rPr b="0" i="0" lang="es-MX" sz="1200" u="none" cap="none" strike="noStrike">
                  <a:solidFill>
                    <a:schemeClr val="dk1"/>
                  </a:solidFill>
                  <a:latin typeface="Century Gothic"/>
                  <a:ea typeface="Century Gothic"/>
                  <a:cs typeface="Century Gothic"/>
                  <a:sym typeface="Century Gothic"/>
                </a:rPr>
                <a:t>Capacitar a la comunidad en temas de protección ambiental involucrando a diversos actores.</a:t>
              </a:r>
              <a:endParaRPr b="0" i="0" sz="1400" u="none" cap="none" strike="noStrike">
                <a:solidFill>
                  <a:schemeClr val="dk1"/>
                </a:solidFill>
                <a:latin typeface="Century Gothic"/>
                <a:ea typeface="Century Gothic"/>
                <a:cs typeface="Century Gothic"/>
                <a:sym typeface="Century Gothic"/>
              </a:endParaRPr>
            </a:p>
          </p:txBody>
        </p:sp>
        <p:sp>
          <p:nvSpPr>
            <p:cNvPr id="295" name="Google Shape;295;p9"/>
            <p:cNvSpPr/>
            <p:nvPr/>
          </p:nvSpPr>
          <p:spPr>
            <a:xfrm>
              <a:off x="5813443" y="1181319"/>
              <a:ext cx="203346" cy="203346"/>
            </a:xfrm>
            <a:prstGeom prst="rect">
              <a:avLst/>
            </a:prstGeom>
            <a:solidFill>
              <a:schemeClr val="lt1"/>
            </a:solidFill>
            <a:ln cap="flat" cmpd="sng" w="12700">
              <a:solidFill>
                <a:srgbClr val="45B150"/>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9"/>
            <p:cNvSpPr/>
            <p:nvPr/>
          </p:nvSpPr>
          <p:spPr>
            <a:xfrm>
              <a:off x="6007207" y="1045991"/>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7" name="Google Shape;297;p9"/>
            <p:cNvSpPr txBox="1"/>
            <p:nvPr/>
          </p:nvSpPr>
          <p:spPr>
            <a:xfrm>
              <a:off x="6007207" y="1045991"/>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chemeClr val="dk1"/>
                </a:buClr>
                <a:buSzPts val="1200"/>
                <a:buFont typeface="Arial"/>
                <a:buNone/>
              </a:pPr>
              <a:r>
                <a:rPr b="1" i="0" lang="es-MX" sz="1200" u="none" cap="none" strike="noStrike">
                  <a:solidFill>
                    <a:schemeClr val="dk1"/>
                  </a:solidFill>
                  <a:latin typeface="Century Gothic"/>
                  <a:ea typeface="Century Gothic"/>
                  <a:cs typeface="Century Gothic"/>
                  <a:sym typeface="Century Gothic"/>
                </a:rPr>
                <a:t>Actividad 3. Crear vínculos de colaboración con profesionales del medio ambiente para capacitar a la comunidad.</a:t>
              </a:r>
              <a:endParaRPr b="1" i="0" sz="1400" u="none" cap="none" strike="noStrike">
                <a:solidFill>
                  <a:schemeClr val="dk1"/>
                </a:solidFill>
                <a:latin typeface="Century Gothic"/>
                <a:ea typeface="Century Gothic"/>
                <a:cs typeface="Century Gothic"/>
                <a:sym typeface="Century Gothic"/>
              </a:endParaRPr>
            </a:p>
          </p:txBody>
        </p:sp>
        <p:sp>
          <p:nvSpPr>
            <p:cNvPr id="298" name="Google Shape;298;p9"/>
            <p:cNvSpPr/>
            <p:nvPr/>
          </p:nvSpPr>
          <p:spPr>
            <a:xfrm>
              <a:off x="5813443" y="1655320"/>
              <a:ext cx="203346" cy="203346"/>
            </a:xfrm>
            <a:prstGeom prst="rect">
              <a:avLst/>
            </a:prstGeom>
            <a:solidFill>
              <a:schemeClr val="lt1"/>
            </a:solidFill>
            <a:ln cap="flat" cmpd="sng" w="12700">
              <a:solidFill>
                <a:srgbClr val="54AD46"/>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p9"/>
            <p:cNvSpPr/>
            <p:nvPr/>
          </p:nvSpPr>
          <p:spPr>
            <a:xfrm>
              <a:off x="6007207" y="1519992"/>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p9"/>
            <p:cNvSpPr txBox="1"/>
            <p:nvPr/>
          </p:nvSpPr>
          <p:spPr>
            <a:xfrm>
              <a:off x="6007207" y="1519992"/>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Fecha: 7 de noviembre al 26 de diciembre del 2020.</a:t>
              </a:r>
              <a:endParaRPr b="0" i="0" sz="1400" u="none" cap="none" strike="noStrike">
                <a:solidFill>
                  <a:schemeClr val="dk1"/>
                </a:solidFill>
                <a:latin typeface="Century Gothic"/>
                <a:ea typeface="Century Gothic"/>
                <a:cs typeface="Century Gothic"/>
                <a:sym typeface="Century Gothic"/>
              </a:endParaRPr>
            </a:p>
          </p:txBody>
        </p:sp>
        <p:sp>
          <p:nvSpPr>
            <p:cNvPr id="301" name="Google Shape;301;p9"/>
            <p:cNvSpPr/>
            <p:nvPr/>
          </p:nvSpPr>
          <p:spPr>
            <a:xfrm>
              <a:off x="5813443" y="2129321"/>
              <a:ext cx="203346" cy="203346"/>
            </a:xfrm>
            <a:prstGeom prst="rect">
              <a:avLst/>
            </a:prstGeom>
            <a:solidFill>
              <a:schemeClr val="lt1"/>
            </a:solidFill>
            <a:ln cap="flat" cmpd="sng" w="12700">
              <a:solidFill>
                <a:srgbClr val="6FAA47"/>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p9"/>
            <p:cNvSpPr/>
            <p:nvPr/>
          </p:nvSpPr>
          <p:spPr>
            <a:xfrm>
              <a:off x="6007207" y="1993993"/>
              <a:ext cx="2574292" cy="47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p9"/>
            <p:cNvSpPr txBox="1"/>
            <p:nvPr/>
          </p:nvSpPr>
          <p:spPr>
            <a:xfrm>
              <a:off x="6007207" y="1993993"/>
              <a:ext cx="2574292" cy="474000"/>
            </a:xfrm>
            <a:prstGeom prst="rect">
              <a:avLst/>
            </a:prstGeom>
            <a:noFill/>
            <a:ln>
              <a:noFill/>
            </a:ln>
          </p:spPr>
          <p:txBody>
            <a:bodyPr anchorCtr="0" anchor="ctr" bIns="99550" lIns="99550" spcFirstLastPara="1" rIns="99550" wrap="square" tIns="99550">
              <a:noAutofit/>
            </a:bodyPr>
            <a:lstStyle/>
            <a:p>
              <a:pPr indent="0" lvl="0" marL="0" marR="0" rtl="0" algn="l">
                <a:lnSpc>
                  <a:spcPct val="90000"/>
                </a:lnSpc>
                <a:spcBef>
                  <a:spcPts val="0"/>
                </a:spcBef>
                <a:spcAft>
                  <a:spcPts val="0"/>
                </a:spcAft>
                <a:buClr>
                  <a:srgbClr val="000000"/>
                </a:buClr>
                <a:buSzPts val="1400"/>
                <a:buFont typeface="Arial"/>
                <a:buNone/>
              </a:pPr>
              <a:r>
                <a:rPr b="0" i="0" lang="es-MX" sz="1400" u="none" cap="none" strike="noStrike">
                  <a:solidFill>
                    <a:schemeClr val="dk1"/>
                  </a:solidFill>
                  <a:latin typeface="Century Gothic"/>
                  <a:ea typeface="Century Gothic"/>
                  <a:cs typeface="Century Gothic"/>
                  <a:sym typeface="Century Gothic"/>
                </a:rPr>
                <a:t>Adahia Martínez López Carlos A. García Sánchez</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chemeClr val="dk1"/>
                </a:solidFill>
                <a:latin typeface="Century Gothic"/>
                <a:ea typeface="Century Gothic"/>
                <a:cs typeface="Century Gothic"/>
                <a:sym typeface="Century Gothic"/>
              </a:endParaRPr>
            </a:p>
          </p:txBody>
        </p:sp>
      </p:grpSp>
      <p:pic>
        <p:nvPicPr>
          <p:cNvPr id="304" name="Google Shape;304;p9"/>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11"/>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310" name="Google Shape;310;p11"/>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311" name="Google Shape;311;p11"/>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312" name="Google Shape;312;p11"/>
          <p:cNvSpPr/>
          <p:nvPr/>
        </p:nvSpPr>
        <p:spPr>
          <a:xfrm>
            <a:off x="540552" y="945892"/>
            <a:ext cx="1717138" cy="646331"/>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RECURSOS</a:t>
            </a:r>
            <a:endParaRPr b="0" i="0" sz="1400" u="none" cap="none" strike="noStrike">
              <a:solidFill>
                <a:srgbClr val="000000"/>
              </a:solidFill>
              <a:latin typeface="Arial"/>
              <a:ea typeface="Arial"/>
              <a:cs typeface="Arial"/>
              <a:sym typeface="Arial"/>
            </a:endParaRPr>
          </a:p>
        </p:txBody>
      </p:sp>
      <p:grpSp>
        <p:nvGrpSpPr>
          <p:cNvPr id="313" name="Google Shape;313;p11"/>
          <p:cNvGrpSpPr/>
          <p:nvPr/>
        </p:nvGrpSpPr>
        <p:grpSpPr>
          <a:xfrm>
            <a:off x="540552" y="1783873"/>
            <a:ext cx="8447231" cy="4206380"/>
            <a:chOff x="721" y="283857"/>
            <a:chExt cx="8447231" cy="3936062"/>
          </a:xfrm>
        </p:grpSpPr>
        <p:sp>
          <p:nvSpPr>
            <p:cNvPr id="314" name="Google Shape;314;p11"/>
            <p:cNvSpPr/>
            <p:nvPr/>
          </p:nvSpPr>
          <p:spPr>
            <a:xfrm>
              <a:off x="926445" y="746719"/>
              <a:ext cx="1735732" cy="1157733"/>
            </a:xfrm>
            <a:prstGeom prst="rect">
              <a:avLst/>
            </a:prstGeom>
            <a:solidFill>
              <a:srgbClr val="CCD3EA">
                <a:alpha val="89019"/>
              </a:srgbClr>
            </a:solidFill>
            <a:ln cap="flat" cmpd="sng" w="12700">
              <a:solidFill>
                <a:srgbClr val="CCD3EA">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1"/>
            <p:cNvSpPr txBox="1"/>
            <p:nvPr/>
          </p:nvSpPr>
          <p:spPr>
            <a:xfrm>
              <a:off x="1204162"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humanos: 4</a:t>
              </a:r>
              <a:endParaRPr b="0" i="0" sz="1800" u="none" cap="none" strike="noStrike">
                <a:solidFill>
                  <a:schemeClr val="dk1"/>
                </a:solidFill>
                <a:latin typeface="Century Gothic"/>
                <a:ea typeface="Century Gothic"/>
                <a:cs typeface="Century Gothic"/>
                <a:sym typeface="Century Gothic"/>
              </a:endParaRPr>
            </a:p>
          </p:txBody>
        </p:sp>
        <p:sp>
          <p:nvSpPr>
            <p:cNvPr id="316" name="Google Shape;316;p11"/>
            <p:cNvSpPr/>
            <p:nvPr/>
          </p:nvSpPr>
          <p:spPr>
            <a:xfrm>
              <a:off x="926445" y="1904452"/>
              <a:ext cx="1735732" cy="1157733"/>
            </a:xfrm>
            <a:prstGeom prst="rect">
              <a:avLst/>
            </a:prstGeom>
            <a:solidFill>
              <a:srgbClr val="CBDAE8">
                <a:alpha val="89019"/>
              </a:srgbClr>
            </a:solidFill>
            <a:ln cap="flat" cmpd="sng" w="12700">
              <a:solidFill>
                <a:srgbClr val="CBDAE8">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1"/>
            <p:cNvSpPr txBox="1"/>
            <p:nvPr/>
          </p:nvSpPr>
          <p:spPr>
            <a:xfrm>
              <a:off x="988414" y="1904452"/>
              <a:ext cx="167376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financieros: $0</a:t>
              </a:r>
              <a:endParaRPr b="0" i="0" sz="1800" u="none" cap="none" strike="noStrike">
                <a:solidFill>
                  <a:schemeClr val="dk1"/>
                </a:solidFill>
                <a:latin typeface="Century Gothic"/>
                <a:ea typeface="Century Gothic"/>
                <a:cs typeface="Century Gothic"/>
                <a:sym typeface="Century Gothic"/>
              </a:endParaRPr>
            </a:p>
          </p:txBody>
        </p:sp>
        <p:sp>
          <p:nvSpPr>
            <p:cNvPr id="318" name="Google Shape;318;p11"/>
            <p:cNvSpPr/>
            <p:nvPr/>
          </p:nvSpPr>
          <p:spPr>
            <a:xfrm>
              <a:off x="926445" y="3062186"/>
              <a:ext cx="1735732" cy="1157733"/>
            </a:xfrm>
            <a:prstGeom prst="rect">
              <a:avLst/>
            </a:prstGeom>
            <a:solidFill>
              <a:srgbClr val="CBE0E7">
                <a:alpha val="89019"/>
              </a:srgbClr>
            </a:solidFill>
            <a:ln cap="flat" cmpd="sng" w="12700">
              <a:solidFill>
                <a:srgbClr val="CBE0E7">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1"/>
            <p:cNvSpPr txBox="1"/>
            <p:nvPr/>
          </p:nvSpPr>
          <p:spPr>
            <a:xfrm>
              <a:off x="926444" y="3062186"/>
              <a:ext cx="173573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materiales:</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Reciclaje</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Papelería </a:t>
              </a:r>
              <a:endParaRPr b="0" i="0" sz="1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Pintura</a:t>
              </a:r>
              <a:endParaRPr b="0" i="0" sz="1800" u="none" cap="none" strike="noStrike">
                <a:solidFill>
                  <a:schemeClr val="dk1"/>
                </a:solidFill>
                <a:latin typeface="Century Gothic"/>
                <a:ea typeface="Century Gothic"/>
                <a:cs typeface="Century Gothic"/>
                <a:sym typeface="Century Gothic"/>
              </a:endParaRPr>
            </a:p>
          </p:txBody>
        </p:sp>
        <p:sp>
          <p:nvSpPr>
            <p:cNvPr id="320" name="Google Shape;320;p11"/>
            <p:cNvSpPr/>
            <p:nvPr/>
          </p:nvSpPr>
          <p:spPr>
            <a:xfrm>
              <a:off x="721" y="283857"/>
              <a:ext cx="1157154" cy="1157154"/>
            </a:xfrm>
            <a:prstGeom prst="ellipse">
              <a:avLst/>
            </a:prstGeom>
            <a:solidFill>
              <a:srgbClr val="4372C3"/>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11"/>
            <p:cNvSpPr txBox="1"/>
            <p:nvPr/>
          </p:nvSpPr>
          <p:spPr>
            <a:xfrm>
              <a:off x="170182"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s-MX" sz="1300" u="none" cap="none" strike="noStrike">
                  <a:solidFill>
                    <a:schemeClr val="lt1"/>
                  </a:solidFill>
                  <a:latin typeface="Century Gothic"/>
                  <a:ea typeface="Century Gothic"/>
                  <a:cs typeface="Century Gothic"/>
                  <a:sym typeface="Century Gothic"/>
                </a:rPr>
                <a:t>Actividad 1</a:t>
              </a:r>
              <a:endParaRPr b="0" i="0" sz="1300" u="none" cap="none" strike="noStrike">
                <a:solidFill>
                  <a:schemeClr val="lt1"/>
                </a:solidFill>
                <a:latin typeface="Century Gothic"/>
                <a:ea typeface="Century Gothic"/>
                <a:cs typeface="Century Gothic"/>
                <a:sym typeface="Century Gothic"/>
              </a:endParaRPr>
            </a:p>
          </p:txBody>
        </p:sp>
        <p:sp>
          <p:nvSpPr>
            <p:cNvPr id="322" name="Google Shape;322;p11"/>
            <p:cNvSpPr/>
            <p:nvPr/>
          </p:nvSpPr>
          <p:spPr>
            <a:xfrm>
              <a:off x="3819332" y="746719"/>
              <a:ext cx="1735732" cy="1157733"/>
            </a:xfrm>
            <a:prstGeom prst="rect">
              <a:avLst/>
            </a:prstGeom>
            <a:solidFill>
              <a:srgbClr val="CBE7E6">
                <a:alpha val="89019"/>
              </a:srgbClr>
            </a:solidFill>
            <a:ln cap="flat" cmpd="sng" w="12700">
              <a:solidFill>
                <a:srgbClr val="CBE7E6">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11"/>
            <p:cNvSpPr txBox="1"/>
            <p:nvPr/>
          </p:nvSpPr>
          <p:spPr>
            <a:xfrm>
              <a:off x="4097049"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humanos: 4</a:t>
              </a:r>
              <a:endParaRPr b="0" i="0" sz="1800" u="none" cap="none" strike="noStrike">
                <a:solidFill>
                  <a:schemeClr val="dk1"/>
                </a:solidFill>
                <a:latin typeface="Century Gothic"/>
                <a:ea typeface="Century Gothic"/>
                <a:cs typeface="Century Gothic"/>
                <a:sym typeface="Century Gothic"/>
              </a:endParaRPr>
            </a:p>
          </p:txBody>
        </p:sp>
        <p:sp>
          <p:nvSpPr>
            <p:cNvPr id="324" name="Google Shape;324;p11"/>
            <p:cNvSpPr/>
            <p:nvPr/>
          </p:nvSpPr>
          <p:spPr>
            <a:xfrm>
              <a:off x="3819332" y="1904452"/>
              <a:ext cx="1735732" cy="1157733"/>
            </a:xfrm>
            <a:prstGeom prst="rect">
              <a:avLst/>
            </a:prstGeom>
            <a:solidFill>
              <a:srgbClr val="CBE5DE">
                <a:alpha val="89019"/>
              </a:srgbClr>
            </a:solidFill>
            <a:ln cap="flat" cmpd="sng" w="12700">
              <a:solidFill>
                <a:srgbClr val="CBE5DE">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11"/>
            <p:cNvSpPr txBox="1"/>
            <p:nvPr/>
          </p:nvSpPr>
          <p:spPr>
            <a:xfrm>
              <a:off x="3881301" y="1904452"/>
              <a:ext cx="167376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financieros: $0</a:t>
              </a:r>
              <a:endParaRPr b="0" i="0" sz="1800" u="none" cap="none" strike="noStrike">
                <a:solidFill>
                  <a:schemeClr val="dk1"/>
                </a:solidFill>
                <a:latin typeface="Century Gothic"/>
                <a:ea typeface="Century Gothic"/>
                <a:cs typeface="Century Gothic"/>
                <a:sym typeface="Century Gothic"/>
              </a:endParaRPr>
            </a:p>
          </p:txBody>
        </p:sp>
        <p:sp>
          <p:nvSpPr>
            <p:cNvPr id="326" name="Google Shape;326;p11"/>
            <p:cNvSpPr/>
            <p:nvPr/>
          </p:nvSpPr>
          <p:spPr>
            <a:xfrm>
              <a:off x="3819332" y="3062186"/>
              <a:ext cx="1735732" cy="1157733"/>
            </a:xfrm>
            <a:prstGeom prst="rect">
              <a:avLst/>
            </a:prstGeom>
            <a:solidFill>
              <a:srgbClr val="CBE5D7">
                <a:alpha val="89019"/>
              </a:srgbClr>
            </a:solidFill>
            <a:ln cap="flat" cmpd="sng" w="12700">
              <a:solidFill>
                <a:srgbClr val="CBE5D7">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7" name="Google Shape;327;p11"/>
            <p:cNvSpPr txBox="1"/>
            <p:nvPr/>
          </p:nvSpPr>
          <p:spPr>
            <a:xfrm>
              <a:off x="3819331" y="3062186"/>
              <a:ext cx="173573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materiales: Bolsas de basura</a:t>
              </a:r>
              <a:endParaRPr b="0" i="0" sz="1800" u="none" cap="none" strike="noStrike">
                <a:solidFill>
                  <a:srgbClr val="000000"/>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Herramienta</a:t>
              </a:r>
              <a:endParaRPr b="0" i="0" sz="1800" u="none" cap="none" strike="noStrike">
                <a:solidFill>
                  <a:schemeClr val="dk1"/>
                </a:solidFill>
                <a:latin typeface="Century Gothic"/>
                <a:ea typeface="Century Gothic"/>
                <a:cs typeface="Century Gothic"/>
                <a:sym typeface="Century Gothic"/>
              </a:endParaRPr>
            </a:p>
          </p:txBody>
        </p:sp>
        <p:sp>
          <p:nvSpPr>
            <p:cNvPr id="328" name="Google Shape;328;p11"/>
            <p:cNvSpPr/>
            <p:nvPr/>
          </p:nvSpPr>
          <p:spPr>
            <a:xfrm>
              <a:off x="2893608" y="283857"/>
              <a:ext cx="1157154" cy="1157154"/>
            </a:xfrm>
            <a:prstGeom prst="ellipse">
              <a:avLst/>
            </a:prstGeom>
            <a:solidFill>
              <a:srgbClr val="44B78C"/>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11"/>
            <p:cNvSpPr txBox="1"/>
            <p:nvPr/>
          </p:nvSpPr>
          <p:spPr>
            <a:xfrm>
              <a:off x="3063069"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s-MX" sz="1300" u="none" cap="none" strike="noStrike">
                  <a:solidFill>
                    <a:schemeClr val="lt1"/>
                  </a:solidFill>
                  <a:latin typeface="Century Gothic"/>
                  <a:ea typeface="Century Gothic"/>
                  <a:cs typeface="Century Gothic"/>
                  <a:sym typeface="Century Gothic"/>
                </a:rPr>
                <a:t>Actividad 2</a:t>
              </a:r>
              <a:endParaRPr b="0" i="0" sz="1300" u="none" cap="none" strike="noStrike">
                <a:solidFill>
                  <a:schemeClr val="lt1"/>
                </a:solidFill>
                <a:latin typeface="Century Gothic"/>
                <a:ea typeface="Century Gothic"/>
                <a:cs typeface="Century Gothic"/>
                <a:sym typeface="Century Gothic"/>
              </a:endParaRPr>
            </a:p>
          </p:txBody>
        </p:sp>
        <p:sp>
          <p:nvSpPr>
            <p:cNvPr id="330" name="Google Shape;330;p11"/>
            <p:cNvSpPr/>
            <p:nvPr/>
          </p:nvSpPr>
          <p:spPr>
            <a:xfrm>
              <a:off x="6712219" y="746719"/>
              <a:ext cx="1735732" cy="1157733"/>
            </a:xfrm>
            <a:prstGeom prst="rect">
              <a:avLst/>
            </a:prstGeom>
            <a:solidFill>
              <a:srgbClr val="CBE4D1">
                <a:alpha val="89019"/>
              </a:srgbClr>
            </a:solidFill>
            <a:ln cap="flat" cmpd="sng" w="12700">
              <a:solidFill>
                <a:srgbClr val="CBE4D1">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11"/>
            <p:cNvSpPr txBox="1"/>
            <p:nvPr/>
          </p:nvSpPr>
          <p:spPr>
            <a:xfrm>
              <a:off x="6989937" y="746719"/>
              <a:ext cx="1458015"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humanos: 4</a:t>
              </a:r>
              <a:endParaRPr b="0" i="0" sz="1800" u="none" cap="none" strike="noStrike">
                <a:solidFill>
                  <a:schemeClr val="dk1"/>
                </a:solidFill>
                <a:latin typeface="Century Gothic"/>
                <a:ea typeface="Century Gothic"/>
                <a:cs typeface="Century Gothic"/>
                <a:sym typeface="Century Gothic"/>
              </a:endParaRPr>
            </a:p>
          </p:txBody>
        </p:sp>
        <p:sp>
          <p:nvSpPr>
            <p:cNvPr id="332" name="Google Shape;332;p11"/>
            <p:cNvSpPr/>
            <p:nvPr/>
          </p:nvSpPr>
          <p:spPr>
            <a:xfrm>
              <a:off x="6712219" y="1904452"/>
              <a:ext cx="1735732" cy="1157733"/>
            </a:xfrm>
            <a:prstGeom prst="rect">
              <a:avLst/>
            </a:prstGeom>
            <a:solidFill>
              <a:srgbClr val="CDE2CC">
                <a:alpha val="89019"/>
              </a:srgbClr>
            </a:solidFill>
            <a:ln cap="flat" cmpd="sng" w="12700">
              <a:solidFill>
                <a:srgbClr val="CDE2CC">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3" name="Google Shape;333;p11"/>
            <p:cNvSpPr txBox="1"/>
            <p:nvPr/>
          </p:nvSpPr>
          <p:spPr>
            <a:xfrm>
              <a:off x="6712219" y="1904452"/>
              <a:ext cx="173573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financieros: Aportación voluntaria. </a:t>
              </a:r>
              <a:endParaRPr b="0" i="0" sz="1800" u="none" cap="none" strike="noStrike">
                <a:solidFill>
                  <a:schemeClr val="dk1"/>
                </a:solidFill>
                <a:latin typeface="Century Gothic"/>
                <a:ea typeface="Century Gothic"/>
                <a:cs typeface="Century Gothic"/>
                <a:sym typeface="Century Gothic"/>
              </a:endParaRPr>
            </a:p>
          </p:txBody>
        </p:sp>
        <p:sp>
          <p:nvSpPr>
            <p:cNvPr id="334" name="Google Shape;334;p11"/>
            <p:cNvSpPr/>
            <p:nvPr/>
          </p:nvSpPr>
          <p:spPr>
            <a:xfrm>
              <a:off x="6712219" y="3062186"/>
              <a:ext cx="1735732" cy="1157733"/>
            </a:xfrm>
            <a:prstGeom prst="rect">
              <a:avLst/>
            </a:prstGeom>
            <a:solidFill>
              <a:srgbClr val="D2E2CB">
                <a:alpha val="89019"/>
              </a:srgbClr>
            </a:solidFill>
            <a:ln cap="flat" cmpd="sng" w="12700">
              <a:solidFill>
                <a:srgbClr val="D2E2CB">
                  <a:alpha val="89019"/>
                </a:srgbClr>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11"/>
            <p:cNvSpPr txBox="1"/>
            <p:nvPr/>
          </p:nvSpPr>
          <p:spPr>
            <a:xfrm>
              <a:off x="6712219" y="3062186"/>
              <a:ext cx="1735733" cy="1157733"/>
            </a:xfrm>
            <a:prstGeom prst="rect">
              <a:avLst/>
            </a:prstGeom>
            <a:noFill/>
            <a:ln>
              <a:noFill/>
            </a:ln>
          </p:spPr>
          <p:txBody>
            <a:bodyPr anchorCtr="0" anchor="ctr" bIns="135125" lIns="0" spcFirstLastPara="1" rIns="135125" wrap="square" tIns="135125">
              <a:noAutofit/>
            </a:bodyPr>
            <a:lstStyle/>
            <a:p>
              <a:pPr indent="0" lvl="0" marL="0" marR="0" rtl="0" algn="l">
                <a:lnSpc>
                  <a:spcPct val="90000"/>
                </a:lnSpc>
                <a:spcBef>
                  <a:spcPts val="0"/>
                </a:spcBef>
                <a:spcAft>
                  <a:spcPts val="0"/>
                </a:spcAft>
                <a:buClr>
                  <a:srgbClr val="000000"/>
                </a:buClr>
                <a:buSzPts val="1900"/>
                <a:buFont typeface="Arial"/>
                <a:buNone/>
              </a:pPr>
              <a:r>
                <a:rPr b="0" i="0" lang="es-MX" sz="1800" u="none" cap="none" strike="noStrike">
                  <a:solidFill>
                    <a:schemeClr val="dk1"/>
                  </a:solidFill>
                  <a:latin typeface="Century Gothic"/>
                  <a:ea typeface="Century Gothic"/>
                  <a:cs typeface="Century Gothic"/>
                  <a:sym typeface="Century Gothic"/>
                </a:rPr>
                <a:t>Recursos materiales: Herramientas de trabajo.</a:t>
              </a:r>
              <a:endParaRPr b="0" i="0" sz="1800" u="none" cap="none" strike="noStrike">
                <a:solidFill>
                  <a:schemeClr val="dk1"/>
                </a:solidFill>
                <a:latin typeface="Century Gothic"/>
                <a:ea typeface="Century Gothic"/>
                <a:cs typeface="Century Gothic"/>
                <a:sym typeface="Century Gothic"/>
              </a:endParaRPr>
            </a:p>
          </p:txBody>
        </p:sp>
        <p:sp>
          <p:nvSpPr>
            <p:cNvPr id="336" name="Google Shape;336;p11"/>
            <p:cNvSpPr/>
            <p:nvPr/>
          </p:nvSpPr>
          <p:spPr>
            <a:xfrm>
              <a:off x="5786495" y="283857"/>
              <a:ext cx="1157154" cy="1157154"/>
            </a:xfrm>
            <a:prstGeom prst="ellipse">
              <a:avLst/>
            </a:prstGeom>
            <a:solidFill>
              <a:srgbClr val="6FAA47"/>
            </a:solidFill>
            <a:ln cap="flat" cmpd="sng" w="12700">
              <a:solidFill>
                <a:schemeClr val="lt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11"/>
            <p:cNvSpPr txBox="1"/>
            <p:nvPr/>
          </p:nvSpPr>
          <p:spPr>
            <a:xfrm>
              <a:off x="5955956" y="453318"/>
              <a:ext cx="818232" cy="818232"/>
            </a:xfrm>
            <a:prstGeom prst="rect">
              <a:avLst/>
            </a:prstGeom>
            <a:noFill/>
            <a:ln>
              <a:noFill/>
            </a:ln>
          </p:spPr>
          <p:txBody>
            <a:bodyPr anchorCtr="0" anchor="ctr" bIns="0" lIns="0" spcFirstLastPara="1" rIns="0" wrap="square" tIns="0">
              <a:noAutofit/>
            </a:bodyPr>
            <a:lstStyle/>
            <a:p>
              <a:pPr indent="0" lvl="0" marL="0" marR="0" rtl="0" algn="ctr">
                <a:lnSpc>
                  <a:spcPct val="90000"/>
                </a:lnSpc>
                <a:spcBef>
                  <a:spcPts val="0"/>
                </a:spcBef>
                <a:spcAft>
                  <a:spcPts val="0"/>
                </a:spcAft>
                <a:buClr>
                  <a:srgbClr val="000000"/>
                </a:buClr>
                <a:buSzPts val="1300"/>
                <a:buFont typeface="Arial"/>
                <a:buNone/>
              </a:pPr>
              <a:r>
                <a:rPr b="0" i="0" lang="es-MX" sz="1300" u="none" cap="none" strike="noStrike">
                  <a:solidFill>
                    <a:schemeClr val="lt1"/>
                  </a:solidFill>
                  <a:latin typeface="Century Gothic"/>
                  <a:ea typeface="Century Gothic"/>
                  <a:cs typeface="Century Gothic"/>
                  <a:sym typeface="Century Gothic"/>
                </a:rPr>
                <a:t>Actividad 3</a:t>
              </a:r>
              <a:endParaRPr b="0" i="0" sz="1300" u="none" cap="none" strike="noStrike">
                <a:solidFill>
                  <a:schemeClr val="lt1"/>
                </a:solidFill>
                <a:latin typeface="Century Gothic"/>
                <a:ea typeface="Century Gothic"/>
                <a:cs typeface="Century Gothic"/>
                <a:sym typeface="Century Gothic"/>
              </a:endParaRPr>
            </a:p>
          </p:txBody>
        </p:sp>
      </p:grpSp>
      <p:pic>
        <p:nvPicPr>
          <p:cNvPr id="338" name="Google Shape;338;p11"/>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pic>
        <p:nvPicPr>
          <p:cNvPr id="343" name="Google Shape;343;p12"/>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344" name="Google Shape;344;p12"/>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345" name="Google Shape;345;p12"/>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346" name="Google Shape;346;p12"/>
          <p:cNvSpPr/>
          <p:nvPr/>
        </p:nvSpPr>
        <p:spPr>
          <a:xfrm>
            <a:off x="183080" y="945892"/>
            <a:ext cx="2005677" cy="574901"/>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RESULTADOS</a:t>
            </a:r>
            <a:endParaRPr b="0" i="0" sz="1400" u="none" cap="none" strike="noStrike">
              <a:solidFill>
                <a:srgbClr val="000000"/>
              </a:solidFill>
              <a:latin typeface="Arial"/>
              <a:ea typeface="Arial"/>
              <a:cs typeface="Arial"/>
              <a:sym typeface="Arial"/>
            </a:endParaRPr>
          </a:p>
        </p:txBody>
      </p:sp>
      <p:sp>
        <p:nvSpPr>
          <p:cNvPr id="347" name="Google Shape;347;p12"/>
          <p:cNvSpPr/>
          <p:nvPr/>
        </p:nvSpPr>
        <p:spPr>
          <a:xfrm>
            <a:off x="183080" y="1607611"/>
            <a:ext cx="7542449" cy="1600438"/>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1. Resultados cuantitativos (porcentaje) según indicadores.</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40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2. Fotografías del antes y el después.</a:t>
            </a:r>
            <a:endParaRPr b="0" i="0" sz="1400" u="none" cap="none" strike="noStrike">
              <a:solidFill>
                <a:srgbClr val="000000"/>
              </a:solidFill>
              <a:latin typeface="Arial"/>
              <a:ea typeface="Arial"/>
              <a:cs typeface="Arial"/>
              <a:sym typeface="Arial"/>
            </a:endParaRPr>
          </a:p>
          <a:p>
            <a:pPr indent="-342900" lvl="0" marL="342900" marR="0" rtl="0" algn="l">
              <a:lnSpc>
                <a:spcPct val="150000"/>
              </a:lnSpc>
              <a:spcBef>
                <a:spcPts val="40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3. Resultado “no esperado”</a:t>
            </a:r>
            <a:endParaRPr b="1" i="0" sz="2000" u="none" cap="none" strike="noStrike">
              <a:solidFill>
                <a:schemeClr val="dk1"/>
              </a:solidFill>
              <a:latin typeface="Century Gothic"/>
              <a:ea typeface="Century Gothic"/>
              <a:cs typeface="Century Gothic"/>
              <a:sym typeface="Century Gothic"/>
            </a:endParaRPr>
          </a:p>
        </p:txBody>
      </p:sp>
      <p:pic>
        <p:nvPicPr>
          <p:cNvPr id="348" name="Google Shape;348;p12"/>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ga1bd27193e_0_0"/>
          <p:cNvPicPr preferRelativeResize="0"/>
          <p:nvPr/>
        </p:nvPicPr>
        <p:blipFill rotWithShape="1">
          <a:blip r:embed="rId3">
            <a:alphaModFix/>
          </a:blip>
          <a:srcRect b="37264" l="0" r="0" t="0"/>
          <a:stretch/>
        </p:blipFill>
        <p:spPr>
          <a:xfrm>
            <a:off x="0" y="-31750"/>
            <a:ext cx="12191999" cy="833438"/>
          </a:xfrm>
          <a:prstGeom prst="rect">
            <a:avLst/>
          </a:prstGeom>
          <a:noFill/>
          <a:ln>
            <a:noFill/>
          </a:ln>
        </p:spPr>
      </p:pic>
      <p:pic>
        <p:nvPicPr>
          <p:cNvPr id="93" name="Google Shape;93;ga1bd27193e_0_0"/>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94" name="Google Shape;94;ga1bd27193e_0_0"/>
          <p:cNvPicPr preferRelativeResize="0"/>
          <p:nvPr/>
        </p:nvPicPr>
        <p:blipFill rotWithShape="1">
          <a:blip r:embed="rId5">
            <a:alphaModFix/>
          </a:blip>
          <a:srcRect b="52796" l="38151" r="37884" t="34995"/>
          <a:stretch/>
        </p:blipFill>
        <p:spPr>
          <a:xfrm>
            <a:off x="9136063" y="6175375"/>
            <a:ext cx="1814510" cy="519113"/>
          </a:xfrm>
          <a:prstGeom prst="rect">
            <a:avLst/>
          </a:prstGeom>
          <a:noFill/>
          <a:ln>
            <a:noFill/>
          </a:ln>
        </p:spPr>
      </p:pic>
      <p:sp>
        <p:nvSpPr>
          <p:cNvPr id="95" name="Google Shape;95;ga1bd27193e_0_0"/>
          <p:cNvSpPr/>
          <p:nvPr/>
        </p:nvSpPr>
        <p:spPr>
          <a:xfrm>
            <a:off x="1114075" y="1926200"/>
            <a:ext cx="8022000" cy="39030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100000"/>
              </a:lnSpc>
              <a:spcBef>
                <a:spcPts val="48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Adahia Martínez López  </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480"/>
              </a:spcBef>
              <a:spcAft>
                <a:spcPts val="0"/>
              </a:spcAft>
              <a:buClr>
                <a:srgbClr val="000000"/>
              </a:buClr>
              <a:buSzPts val="2400"/>
              <a:buFont typeface="Arial"/>
              <a:buNone/>
            </a:pPr>
            <a:r>
              <a:t/>
            </a:r>
            <a:endParaRPr b="1" i="0" sz="2400" u="none" cap="none" strike="noStrike">
              <a:solidFill>
                <a:srgbClr val="0A4C86"/>
              </a:solidFill>
              <a:latin typeface="Century Gothic"/>
              <a:ea typeface="Century Gothic"/>
              <a:cs typeface="Century Gothic"/>
              <a:sym typeface="Century Gothic"/>
            </a:endParaRPr>
          </a:p>
          <a:p>
            <a:pPr indent="0" lvl="0" marL="0" marR="0" rtl="0" algn="just">
              <a:lnSpc>
                <a:spcPct val="100000"/>
              </a:lnSpc>
              <a:spcBef>
                <a:spcPts val="480"/>
              </a:spcBef>
              <a:spcAft>
                <a:spcPts val="0"/>
              </a:spcAft>
              <a:buClr>
                <a:schemeClr val="dk1"/>
              </a:buClr>
              <a:buSzPts val="2400"/>
              <a:buFont typeface="Arial"/>
              <a:buNone/>
            </a:pPr>
            <a:r>
              <a:rPr b="0" i="0" lang="es-MX" sz="1800" u="none" cap="none" strike="noStrike">
                <a:solidFill>
                  <a:srgbClr val="000000"/>
                </a:solidFill>
                <a:latin typeface="Century Gothic"/>
                <a:ea typeface="Century Gothic"/>
                <a:cs typeface="Century Gothic"/>
                <a:sym typeface="Century Gothic"/>
              </a:rPr>
              <a:t>Es estudiante del tercer semestre de la licenciatura de Economía por la Facultad de Economía del Sistema de Universidad Abierta y Educación a Distancia. Es mamá de dos niños de 4 y 8 años, practica senderismo no profesional y de manera libre, anteriormente representaba al equipo de atletismo de la Escuela Nacional Preparatoria como atleta de Fondo y Medio Fondo. Actualmente trabaja como Coordinadora del Servicio Técnico de  la Zona Foránea en una empresa arrendadora de equipos multifuncionales llamada Capital Office S.A de C.V. También es constante promovedora de la cultura y valores para la comunidad y el entorno.</a:t>
            </a:r>
            <a:endParaRPr b="0" i="0" sz="1800" u="none" cap="none" strike="noStrike">
              <a:solidFill>
                <a:srgbClr val="000000"/>
              </a:solidFill>
              <a:latin typeface="Century Gothic"/>
              <a:ea typeface="Century Gothic"/>
              <a:cs typeface="Century Gothic"/>
              <a:sym typeface="Century Gothic"/>
            </a:endParaRPr>
          </a:p>
          <a:p>
            <a:pPr indent="-342900" lvl="0" marL="342900" marR="0" rtl="0" algn="l">
              <a:lnSpc>
                <a:spcPct val="100000"/>
              </a:lnSpc>
              <a:spcBef>
                <a:spcPts val="48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 </a:t>
            </a:r>
            <a:endParaRPr b="1" i="0" sz="2400" u="none" cap="none" strike="noStrike">
              <a:solidFill>
                <a:srgbClr val="0A4C86"/>
              </a:solidFill>
              <a:latin typeface="Century Gothic"/>
              <a:ea typeface="Century Gothic"/>
              <a:cs typeface="Century Gothic"/>
              <a:sym typeface="Century Gothic"/>
            </a:endParaRPr>
          </a:p>
        </p:txBody>
      </p:sp>
      <p:pic>
        <p:nvPicPr>
          <p:cNvPr id="96" name="Google Shape;96;ga1bd27193e_0_0"/>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2"/>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02" name="Google Shape;102;p2"/>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03" name="Google Shape;103;p2"/>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04" name="Google Shape;104;p2"/>
          <p:cNvSpPr/>
          <p:nvPr/>
        </p:nvSpPr>
        <p:spPr>
          <a:xfrm>
            <a:off x="3935861" y="2696924"/>
            <a:ext cx="7143302" cy="1826101"/>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48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Adahia Martínez López  </a:t>
            </a:r>
            <a:endParaRPr b="0" i="0" sz="1400" u="none" cap="none" strike="noStrike">
              <a:solidFill>
                <a:srgbClr val="000000"/>
              </a:solidFill>
              <a:latin typeface="Arial"/>
              <a:ea typeface="Arial"/>
              <a:cs typeface="Arial"/>
              <a:sym typeface="Arial"/>
            </a:endParaRPr>
          </a:p>
          <a:p>
            <a:pPr indent="-342900" lvl="0" marL="342900" marR="0" rtl="0" algn="ctr">
              <a:lnSpc>
                <a:spcPct val="100000"/>
              </a:lnSpc>
              <a:spcBef>
                <a:spcPts val="480"/>
              </a:spcBef>
              <a:spcAft>
                <a:spcPts val="0"/>
              </a:spcAft>
              <a:buClr>
                <a:srgbClr val="000000"/>
              </a:buClr>
              <a:buSzPts val="2400"/>
              <a:buFont typeface="Arial"/>
              <a:buNone/>
            </a:pPr>
            <a:r>
              <a:t/>
            </a:r>
            <a:endParaRPr b="1" i="0" sz="2400" u="none" cap="none" strike="noStrike">
              <a:solidFill>
                <a:srgbClr val="0A4C86"/>
              </a:solidFill>
              <a:latin typeface="Century Gothic"/>
              <a:ea typeface="Century Gothic"/>
              <a:cs typeface="Century Gothic"/>
              <a:sym typeface="Century Gothic"/>
            </a:endParaRPr>
          </a:p>
          <a:p>
            <a:pPr indent="-342900" lvl="0" marL="342900" marR="0" rtl="0" algn="ctr">
              <a:lnSpc>
                <a:spcPct val="100000"/>
              </a:lnSpc>
              <a:spcBef>
                <a:spcPts val="48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Carlos Alberto García Sánchez</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48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 </a:t>
            </a:r>
            <a:endParaRPr b="1" i="0" sz="2400" u="none" cap="none" strike="noStrike">
              <a:solidFill>
                <a:srgbClr val="0A4C86"/>
              </a:solidFill>
              <a:latin typeface="Century Gothic"/>
              <a:ea typeface="Century Gothic"/>
              <a:cs typeface="Century Gothic"/>
              <a:sym typeface="Century Gothic"/>
            </a:endParaRPr>
          </a:p>
        </p:txBody>
      </p:sp>
      <p:pic>
        <p:nvPicPr>
          <p:cNvPr id="105" name="Google Shape;105;p2"/>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pic>
        <p:nvPicPr>
          <p:cNvPr id="106" name="Google Shape;106;p2"/>
          <p:cNvPicPr preferRelativeResize="0"/>
          <p:nvPr/>
        </p:nvPicPr>
        <p:blipFill rotWithShape="1">
          <a:blip r:embed="rId7">
            <a:alphaModFix/>
          </a:blip>
          <a:srcRect b="0" l="0" r="0" t="0"/>
          <a:stretch/>
        </p:blipFill>
        <p:spPr>
          <a:xfrm>
            <a:off x="611317" y="909282"/>
            <a:ext cx="3949571" cy="5266094"/>
          </a:xfrm>
          <a:prstGeom prst="rect">
            <a:avLst/>
          </a:prstGeom>
          <a:noFill/>
          <a:ln>
            <a:noFill/>
          </a:ln>
        </p:spPr>
      </p:pic>
      <p:pic>
        <p:nvPicPr>
          <p:cNvPr id="107" name="Google Shape;107;p2"/>
          <p:cNvPicPr preferRelativeResize="0"/>
          <p:nvPr/>
        </p:nvPicPr>
        <p:blipFill rotWithShape="1">
          <a:blip r:embed="rId8">
            <a:alphaModFix/>
          </a:blip>
          <a:srcRect b="0" l="0" r="0" t="0"/>
          <a:stretch/>
        </p:blipFill>
        <p:spPr>
          <a:xfrm>
            <a:off x="5392737" y="5588227"/>
            <a:ext cx="448840" cy="448402"/>
          </a:xfrm>
          <a:prstGeom prst="rect">
            <a:avLst/>
          </a:prstGeom>
          <a:noFill/>
          <a:ln>
            <a:noFill/>
          </a:ln>
        </p:spPr>
      </p:pic>
      <p:sp>
        <p:nvSpPr>
          <p:cNvPr id="108" name="Google Shape;108;p2"/>
          <p:cNvSpPr txBox="1"/>
          <p:nvPr/>
        </p:nvSpPr>
        <p:spPr>
          <a:xfrm>
            <a:off x="5841575" y="5759625"/>
            <a:ext cx="49860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es-MX" sz="1200" u="none" cap="none" strike="noStrike">
                <a:solidFill>
                  <a:srgbClr val="000000"/>
                </a:solidFill>
                <a:latin typeface="Century Gothic"/>
                <a:ea typeface="Century Gothic"/>
                <a:cs typeface="Century Gothic"/>
                <a:sym typeface="Century Gothic"/>
              </a:rPr>
              <a:t>https://instagram.com/jack_kelly_jkq?igshid=9c2wlvtk17np</a:t>
            </a:r>
            <a:endParaRPr b="0" i="0" sz="1400" u="none" cap="none" strike="noStrike">
              <a:solidFill>
                <a:srgbClr val="000000"/>
              </a:solidFill>
              <a:latin typeface="Century Gothic"/>
              <a:ea typeface="Century Gothic"/>
              <a:cs typeface="Century Gothic"/>
              <a:sym typeface="Century Gothic"/>
            </a:endParaRPr>
          </a:p>
        </p:txBody>
      </p:sp>
      <p:sp>
        <p:nvSpPr>
          <p:cNvPr id="109" name="Google Shape;109;p2"/>
          <p:cNvSpPr txBox="1"/>
          <p:nvPr/>
        </p:nvSpPr>
        <p:spPr>
          <a:xfrm>
            <a:off x="611316" y="6185093"/>
            <a:ext cx="4119303" cy="26161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100"/>
              <a:buFont typeface="Arial"/>
              <a:buNone/>
            </a:pPr>
            <a:r>
              <a:rPr b="0" i="0" lang="es-MX" sz="1100" u="none" cap="none" strike="noStrike">
                <a:solidFill>
                  <a:srgbClr val="000000"/>
                </a:solidFill>
                <a:latin typeface="Century Gothic"/>
                <a:ea typeface="Century Gothic"/>
                <a:cs typeface="Century Gothic"/>
                <a:sym typeface="Century Gothic"/>
              </a:rPr>
              <a:t>Kelly - Ruta Ermita de San Miguel 20/06/2020 </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5"/>
          <p:cNvPicPr preferRelativeResize="0"/>
          <p:nvPr/>
        </p:nvPicPr>
        <p:blipFill rotWithShape="1">
          <a:blip r:embed="rId3">
            <a:alphaModFix/>
          </a:blip>
          <a:srcRect b="0" l="0" r="7493" t="0"/>
          <a:stretch/>
        </p:blipFill>
        <p:spPr>
          <a:xfrm>
            <a:off x="114300" y="1208536"/>
            <a:ext cx="9021773" cy="5485963"/>
          </a:xfrm>
          <a:prstGeom prst="rect">
            <a:avLst/>
          </a:prstGeom>
          <a:noFill/>
          <a:ln>
            <a:noFill/>
          </a:ln>
        </p:spPr>
      </p:pic>
      <p:pic>
        <p:nvPicPr>
          <p:cNvPr id="115" name="Google Shape;115;p5"/>
          <p:cNvPicPr preferRelativeResize="0"/>
          <p:nvPr/>
        </p:nvPicPr>
        <p:blipFill rotWithShape="1">
          <a:blip r:embed="rId4">
            <a:alphaModFix/>
          </a:blip>
          <a:srcRect b="37264" l="0" r="0" t="0"/>
          <a:stretch/>
        </p:blipFill>
        <p:spPr>
          <a:xfrm>
            <a:off x="0" y="-31750"/>
            <a:ext cx="12191999" cy="833438"/>
          </a:xfrm>
          <a:prstGeom prst="rect">
            <a:avLst/>
          </a:prstGeom>
          <a:noFill/>
          <a:ln>
            <a:noFill/>
          </a:ln>
        </p:spPr>
      </p:pic>
      <p:pic>
        <p:nvPicPr>
          <p:cNvPr id="116" name="Google Shape;116;p5"/>
          <p:cNvPicPr preferRelativeResize="0"/>
          <p:nvPr/>
        </p:nvPicPr>
        <p:blipFill rotWithShape="1">
          <a:blip r:embed="rId5">
            <a:alphaModFix/>
          </a:blip>
          <a:srcRect b="0" l="0" r="0" t="0"/>
          <a:stretch/>
        </p:blipFill>
        <p:spPr>
          <a:xfrm>
            <a:off x="11079163" y="6191250"/>
            <a:ext cx="833437" cy="503238"/>
          </a:xfrm>
          <a:prstGeom prst="rect">
            <a:avLst/>
          </a:prstGeom>
          <a:noFill/>
          <a:ln>
            <a:noFill/>
          </a:ln>
        </p:spPr>
      </p:pic>
      <p:pic>
        <p:nvPicPr>
          <p:cNvPr id="117" name="Google Shape;117;p5"/>
          <p:cNvPicPr preferRelativeResize="0"/>
          <p:nvPr/>
        </p:nvPicPr>
        <p:blipFill rotWithShape="1">
          <a:blip r:embed="rId6">
            <a:alphaModFix/>
          </a:blip>
          <a:srcRect b="52797" l="38151" r="37886" t="34995"/>
          <a:stretch/>
        </p:blipFill>
        <p:spPr>
          <a:xfrm>
            <a:off x="9136063" y="6175375"/>
            <a:ext cx="1814512" cy="519113"/>
          </a:xfrm>
          <a:prstGeom prst="rect">
            <a:avLst/>
          </a:prstGeom>
          <a:noFill/>
          <a:ln>
            <a:noFill/>
          </a:ln>
        </p:spPr>
      </p:pic>
      <p:sp>
        <p:nvSpPr>
          <p:cNvPr id="118" name="Google Shape;118;p5"/>
          <p:cNvSpPr/>
          <p:nvPr/>
        </p:nvSpPr>
        <p:spPr>
          <a:xfrm>
            <a:off x="114300" y="945900"/>
            <a:ext cx="4335000" cy="5541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ANÁLISIS DEL PROBLEMA</a:t>
            </a:r>
            <a:endParaRPr b="1" i="0" sz="2400" u="none" cap="none" strike="noStrike">
              <a:solidFill>
                <a:srgbClr val="0A4C86"/>
              </a:solidFill>
              <a:latin typeface="Century Gothic"/>
              <a:ea typeface="Century Gothic"/>
              <a:cs typeface="Century Gothic"/>
              <a:sym typeface="Century Gothic"/>
            </a:endParaRPr>
          </a:p>
        </p:txBody>
      </p:sp>
      <p:pic>
        <p:nvPicPr>
          <p:cNvPr id="119" name="Google Shape;119;p5"/>
          <p:cNvPicPr preferRelativeResize="0"/>
          <p:nvPr/>
        </p:nvPicPr>
        <p:blipFill rotWithShape="1">
          <a:blip r:embed="rId7">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96f7b79043_0_91"/>
          <p:cNvPicPr preferRelativeResize="0"/>
          <p:nvPr/>
        </p:nvPicPr>
        <p:blipFill rotWithShape="1">
          <a:blip r:embed="rId3">
            <a:alphaModFix/>
          </a:blip>
          <a:srcRect b="37264" l="0" r="0" t="0"/>
          <a:stretch/>
        </p:blipFill>
        <p:spPr>
          <a:xfrm>
            <a:off x="0" y="-31750"/>
            <a:ext cx="12191999" cy="833438"/>
          </a:xfrm>
          <a:prstGeom prst="rect">
            <a:avLst/>
          </a:prstGeom>
          <a:noFill/>
          <a:ln>
            <a:noFill/>
          </a:ln>
        </p:spPr>
      </p:pic>
      <p:pic>
        <p:nvPicPr>
          <p:cNvPr id="125" name="Google Shape;125;g96f7b79043_0_91"/>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26" name="Google Shape;126;g96f7b79043_0_91"/>
          <p:cNvPicPr preferRelativeResize="0"/>
          <p:nvPr/>
        </p:nvPicPr>
        <p:blipFill rotWithShape="1">
          <a:blip r:embed="rId5">
            <a:alphaModFix/>
          </a:blip>
          <a:srcRect b="52796" l="38151" r="37886" t="34996"/>
          <a:stretch/>
        </p:blipFill>
        <p:spPr>
          <a:xfrm>
            <a:off x="9136063" y="6175375"/>
            <a:ext cx="1814510" cy="519113"/>
          </a:xfrm>
          <a:prstGeom prst="rect">
            <a:avLst/>
          </a:prstGeom>
          <a:noFill/>
          <a:ln>
            <a:noFill/>
          </a:ln>
        </p:spPr>
      </p:pic>
      <p:sp>
        <p:nvSpPr>
          <p:cNvPr id="127" name="Google Shape;127;g96f7b79043_0_91"/>
          <p:cNvSpPr/>
          <p:nvPr/>
        </p:nvSpPr>
        <p:spPr>
          <a:xfrm>
            <a:off x="305325" y="1088225"/>
            <a:ext cx="6180000" cy="554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PLANTEAMIENTO DEL PROBLEMA</a:t>
            </a:r>
            <a:endParaRPr b="1" i="0" sz="2400" u="none" cap="none" strike="noStrike">
              <a:solidFill>
                <a:srgbClr val="0A4C86"/>
              </a:solidFill>
              <a:latin typeface="Century Gothic"/>
              <a:ea typeface="Century Gothic"/>
              <a:cs typeface="Century Gothic"/>
              <a:sym typeface="Century Gothic"/>
            </a:endParaRPr>
          </a:p>
        </p:txBody>
      </p:sp>
      <p:sp>
        <p:nvSpPr>
          <p:cNvPr id="128" name="Google Shape;128;g96f7b79043_0_91"/>
          <p:cNvSpPr txBox="1"/>
          <p:nvPr/>
        </p:nvSpPr>
        <p:spPr>
          <a:xfrm>
            <a:off x="554096" y="2394316"/>
            <a:ext cx="8582100" cy="25545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1100"/>
              <a:buFont typeface="Arial"/>
              <a:buNone/>
            </a:pPr>
            <a:r>
              <a:rPr b="0" i="0" lang="es-MX" sz="1800" u="none" cap="none" strike="noStrike">
                <a:solidFill>
                  <a:schemeClr val="dk1"/>
                </a:solidFill>
                <a:latin typeface="Century Gothic"/>
                <a:ea typeface="Century Gothic"/>
                <a:cs typeface="Century Gothic"/>
                <a:sym typeface="Century Gothic"/>
              </a:rPr>
              <a:t>Los habitantes de Santa Rosa Xochiac y San Bartolo Ameyalco de la alcaldía Álvaro Obregón,  no tienen una cultura de protección del medio ambiente, porque no hay mapeo de la reserva natural, no hay control ni registro de acceso y hay un desconocimiento de la reserva natural. Lo cual desemboca en la explotación de suelo, deterioro del espacio público, contaminación de la reserva natural y el uso indebido de las áreas naturales (caza y tala), generando inseguridad en la zona de Santa Rosa Xochiac y San Bartolo Ameyalco de la alcaldía Álvaro Obregón.</a:t>
            </a:r>
            <a:endParaRPr b="0" i="0" sz="1800" u="none" cap="none" strike="noStrike">
              <a:solidFill>
                <a:schemeClr val="dk1"/>
              </a:solidFill>
              <a:latin typeface="Century Gothic"/>
              <a:ea typeface="Century Gothic"/>
              <a:cs typeface="Century Gothic"/>
              <a:sym typeface="Century Gothic"/>
            </a:endParaRPr>
          </a:p>
        </p:txBody>
      </p:sp>
      <p:pic>
        <p:nvPicPr>
          <p:cNvPr id="129" name="Google Shape;129;g96f7b79043_0_91"/>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3"/>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35" name="Google Shape;135;p3"/>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36" name="Google Shape;136;p3"/>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37" name="Google Shape;137;p3"/>
          <p:cNvSpPr/>
          <p:nvPr/>
        </p:nvSpPr>
        <p:spPr>
          <a:xfrm>
            <a:off x="260825" y="1032700"/>
            <a:ext cx="5889000" cy="574800"/>
          </a:xfrm>
          <a:prstGeom prst="rect">
            <a:avLst/>
          </a:prstGeom>
          <a:noFill/>
          <a:ln>
            <a:noFill/>
          </a:ln>
        </p:spPr>
        <p:txBody>
          <a:bodyPr anchorCtr="0" anchor="t" bIns="45700" lIns="91425" spcFirstLastPara="1" rIns="91425" wrap="square" tIns="45700">
            <a:sp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JUSTIFICACIÓN Y FUNDAMENTACIÓN</a:t>
            </a:r>
            <a:endParaRPr b="0" i="0" sz="1400" u="none" cap="none" strike="noStrike">
              <a:solidFill>
                <a:srgbClr val="000000"/>
              </a:solidFill>
              <a:latin typeface="Arial"/>
              <a:ea typeface="Arial"/>
              <a:cs typeface="Arial"/>
              <a:sym typeface="Arial"/>
            </a:endParaRPr>
          </a:p>
        </p:txBody>
      </p:sp>
      <p:sp>
        <p:nvSpPr>
          <p:cNvPr id="138" name="Google Shape;138;p3"/>
          <p:cNvSpPr/>
          <p:nvPr/>
        </p:nvSpPr>
        <p:spPr>
          <a:xfrm>
            <a:off x="260824" y="1761874"/>
            <a:ext cx="3241593" cy="494494"/>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Delimitación Geográfica</a:t>
            </a:r>
            <a:endParaRPr b="0" i="0" sz="1400" u="none" cap="none" strike="noStrike">
              <a:solidFill>
                <a:srgbClr val="000000"/>
              </a:solidFill>
              <a:latin typeface="Arial"/>
              <a:ea typeface="Arial"/>
              <a:cs typeface="Arial"/>
              <a:sym typeface="Arial"/>
            </a:endParaRPr>
          </a:p>
        </p:txBody>
      </p:sp>
      <p:pic>
        <p:nvPicPr>
          <p:cNvPr id="139" name="Google Shape;139;p3"/>
          <p:cNvPicPr preferRelativeResize="0"/>
          <p:nvPr/>
        </p:nvPicPr>
        <p:blipFill rotWithShape="1">
          <a:blip r:embed="rId6">
            <a:alphaModFix/>
          </a:blip>
          <a:srcRect b="0" l="0" r="0" t="0"/>
          <a:stretch/>
        </p:blipFill>
        <p:spPr>
          <a:xfrm>
            <a:off x="4814027" y="1692586"/>
            <a:ext cx="3657378" cy="4663609"/>
          </a:xfrm>
          <a:prstGeom prst="rect">
            <a:avLst/>
          </a:prstGeom>
          <a:noFill/>
          <a:ln>
            <a:noFill/>
          </a:ln>
        </p:spPr>
      </p:pic>
      <p:sp>
        <p:nvSpPr>
          <p:cNvPr id="140" name="Google Shape;140;p3"/>
          <p:cNvSpPr txBox="1"/>
          <p:nvPr/>
        </p:nvSpPr>
        <p:spPr>
          <a:xfrm>
            <a:off x="260825" y="2683850"/>
            <a:ext cx="43422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s-MX" sz="1800" u="none" cap="none" strike="noStrike">
                <a:solidFill>
                  <a:srgbClr val="000000"/>
                </a:solidFill>
                <a:latin typeface="Century Gothic"/>
                <a:ea typeface="Century Gothic"/>
                <a:cs typeface="Century Gothic"/>
                <a:sym typeface="Century Gothic"/>
              </a:rPr>
              <a:t>Reserva natural Santa Rosa Xochiac y San Bartolo Ameyalco.</a:t>
            </a:r>
            <a:endParaRPr b="0" i="0" sz="1800" u="none" cap="none" strike="noStrike">
              <a:solidFill>
                <a:srgbClr val="000000"/>
              </a:solidFill>
              <a:latin typeface="Century Gothic"/>
              <a:ea typeface="Century Gothic"/>
              <a:cs typeface="Century Gothic"/>
              <a:sym typeface="Century Gothic"/>
            </a:endParaRPr>
          </a:p>
        </p:txBody>
      </p:sp>
      <p:pic>
        <p:nvPicPr>
          <p:cNvPr id="141" name="Google Shape;141;p3"/>
          <p:cNvPicPr preferRelativeResize="0"/>
          <p:nvPr/>
        </p:nvPicPr>
        <p:blipFill rotWithShape="1">
          <a:blip r:embed="rId7">
            <a:alphaModFix/>
          </a:blip>
          <a:srcRect b="0" l="0" r="0" t="0"/>
          <a:stretch/>
        </p:blipFill>
        <p:spPr>
          <a:xfrm>
            <a:off x="9136063" y="870822"/>
            <a:ext cx="2982327" cy="182610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4"/>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47" name="Google Shape;147;p4"/>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48" name="Google Shape;148;p4"/>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49" name="Google Shape;149;p4"/>
          <p:cNvSpPr/>
          <p:nvPr/>
        </p:nvSpPr>
        <p:spPr>
          <a:xfrm>
            <a:off x="5928275" y="2244859"/>
            <a:ext cx="2702983" cy="494494"/>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50000"/>
              </a:lnSpc>
              <a:spcBef>
                <a:spcPts val="0"/>
              </a:spcBef>
              <a:spcAft>
                <a:spcPts val="0"/>
              </a:spcAft>
              <a:buClr>
                <a:srgbClr val="000000"/>
              </a:buClr>
              <a:buSzPts val="2000"/>
              <a:buFont typeface="Arial"/>
              <a:buNone/>
            </a:pPr>
            <a:r>
              <a:rPr b="1" i="0" lang="es-MX" sz="2000" u="none" cap="none" strike="noStrike">
                <a:solidFill>
                  <a:schemeClr val="dk1"/>
                </a:solidFill>
                <a:latin typeface="Century Gothic"/>
                <a:ea typeface="Century Gothic"/>
                <a:cs typeface="Century Gothic"/>
                <a:sym typeface="Century Gothic"/>
              </a:rPr>
              <a:t>Marcha Exploratoria</a:t>
            </a:r>
            <a:endParaRPr b="0" i="0" sz="1400" u="none" cap="none" strike="noStrike">
              <a:solidFill>
                <a:srgbClr val="000000"/>
              </a:solidFill>
              <a:latin typeface="Arial"/>
              <a:ea typeface="Arial"/>
              <a:cs typeface="Arial"/>
              <a:sym typeface="Arial"/>
            </a:endParaRPr>
          </a:p>
        </p:txBody>
      </p:sp>
      <p:sp>
        <p:nvSpPr>
          <p:cNvPr id="150" name="Google Shape;150;p4"/>
          <p:cNvSpPr/>
          <p:nvPr/>
        </p:nvSpPr>
        <p:spPr>
          <a:xfrm>
            <a:off x="260825" y="1032700"/>
            <a:ext cx="5889000" cy="57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JUSTIFICACIÓN Y FUNDAMENTACIÓN</a:t>
            </a:r>
            <a:endParaRPr b="0" i="0" sz="1400" u="none" cap="none" strike="noStrike">
              <a:solidFill>
                <a:srgbClr val="000000"/>
              </a:solidFill>
              <a:latin typeface="Arial"/>
              <a:ea typeface="Arial"/>
              <a:cs typeface="Arial"/>
              <a:sym typeface="Arial"/>
            </a:endParaRPr>
          </a:p>
        </p:txBody>
      </p:sp>
      <p:pic>
        <p:nvPicPr>
          <p:cNvPr id="151" name="Google Shape;151;p4"/>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pic>
        <p:nvPicPr>
          <p:cNvPr id="152" name="Google Shape;152;p4"/>
          <p:cNvPicPr preferRelativeResize="0"/>
          <p:nvPr/>
        </p:nvPicPr>
        <p:blipFill rotWithShape="1">
          <a:blip r:embed="rId7">
            <a:alphaModFix/>
          </a:blip>
          <a:srcRect b="0" l="0" r="0" t="0"/>
          <a:stretch/>
        </p:blipFill>
        <p:spPr>
          <a:xfrm>
            <a:off x="2224190" y="1682509"/>
            <a:ext cx="3420830" cy="4561106"/>
          </a:xfrm>
          <a:prstGeom prst="rect">
            <a:avLst/>
          </a:prstGeom>
          <a:noFill/>
          <a:ln>
            <a:noFill/>
          </a:ln>
        </p:spPr>
      </p:pic>
      <p:sp>
        <p:nvSpPr>
          <p:cNvPr id="153" name="Google Shape;153;p4"/>
          <p:cNvSpPr txBox="1"/>
          <p:nvPr/>
        </p:nvSpPr>
        <p:spPr>
          <a:xfrm>
            <a:off x="5928275" y="2895150"/>
            <a:ext cx="5889000" cy="1385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s-MX" sz="1800" u="none" cap="none" strike="noStrike">
                <a:solidFill>
                  <a:srgbClr val="000000"/>
                </a:solidFill>
                <a:latin typeface="Century Gothic"/>
                <a:ea typeface="Century Gothic"/>
                <a:cs typeface="Century Gothic"/>
                <a:sym typeface="Century Gothic"/>
              </a:rPr>
              <a:t>En el trayecto de la zona del paraje del Cargadero, encontramos tirado una Pícea (</a:t>
            </a:r>
            <a:r>
              <a:rPr b="1" i="1" lang="es-MX" sz="1800" u="none" cap="none" strike="noStrike">
                <a:solidFill>
                  <a:srgbClr val="202122"/>
                </a:solidFill>
                <a:latin typeface="Century Gothic"/>
                <a:ea typeface="Century Gothic"/>
                <a:cs typeface="Century Gothic"/>
                <a:sym typeface="Century Gothic"/>
              </a:rPr>
              <a:t>Picea</a:t>
            </a:r>
            <a:r>
              <a:rPr b="0" i="0" lang="es-MX" sz="1800" u="none" cap="none" strike="noStrike">
                <a:solidFill>
                  <a:srgbClr val="202122"/>
                </a:solidFill>
                <a:latin typeface="Century Gothic"/>
                <a:ea typeface="Century Gothic"/>
                <a:cs typeface="Century Gothic"/>
                <a:sym typeface="Century Gothic"/>
              </a:rPr>
              <a:t> por su nombre científico) se percibía que la tala había ocurrido ese  mismo día por la nula humedad de la madera, esto ocasionó la obstrucción del camino, así como la destrucción de la flora a la caída del mismo. </a:t>
            </a:r>
            <a:endParaRPr b="0" i="0" sz="18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p25"/>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59" name="Google Shape;159;p25"/>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60" name="Google Shape;160;p25"/>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61" name="Google Shape;161;p25"/>
          <p:cNvSpPr/>
          <p:nvPr/>
        </p:nvSpPr>
        <p:spPr>
          <a:xfrm>
            <a:off x="260825" y="1032700"/>
            <a:ext cx="5889000" cy="57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JUSTIFICACIÓN Y FUNDAMENTACIÓN</a:t>
            </a:r>
            <a:endParaRPr b="0" i="0" sz="1400" u="none" cap="none" strike="noStrike">
              <a:solidFill>
                <a:srgbClr val="000000"/>
              </a:solidFill>
              <a:latin typeface="Arial"/>
              <a:ea typeface="Arial"/>
              <a:cs typeface="Arial"/>
              <a:sym typeface="Arial"/>
            </a:endParaRPr>
          </a:p>
        </p:txBody>
      </p:sp>
      <p:pic>
        <p:nvPicPr>
          <p:cNvPr id="162" name="Google Shape;162;p25"/>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pic>
        <p:nvPicPr>
          <p:cNvPr id="163" name="Google Shape;163;p25"/>
          <p:cNvPicPr preferRelativeResize="0"/>
          <p:nvPr/>
        </p:nvPicPr>
        <p:blipFill rotWithShape="1">
          <a:blip r:embed="rId7">
            <a:alphaModFix/>
          </a:blip>
          <a:srcRect b="0" l="0" r="0" t="0"/>
          <a:stretch/>
        </p:blipFill>
        <p:spPr>
          <a:xfrm>
            <a:off x="2075253" y="1607500"/>
            <a:ext cx="3479865" cy="4639819"/>
          </a:xfrm>
          <a:prstGeom prst="rect">
            <a:avLst/>
          </a:prstGeom>
          <a:noFill/>
          <a:ln>
            <a:noFill/>
          </a:ln>
        </p:spPr>
      </p:pic>
      <p:sp>
        <p:nvSpPr>
          <p:cNvPr id="164" name="Google Shape;164;p25"/>
          <p:cNvSpPr txBox="1"/>
          <p:nvPr/>
        </p:nvSpPr>
        <p:spPr>
          <a:xfrm>
            <a:off x="5801600" y="3063625"/>
            <a:ext cx="5889000" cy="18159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1" i="0" lang="es-MX" sz="1800" u="none" cap="none" strike="noStrike">
                <a:solidFill>
                  <a:schemeClr val="dk1"/>
                </a:solidFill>
                <a:latin typeface="Century Gothic"/>
                <a:ea typeface="Century Gothic"/>
                <a:cs typeface="Century Gothic"/>
                <a:sym typeface="Century Gothic"/>
              </a:rPr>
              <a:t>El 28 marzo 2019</a:t>
            </a:r>
            <a:endParaRPr b="1" i="0" sz="1800" u="none" cap="none" strike="noStrike">
              <a:solidFill>
                <a:schemeClr val="dk1"/>
              </a:solidFill>
              <a:latin typeface="Century Gothic"/>
              <a:ea typeface="Century Gothic"/>
              <a:cs typeface="Century Gothic"/>
              <a:sym typeface="Century Gothic"/>
            </a:endParaRPr>
          </a:p>
          <a:p>
            <a:pPr indent="0" lvl="0" marL="0" marR="0" rtl="0" algn="just">
              <a:lnSpc>
                <a:spcPct val="100000"/>
              </a:lnSpc>
              <a:spcBef>
                <a:spcPts val="0"/>
              </a:spcBef>
              <a:spcAft>
                <a:spcPts val="0"/>
              </a:spcAft>
              <a:buClr>
                <a:srgbClr val="000000"/>
              </a:buClr>
              <a:buSzPts val="1800"/>
              <a:buFont typeface="Arial"/>
              <a:buNone/>
            </a:pPr>
            <a:r>
              <a:rPr b="0" i="0" lang="es-MX" sz="1800" u="none" cap="none" strike="noStrike">
                <a:solidFill>
                  <a:schemeClr val="dk1"/>
                </a:solidFill>
                <a:latin typeface="Century Gothic"/>
                <a:ea typeface="Century Gothic"/>
                <a:cs typeface="Century Gothic"/>
                <a:sym typeface="Century Gothic"/>
              </a:rPr>
              <a:t>I</a:t>
            </a:r>
            <a:r>
              <a:rPr b="0" i="0" lang="es-MX" sz="1800" u="none" cap="none" strike="noStrike">
                <a:solidFill>
                  <a:srgbClr val="000000"/>
                </a:solidFill>
                <a:latin typeface="Century Gothic"/>
                <a:ea typeface="Century Gothic"/>
                <a:cs typeface="Century Gothic"/>
                <a:sym typeface="Century Gothic"/>
              </a:rPr>
              <a:t>ncendio registrado en el Paraje del Ocotal, no se sabe cómo inició el mismo, pero en el lugar se encontraron restos de basura. Este incendio provocó pérdida de gran parte de la flora, fauna y suelo. </a:t>
            </a:r>
            <a:endParaRPr b="0" i="0" sz="1800" u="none" cap="none" strike="noStrike">
              <a:solidFill>
                <a:srgbClr val="000000"/>
              </a:solidFill>
              <a:latin typeface="Century Gothic"/>
              <a:ea typeface="Century Gothic"/>
              <a:cs typeface="Century Gothic"/>
              <a:sym typeface="Century Gothic"/>
            </a:endParaRPr>
          </a:p>
        </p:txBody>
      </p:sp>
      <p:sp>
        <p:nvSpPr>
          <p:cNvPr id="165" name="Google Shape;165;p25"/>
          <p:cNvSpPr/>
          <p:nvPr/>
        </p:nvSpPr>
        <p:spPr>
          <a:xfrm>
            <a:off x="5842792" y="2555836"/>
            <a:ext cx="2703000" cy="5079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rgbClr val="000000"/>
              </a:buClr>
              <a:buSzPts val="1800"/>
              <a:buFont typeface="Arial"/>
              <a:buNone/>
            </a:pPr>
            <a:r>
              <a:rPr b="1" i="0" lang="es-MX" sz="2000" u="none" cap="none" strike="noStrike">
                <a:solidFill>
                  <a:schemeClr val="dk1"/>
                </a:solidFill>
                <a:latin typeface="Century Gothic"/>
                <a:ea typeface="Century Gothic"/>
                <a:cs typeface="Century Gothic"/>
                <a:sym typeface="Century Gothic"/>
              </a:rPr>
              <a:t>Marcha Exploratoria</a:t>
            </a:r>
            <a:endParaRPr b="0" i="0" sz="14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800"/>
              <a:buFont typeface="Arial"/>
              <a:buNone/>
            </a:pPr>
            <a:r>
              <a:t/>
            </a:r>
            <a:endParaRPr b="1" i="0" sz="1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pic>
        <p:nvPicPr>
          <p:cNvPr id="170" name="Google Shape;170;p26"/>
          <p:cNvPicPr preferRelativeResize="0"/>
          <p:nvPr/>
        </p:nvPicPr>
        <p:blipFill rotWithShape="1">
          <a:blip r:embed="rId3">
            <a:alphaModFix/>
          </a:blip>
          <a:srcRect b="37263" l="0" r="0" t="0"/>
          <a:stretch/>
        </p:blipFill>
        <p:spPr>
          <a:xfrm>
            <a:off x="0" y="-31750"/>
            <a:ext cx="12192000" cy="833438"/>
          </a:xfrm>
          <a:prstGeom prst="rect">
            <a:avLst/>
          </a:prstGeom>
          <a:noFill/>
          <a:ln>
            <a:noFill/>
          </a:ln>
        </p:spPr>
      </p:pic>
      <p:pic>
        <p:nvPicPr>
          <p:cNvPr id="171" name="Google Shape;171;p26"/>
          <p:cNvPicPr preferRelativeResize="0"/>
          <p:nvPr/>
        </p:nvPicPr>
        <p:blipFill rotWithShape="1">
          <a:blip r:embed="rId4">
            <a:alphaModFix/>
          </a:blip>
          <a:srcRect b="0" l="0" r="0" t="0"/>
          <a:stretch/>
        </p:blipFill>
        <p:spPr>
          <a:xfrm>
            <a:off x="11079163" y="6191250"/>
            <a:ext cx="833437" cy="503238"/>
          </a:xfrm>
          <a:prstGeom prst="rect">
            <a:avLst/>
          </a:prstGeom>
          <a:noFill/>
          <a:ln>
            <a:noFill/>
          </a:ln>
        </p:spPr>
      </p:pic>
      <p:pic>
        <p:nvPicPr>
          <p:cNvPr id="172" name="Google Shape;172;p26"/>
          <p:cNvPicPr preferRelativeResize="0"/>
          <p:nvPr/>
        </p:nvPicPr>
        <p:blipFill rotWithShape="1">
          <a:blip r:embed="rId5">
            <a:alphaModFix/>
          </a:blip>
          <a:srcRect b="52797" l="38151" r="37886" t="34995"/>
          <a:stretch/>
        </p:blipFill>
        <p:spPr>
          <a:xfrm>
            <a:off x="9136063" y="6175375"/>
            <a:ext cx="1814512" cy="519113"/>
          </a:xfrm>
          <a:prstGeom prst="rect">
            <a:avLst/>
          </a:prstGeom>
          <a:noFill/>
          <a:ln>
            <a:noFill/>
          </a:ln>
        </p:spPr>
      </p:pic>
      <p:sp>
        <p:nvSpPr>
          <p:cNvPr id="173" name="Google Shape;173;p26"/>
          <p:cNvSpPr/>
          <p:nvPr/>
        </p:nvSpPr>
        <p:spPr>
          <a:xfrm>
            <a:off x="260825" y="1032700"/>
            <a:ext cx="5889000" cy="574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50000"/>
              </a:lnSpc>
              <a:spcBef>
                <a:spcPts val="0"/>
              </a:spcBef>
              <a:spcAft>
                <a:spcPts val="0"/>
              </a:spcAft>
              <a:buClr>
                <a:srgbClr val="000000"/>
              </a:buClr>
              <a:buSzPts val="2400"/>
              <a:buFont typeface="Arial"/>
              <a:buNone/>
            </a:pPr>
            <a:r>
              <a:rPr b="1" i="0" lang="es-MX" sz="2400" u="none" cap="none" strike="noStrike">
                <a:solidFill>
                  <a:srgbClr val="0A4C86"/>
                </a:solidFill>
                <a:latin typeface="Century Gothic"/>
                <a:ea typeface="Century Gothic"/>
                <a:cs typeface="Century Gothic"/>
                <a:sym typeface="Century Gothic"/>
              </a:rPr>
              <a:t>JUSTIFICACIÓN Y FUNDAMENTACIÓN</a:t>
            </a:r>
            <a:endParaRPr b="0" i="0" sz="1400" u="none" cap="none" strike="noStrike">
              <a:solidFill>
                <a:srgbClr val="000000"/>
              </a:solidFill>
              <a:latin typeface="Arial"/>
              <a:ea typeface="Arial"/>
              <a:cs typeface="Arial"/>
              <a:sym typeface="Arial"/>
            </a:endParaRPr>
          </a:p>
        </p:txBody>
      </p:sp>
      <p:pic>
        <p:nvPicPr>
          <p:cNvPr id="174" name="Google Shape;174;p26"/>
          <p:cNvPicPr preferRelativeResize="0"/>
          <p:nvPr/>
        </p:nvPicPr>
        <p:blipFill rotWithShape="1">
          <a:blip r:embed="rId6">
            <a:alphaModFix/>
          </a:blip>
          <a:srcRect b="0" l="0" r="0" t="0"/>
          <a:stretch/>
        </p:blipFill>
        <p:spPr>
          <a:xfrm>
            <a:off x="9136063" y="870822"/>
            <a:ext cx="2982327" cy="1826102"/>
          </a:xfrm>
          <a:prstGeom prst="rect">
            <a:avLst/>
          </a:prstGeom>
          <a:noFill/>
          <a:ln>
            <a:noFill/>
          </a:ln>
        </p:spPr>
      </p:pic>
      <p:pic>
        <p:nvPicPr>
          <p:cNvPr id="175" name="Google Shape;175;p26"/>
          <p:cNvPicPr preferRelativeResize="0"/>
          <p:nvPr/>
        </p:nvPicPr>
        <p:blipFill rotWithShape="1">
          <a:blip r:embed="rId7">
            <a:alphaModFix/>
          </a:blip>
          <a:srcRect b="0" l="0" r="0" t="0"/>
          <a:stretch/>
        </p:blipFill>
        <p:spPr>
          <a:xfrm>
            <a:off x="580278" y="1607500"/>
            <a:ext cx="3456992" cy="4609322"/>
          </a:xfrm>
          <a:prstGeom prst="rect">
            <a:avLst/>
          </a:prstGeom>
          <a:noFill/>
          <a:ln>
            <a:noFill/>
          </a:ln>
        </p:spPr>
      </p:pic>
      <p:pic>
        <p:nvPicPr>
          <p:cNvPr id="176" name="Google Shape;176;p26"/>
          <p:cNvPicPr preferRelativeResize="0"/>
          <p:nvPr/>
        </p:nvPicPr>
        <p:blipFill rotWithShape="1">
          <a:blip r:embed="rId8">
            <a:alphaModFix/>
          </a:blip>
          <a:srcRect b="0" l="0" r="0" t="0"/>
          <a:stretch/>
        </p:blipFill>
        <p:spPr>
          <a:xfrm>
            <a:off x="4165857" y="2043156"/>
            <a:ext cx="4970206" cy="3738009"/>
          </a:xfrm>
          <a:prstGeom prst="rect">
            <a:avLst/>
          </a:prstGeom>
          <a:noFill/>
          <a:ln>
            <a:noFill/>
          </a:ln>
        </p:spPr>
      </p:pic>
      <p:sp>
        <p:nvSpPr>
          <p:cNvPr id="177" name="Google Shape;177;p26"/>
          <p:cNvSpPr txBox="1"/>
          <p:nvPr/>
        </p:nvSpPr>
        <p:spPr>
          <a:xfrm>
            <a:off x="9374850" y="3107100"/>
            <a:ext cx="2592600" cy="16707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800"/>
              <a:buFont typeface="Arial"/>
              <a:buNone/>
            </a:pPr>
            <a:r>
              <a:rPr b="0" i="0" lang="es-MX" sz="1800" u="none" cap="none" strike="noStrike">
                <a:solidFill>
                  <a:srgbClr val="000000"/>
                </a:solidFill>
                <a:latin typeface="Century Gothic"/>
                <a:ea typeface="Century Gothic"/>
                <a:cs typeface="Century Gothic"/>
                <a:sym typeface="Century Gothic"/>
              </a:rPr>
              <a:t>Trabajo realizado por el equipo de la Brigada Comunitaria San Bartolo Ameyalco.</a:t>
            </a:r>
            <a:endParaRPr b="0" i="0" sz="1800" u="none" cap="none" strike="noStrike">
              <a:solidFill>
                <a:srgbClr val="000000"/>
              </a:solidFill>
              <a:latin typeface="Century Gothic"/>
              <a:ea typeface="Century Gothic"/>
              <a:cs typeface="Century Gothic"/>
              <a:sym typeface="Century Gothic"/>
            </a:endParaRPr>
          </a:p>
        </p:txBody>
      </p:sp>
      <p:pic>
        <p:nvPicPr>
          <p:cNvPr id="178" name="Google Shape;178;p26"/>
          <p:cNvPicPr preferRelativeResize="0"/>
          <p:nvPr/>
        </p:nvPicPr>
        <p:blipFill rotWithShape="1">
          <a:blip r:embed="rId9">
            <a:alphaModFix/>
          </a:blip>
          <a:srcRect b="0" l="0" r="0" t="0"/>
          <a:stretch/>
        </p:blipFill>
        <p:spPr>
          <a:xfrm>
            <a:off x="880432" y="6280500"/>
            <a:ext cx="439737" cy="439737"/>
          </a:xfrm>
          <a:prstGeom prst="rect">
            <a:avLst/>
          </a:prstGeom>
          <a:noFill/>
          <a:ln>
            <a:noFill/>
          </a:ln>
        </p:spPr>
      </p:pic>
      <p:sp>
        <p:nvSpPr>
          <p:cNvPr id="179" name="Google Shape;179;p26"/>
          <p:cNvSpPr/>
          <p:nvPr/>
        </p:nvSpPr>
        <p:spPr>
          <a:xfrm>
            <a:off x="9264642" y="2518561"/>
            <a:ext cx="2703000" cy="507900"/>
          </a:xfrm>
          <a:prstGeom prst="rect">
            <a:avLst/>
          </a:prstGeom>
          <a:noFill/>
          <a:ln>
            <a:noFill/>
          </a:ln>
        </p:spPr>
        <p:txBody>
          <a:bodyPr anchorCtr="0" anchor="t" bIns="45700" lIns="91425" spcFirstLastPara="1" rIns="91425" wrap="square" tIns="45700">
            <a:noAutofit/>
          </a:bodyPr>
          <a:lstStyle/>
          <a:p>
            <a:pPr indent="0" lvl="0" marL="0" marR="0" rtl="0" algn="l">
              <a:lnSpc>
                <a:spcPct val="150000"/>
              </a:lnSpc>
              <a:spcBef>
                <a:spcPts val="0"/>
              </a:spcBef>
              <a:spcAft>
                <a:spcPts val="0"/>
              </a:spcAft>
              <a:buClr>
                <a:srgbClr val="000000"/>
              </a:buClr>
              <a:buSzPts val="1800"/>
              <a:buFont typeface="Arial"/>
              <a:buNone/>
            </a:pPr>
            <a:r>
              <a:rPr b="1" i="0" lang="es-MX" sz="2000" u="none" cap="none" strike="noStrike">
                <a:solidFill>
                  <a:schemeClr val="dk1"/>
                </a:solidFill>
                <a:latin typeface="Century Gothic"/>
                <a:ea typeface="Century Gothic"/>
                <a:cs typeface="Century Gothic"/>
                <a:sym typeface="Century Gothic"/>
              </a:rPr>
              <a:t>Marcha Exploratoria</a:t>
            </a:r>
            <a:endParaRPr b="0" i="0" sz="1400" u="none" cap="none" strike="noStrike">
              <a:solidFill>
                <a:schemeClr val="dk1"/>
              </a:solidFill>
              <a:latin typeface="Arial"/>
              <a:ea typeface="Arial"/>
              <a:cs typeface="Arial"/>
              <a:sym typeface="Arial"/>
            </a:endParaRPr>
          </a:p>
          <a:p>
            <a:pPr indent="-342900" lvl="0" marL="342900" marR="0" rtl="0" algn="l">
              <a:lnSpc>
                <a:spcPct val="150000"/>
              </a:lnSpc>
              <a:spcBef>
                <a:spcPts val="0"/>
              </a:spcBef>
              <a:spcAft>
                <a:spcPts val="0"/>
              </a:spcAft>
              <a:buClr>
                <a:srgbClr val="000000"/>
              </a:buClr>
              <a:buSzPts val="1800"/>
              <a:buFont typeface="Arial"/>
              <a:buNone/>
            </a:pPr>
            <a:r>
              <a:t/>
            </a:r>
            <a:endParaRPr b="1" i="0" sz="1800" u="none" cap="none" strike="noStrike">
              <a:solidFill>
                <a:schemeClr val="dk1"/>
              </a:solidFill>
              <a:latin typeface="Century Gothic"/>
              <a:ea typeface="Century Gothic"/>
              <a:cs typeface="Century Gothic"/>
              <a:sym typeface="Century Gothic"/>
            </a:endParaRPr>
          </a:p>
        </p:txBody>
      </p:sp>
      <p:sp>
        <p:nvSpPr>
          <p:cNvPr id="180" name="Google Shape;180;p26"/>
          <p:cNvSpPr txBox="1"/>
          <p:nvPr/>
        </p:nvSpPr>
        <p:spPr>
          <a:xfrm>
            <a:off x="1320175" y="6293025"/>
            <a:ext cx="7815900" cy="503400"/>
          </a:xfrm>
          <a:prstGeom prst="rect">
            <a:avLst/>
          </a:prstGeom>
          <a:noFill/>
          <a:ln>
            <a:noFill/>
          </a:ln>
        </p:spPr>
        <p:txBody>
          <a:bodyPr anchorCtr="0" anchor="t" bIns="91425" lIns="91425" spcFirstLastPara="1" rIns="91425" wrap="square" tIns="91425">
            <a:noAutofit/>
          </a:bodyPr>
          <a:lstStyle/>
          <a:p>
            <a:pPr indent="0" lvl="0" marL="0" marR="0" rtl="0" algn="just">
              <a:lnSpc>
                <a:spcPct val="100000"/>
              </a:lnSpc>
              <a:spcBef>
                <a:spcPts val="0"/>
              </a:spcBef>
              <a:spcAft>
                <a:spcPts val="0"/>
              </a:spcAft>
              <a:buClr>
                <a:srgbClr val="000000"/>
              </a:buClr>
              <a:buSzPts val="1200"/>
              <a:buFont typeface="Arial"/>
              <a:buNone/>
            </a:pPr>
            <a:r>
              <a:rPr b="0" i="0" lang="es-MX" sz="1200" u="none" cap="none" strike="noStrike">
                <a:solidFill>
                  <a:schemeClr val="dk1"/>
                </a:solidFill>
                <a:latin typeface="Century Gothic"/>
                <a:ea typeface="Century Gothic"/>
                <a:cs typeface="Century Gothic"/>
                <a:sym typeface="Century Gothic"/>
              </a:rPr>
              <a:t> https://www.facebook.com/people/Brigada-Comunitaria-San-Bartolo-Ameyalco/100035717658982</a:t>
            </a:r>
            <a:endParaRPr b="0" i="0" sz="1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2020-02-21T14:08:45Z</dcterms:created>
  <dc:creator>NAIBI LEON</dc:creator>
</cp:coreProperties>
</file>