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j70adDh64o+DWh2Ue8PP2wjDjy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6f7b7904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96f7b79043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 Id="rId7" Type="http://schemas.openxmlformats.org/officeDocument/2006/relationships/image" Target="../media/image8.jpg"/><Relationship Id="rId8"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6" name="Google Shape;86;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87" name="Google Shape;87;p1"/>
          <p:cNvSpPr/>
          <p:nvPr/>
        </p:nvSpPr>
        <p:spPr>
          <a:xfrm>
            <a:off x="2678601" y="4111100"/>
            <a:ext cx="6755700" cy="4617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lang="es-MX" sz="2400">
                <a:solidFill>
                  <a:srgbClr val="0A4C86"/>
                </a:solidFill>
                <a:latin typeface="Century Gothic"/>
                <a:ea typeface="Century Gothic"/>
                <a:cs typeface="Century Gothic"/>
                <a:sym typeface="Century Gothic"/>
              </a:rPr>
              <a:t>Una familia rota, el dolor de un adicto</a:t>
            </a:r>
            <a:endParaRPr b="0" i="0" sz="1400" cap="none" strike="noStrike">
              <a:solidFill>
                <a:srgbClr val="000000"/>
              </a:solidFill>
              <a:latin typeface="Arial"/>
              <a:ea typeface="Arial"/>
              <a:cs typeface="Arial"/>
              <a:sym typeface="Arial"/>
            </a:endParaRPr>
          </a:p>
        </p:txBody>
      </p:sp>
      <p:pic>
        <p:nvPicPr>
          <p:cNvPr id="88" name="Google Shape;88;p1"/>
          <p:cNvPicPr preferRelativeResize="0"/>
          <p:nvPr/>
        </p:nvPicPr>
        <p:blipFill>
          <a:blip r:embed="rId6">
            <a:alphaModFix/>
          </a:blip>
          <a:stretch>
            <a:fillRect/>
          </a:stretch>
        </p:blipFill>
        <p:spPr>
          <a:xfrm>
            <a:off x="3277545" y="1861288"/>
            <a:ext cx="5139706" cy="2132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0"/>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80" name="Google Shape;180;p10"/>
          <p:cNvPicPr preferRelativeResize="0"/>
          <p:nvPr/>
        </p:nvPicPr>
        <p:blipFill rotWithShape="1">
          <a:blip r:embed="rId4">
            <a:alphaModFix/>
          </a:blip>
          <a:srcRect b="0" l="0" r="0" t="0"/>
          <a:stretch/>
        </p:blipFill>
        <p:spPr>
          <a:xfrm>
            <a:off x="10687788" y="5818550"/>
            <a:ext cx="833437" cy="503238"/>
          </a:xfrm>
          <a:prstGeom prst="rect">
            <a:avLst/>
          </a:prstGeom>
          <a:noFill/>
          <a:ln>
            <a:noFill/>
          </a:ln>
        </p:spPr>
      </p:pic>
      <p:pic>
        <p:nvPicPr>
          <p:cNvPr id="181" name="Google Shape;181;p10"/>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82" name="Google Shape;182;p10"/>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sp>
        <p:nvSpPr>
          <p:cNvPr id="183" name="Google Shape;183;p10"/>
          <p:cNvSpPr/>
          <p:nvPr/>
        </p:nvSpPr>
        <p:spPr>
          <a:xfrm>
            <a:off x="437878" y="1891930"/>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4" name="Google Shape;184;p10"/>
          <p:cNvSpPr txBox="1"/>
          <p:nvPr/>
        </p:nvSpPr>
        <p:spPr>
          <a:xfrm>
            <a:off x="470904" y="1924956"/>
            <a:ext cx="2189100" cy="1061400"/>
          </a:xfrm>
          <a:prstGeom prst="rect">
            <a:avLst/>
          </a:prstGeom>
          <a:noFill/>
          <a:ln>
            <a:noFill/>
          </a:ln>
        </p:spPr>
        <p:txBody>
          <a:bodyPr anchorCtr="0" anchor="ctr" bIns="15875" lIns="15875" spcFirstLastPara="1" rIns="15875" wrap="square" tIns="15875">
            <a:noAutofit/>
          </a:bodyPr>
          <a:lstStyle/>
          <a:p>
            <a:pPr indent="0" lvl="0" marL="0" rtl="0" algn="just">
              <a:spcBef>
                <a:spcPts val="0"/>
              </a:spcBef>
              <a:spcAft>
                <a:spcPts val="0"/>
              </a:spcAft>
              <a:buNone/>
            </a:pPr>
            <a:r>
              <a:rPr lang="es-MX" sz="1200">
                <a:solidFill>
                  <a:schemeClr val="dk1"/>
                </a:solidFill>
                <a:latin typeface="Century Gothic"/>
                <a:ea typeface="Century Gothic"/>
                <a:cs typeface="Century Gothic"/>
                <a:sym typeface="Century Gothic"/>
              </a:rPr>
              <a:t>Recuperar espacios abandonados en la colonia Atlampa involucrando a la comunidad para que limpien</a:t>
            </a:r>
            <a:endParaRPr b="0" i="0" sz="1200" u="none" cap="none" strike="noStrike">
              <a:solidFill>
                <a:srgbClr val="000000"/>
              </a:solidFill>
              <a:latin typeface="Century Gothic"/>
              <a:ea typeface="Century Gothic"/>
              <a:cs typeface="Century Gothic"/>
              <a:sym typeface="Century Gothic"/>
            </a:endParaRPr>
          </a:p>
        </p:txBody>
      </p:sp>
      <p:sp>
        <p:nvSpPr>
          <p:cNvPr id="185" name="Google Shape;185;p10"/>
          <p:cNvSpPr/>
          <p:nvPr/>
        </p:nvSpPr>
        <p:spPr>
          <a:xfrm>
            <a:off x="2693067" y="2433227"/>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6" name="Google Shape;186;p10"/>
          <p:cNvSpPr txBox="1"/>
          <p:nvPr/>
        </p:nvSpPr>
        <p:spPr>
          <a:xfrm>
            <a:off x="3121553"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7" name="Google Shape;187;p10"/>
          <p:cNvSpPr/>
          <p:nvPr/>
        </p:nvSpPr>
        <p:spPr>
          <a:xfrm>
            <a:off x="3595143" y="1891930"/>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8" name="Google Shape;188;p10"/>
          <p:cNvSpPr txBox="1"/>
          <p:nvPr/>
        </p:nvSpPr>
        <p:spPr>
          <a:xfrm>
            <a:off x="3628169"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1</a:t>
            </a:r>
            <a:r>
              <a:rPr b="1" lang="es-MX" sz="1200">
                <a:latin typeface="Century Gothic"/>
                <a:ea typeface="Century Gothic"/>
                <a:cs typeface="Century Gothic"/>
                <a:sym typeface="Century Gothic"/>
              </a:rPr>
              <a:t>. Limpiar  los espacios abandonados para hacer uso de ellos</a:t>
            </a:r>
            <a:endParaRPr b="1" i="0" sz="1200" u="none" cap="none" strike="noStrike">
              <a:solidFill>
                <a:srgbClr val="000000"/>
              </a:solidFill>
              <a:latin typeface="Century Gothic"/>
              <a:ea typeface="Century Gothic"/>
              <a:cs typeface="Century Gothic"/>
              <a:sym typeface="Century Gothic"/>
            </a:endParaRPr>
          </a:p>
        </p:txBody>
      </p:sp>
      <p:sp>
        <p:nvSpPr>
          <p:cNvPr id="189" name="Google Shape;189;p10"/>
          <p:cNvSpPr/>
          <p:nvPr/>
        </p:nvSpPr>
        <p:spPr>
          <a:xfrm>
            <a:off x="5850331" y="2433227"/>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0" name="Google Shape;190;p10"/>
          <p:cNvSpPr txBox="1"/>
          <p:nvPr/>
        </p:nvSpPr>
        <p:spPr>
          <a:xfrm>
            <a:off x="6278817"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1" name="Google Shape;191;p10"/>
          <p:cNvSpPr/>
          <p:nvPr/>
        </p:nvSpPr>
        <p:spPr>
          <a:xfrm>
            <a:off x="6752407" y="1891930"/>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2" name="Google Shape;192;p10"/>
          <p:cNvSpPr txBox="1"/>
          <p:nvPr/>
        </p:nvSpPr>
        <p:spPr>
          <a:xfrm>
            <a:off x="6785433"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Porcentaje de </a:t>
            </a:r>
            <a:r>
              <a:rPr b="1" lang="es-MX" sz="1200">
                <a:latin typeface="Century Gothic"/>
                <a:ea typeface="Century Gothic"/>
                <a:cs typeface="Century Gothic"/>
                <a:sym typeface="Century Gothic"/>
              </a:rPr>
              <a:t>espacios recuperados</a:t>
            </a:r>
            <a:endParaRPr b="0" i="0" sz="1200" u="none" cap="none" strike="noStrike">
              <a:solidFill>
                <a:srgbClr val="000000"/>
              </a:solidFill>
              <a:latin typeface="Century Gothic"/>
              <a:ea typeface="Century Gothic"/>
              <a:cs typeface="Century Gothic"/>
              <a:sym typeface="Century Gothic"/>
            </a:endParaRPr>
          </a:p>
        </p:txBody>
      </p:sp>
      <p:sp>
        <p:nvSpPr>
          <p:cNvPr id="193" name="Google Shape;193;p10"/>
          <p:cNvSpPr/>
          <p:nvPr/>
        </p:nvSpPr>
        <p:spPr>
          <a:xfrm>
            <a:off x="437878" y="3188663"/>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4" name="Google Shape;194;p10"/>
          <p:cNvSpPr txBox="1"/>
          <p:nvPr/>
        </p:nvSpPr>
        <p:spPr>
          <a:xfrm>
            <a:off x="470904" y="3221689"/>
            <a:ext cx="2189100" cy="1061400"/>
          </a:xfrm>
          <a:prstGeom prst="rect">
            <a:avLst/>
          </a:prstGeom>
          <a:noFill/>
          <a:ln>
            <a:noFill/>
          </a:ln>
        </p:spPr>
        <p:txBody>
          <a:bodyPr anchorCtr="0" anchor="ctr" bIns="15875" lIns="15875" spcFirstLastPara="1" rIns="15875" wrap="square" tIns="15875">
            <a:noAutofit/>
          </a:bodyPr>
          <a:lstStyle/>
          <a:p>
            <a:pPr indent="0" lvl="0" marL="0" rtl="0" algn="just">
              <a:lnSpc>
                <a:spcPct val="90000"/>
              </a:lnSpc>
              <a:spcBef>
                <a:spcPts val="0"/>
              </a:spcBef>
              <a:spcAft>
                <a:spcPts val="0"/>
              </a:spcAft>
              <a:buClr>
                <a:schemeClr val="dk1"/>
              </a:buClr>
              <a:buSzPts val="1200"/>
              <a:buFont typeface="Arial"/>
              <a:buNone/>
            </a:pPr>
            <a:r>
              <a:rPr lang="es-MX" sz="1300">
                <a:solidFill>
                  <a:schemeClr val="dk1"/>
                </a:solidFill>
                <a:latin typeface="Century Gothic"/>
                <a:ea typeface="Century Gothic"/>
                <a:cs typeface="Century Gothic"/>
                <a:sym typeface="Century Gothic"/>
              </a:rPr>
              <a:t>Desarrollar actividades recreativas para jóvenes de la colonia Atlampa en los espacios públicos recuperados.</a:t>
            </a:r>
            <a:endParaRPr b="0" i="0" sz="1300" u="none" cap="none" strike="noStrike">
              <a:solidFill>
                <a:srgbClr val="000000"/>
              </a:solidFill>
              <a:latin typeface="Century Gothic"/>
              <a:ea typeface="Century Gothic"/>
              <a:cs typeface="Century Gothic"/>
              <a:sym typeface="Century Gothic"/>
            </a:endParaRPr>
          </a:p>
        </p:txBody>
      </p:sp>
      <p:sp>
        <p:nvSpPr>
          <p:cNvPr id="195" name="Google Shape;195;p10"/>
          <p:cNvSpPr/>
          <p:nvPr/>
        </p:nvSpPr>
        <p:spPr>
          <a:xfrm>
            <a:off x="2693067" y="3729961"/>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6" name="Google Shape;196;p10"/>
          <p:cNvSpPr txBox="1"/>
          <p:nvPr/>
        </p:nvSpPr>
        <p:spPr>
          <a:xfrm>
            <a:off x="3121553"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7" name="Google Shape;197;p10"/>
          <p:cNvSpPr/>
          <p:nvPr/>
        </p:nvSpPr>
        <p:spPr>
          <a:xfrm>
            <a:off x="3595143" y="3188663"/>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8" name="Google Shape;198;p10"/>
          <p:cNvSpPr txBox="1"/>
          <p:nvPr/>
        </p:nvSpPr>
        <p:spPr>
          <a:xfrm>
            <a:off x="3628169"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2</a:t>
            </a:r>
            <a:r>
              <a:rPr b="1" lang="es-MX" sz="1200">
                <a:latin typeface="Century Gothic"/>
                <a:ea typeface="Century Gothic"/>
                <a:cs typeface="Century Gothic"/>
                <a:sym typeface="Century Gothic"/>
              </a:rPr>
              <a:t>. Generar actividades recreativas </a:t>
            </a:r>
            <a:r>
              <a:rPr b="1" lang="es-MX" sz="1200">
                <a:solidFill>
                  <a:schemeClr val="dk1"/>
                </a:solidFill>
                <a:latin typeface="Century Gothic"/>
                <a:ea typeface="Century Gothic"/>
                <a:cs typeface="Century Gothic"/>
                <a:sym typeface="Century Gothic"/>
              </a:rPr>
              <a:t>para jóvenes</a:t>
            </a:r>
            <a:endParaRPr b="1" i="0" sz="1100" u="none" cap="none" strike="noStrike">
              <a:solidFill>
                <a:srgbClr val="000000"/>
              </a:solidFill>
              <a:latin typeface="Century Gothic"/>
              <a:ea typeface="Century Gothic"/>
              <a:cs typeface="Century Gothic"/>
              <a:sym typeface="Century Gothic"/>
            </a:endParaRPr>
          </a:p>
        </p:txBody>
      </p:sp>
      <p:sp>
        <p:nvSpPr>
          <p:cNvPr id="199" name="Google Shape;199;p10"/>
          <p:cNvSpPr/>
          <p:nvPr/>
        </p:nvSpPr>
        <p:spPr>
          <a:xfrm>
            <a:off x="5850331" y="3729961"/>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0" name="Google Shape;200;p10"/>
          <p:cNvSpPr txBox="1"/>
          <p:nvPr/>
        </p:nvSpPr>
        <p:spPr>
          <a:xfrm>
            <a:off x="6278817"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1" name="Google Shape;201;p10"/>
          <p:cNvSpPr/>
          <p:nvPr/>
        </p:nvSpPr>
        <p:spPr>
          <a:xfrm>
            <a:off x="6752407" y="3188663"/>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2" name="Google Shape;202;p10"/>
          <p:cNvSpPr txBox="1"/>
          <p:nvPr/>
        </p:nvSpPr>
        <p:spPr>
          <a:xfrm>
            <a:off x="6785433"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chemeClr val="dk1"/>
                </a:solidFill>
                <a:latin typeface="Century Gothic"/>
                <a:ea typeface="Century Gothic"/>
                <a:cs typeface="Century Gothic"/>
                <a:sym typeface="Century Gothic"/>
              </a:rPr>
              <a:t>Porcentaje de actividades recreativas realizadas</a:t>
            </a:r>
            <a:endParaRPr b="1" i="0" sz="1200" u="none" cap="none" strike="noStrike">
              <a:solidFill>
                <a:srgbClr val="000000"/>
              </a:solidFill>
              <a:latin typeface="Century Gothic"/>
              <a:ea typeface="Century Gothic"/>
              <a:cs typeface="Century Gothic"/>
              <a:sym typeface="Century Gothic"/>
            </a:endParaRPr>
          </a:p>
        </p:txBody>
      </p:sp>
      <p:sp>
        <p:nvSpPr>
          <p:cNvPr id="203" name="Google Shape;203;p10"/>
          <p:cNvSpPr/>
          <p:nvPr/>
        </p:nvSpPr>
        <p:spPr>
          <a:xfrm>
            <a:off x="437878" y="4485397"/>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4" name="Google Shape;204;p10"/>
          <p:cNvSpPr txBox="1"/>
          <p:nvPr/>
        </p:nvSpPr>
        <p:spPr>
          <a:xfrm>
            <a:off x="470904" y="4518423"/>
            <a:ext cx="2189100" cy="1061400"/>
          </a:xfrm>
          <a:prstGeom prst="rect">
            <a:avLst/>
          </a:prstGeom>
          <a:noFill/>
          <a:ln>
            <a:noFill/>
          </a:ln>
        </p:spPr>
        <p:txBody>
          <a:bodyPr anchorCtr="0" anchor="ctr" bIns="15875" lIns="15875" spcFirstLastPara="1" rIns="15875" wrap="square" tIns="15875">
            <a:noAutofit/>
          </a:bodyPr>
          <a:lstStyle/>
          <a:p>
            <a:pPr indent="0" lvl="0" marL="0" rtl="0" algn="just">
              <a:spcBef>
                <a:spcPts val="0"/>
              </a:spcBef>
              <a:spcAft>
                <a:spcPts val="0"/>
              </a:spcAft>
              <a:buClr>
                <a:schemeClr val="dk1"/>
              </a:buClr>
              <a:buSzPts val="1100"/>
              <a:buFont typeface="Arial"/>
              <a:buNone/>
            </a:pPr>
            <a:r>
              <a:rPr lang="es-MX" sz="1300">
                <a:solidFill>
                  <a:schemeClr val="dk1"/>
                </a:solidFill>
                <a:latin typeface="Century Gothic"/>
                <a:ea typeface="Century Gothic"/>
                <a:cs typeface="Century Gothic"/>
                <a:sym typeface="Century Gothic"/>
              </a:rPr>
              <a:t>Realizar pláticas con padres y madres de familia para desarrollar las habilidades socioemocionales</a:t>
            </a:r>
            <a:endParaRPr b="0" i="0" sz="1200" u="none" cap="none" strike="noStrike">
              <a:solidFill>
                <a:srgbClr val="000000"/>
              </a:solidFill>
              <a:latin typeface="Century Gothic"/>
              <a:ea typeface="Century Gothic"/>
              <a:cs typeface="Century Gothic"/>
              <a:sym typeface="Century Gothic"/>
            </a:endParaRPr>
          </a:p>
        </p:txBody>
      </p:sp>
      <p:sp>
        <p:nvSpPr>
          <p:cNvPr id="205" name="Google Shape;205;p10"/>
          <p:cNvSpPr/>
          <p:nvPr/>
        </p:nvSpPr>
        <p:spPr>
          <a:xfrm>
            <a:off x="2693067" y="5026694"/>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6" name="Google Shape;206;p10"/>
          <p:cNvSpPr txBox="1"/>
          <p:nvPr/>
        </p:nvSpPr>
        <p:spPr>
          <a:xfrm>
            <a:off x="3121553"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7" name="Google Shape;207;p10"/>
          <p:cNvSpPr/>
          <p:nvPr/>
        </p:nvSpPr>
        <p:spPr>
          <a:xfrm>
            <a:off x="3595143" y="4485397"/>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8" name="Google Shape;208;p10"/>
          <p:cNvSpPr txBox="1"/>
          <p:nvPr/>
        </p:nvSpPr>
        <p:spPr>
          <a:xfrm>
            <a:off x="3628169"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3</a:t>
            </a:r>
            <a:r>
              <a:rPr b="1" lang="es-MX" sz="1200">
                <a:latin typeface="Century Gothic"/>
                <a:ea typeface="Century Gothic"/>
                <a:cs typeface="Century Gothic"/>
                <a:sym typeface="Century Gothic"/>
              </a:rPr>
              <a:t>. Realizar pláticas con padres y madres de familia sobre habilidades socioemocionales</a:t>
            </a:r>
            <a:endParaRPr b="1" i="0" sz="1200" u="none" cap="none" strike="noStrike">
              <a:solidFill>
                <a:srgbClr val="000000"/>
              </a:solidFill>
              <a:latin typeface="Century Gothic"/>
              <a:ea typeface="Century Gothic"/>
              <a:cs typeface="Century Gothic"/>
              <a:sym typeface="Century Gothic"/>
            </a:endParaRPr>
          </a:p>
        </p:txBody>
      </p:sp>
      <p:sp>
        <p:nvSpPr>
          <p:cNvPr id="209" name="Google Shape;209;p10"/>
          <p:cNvSpPr/>
          <p:nvPr/>
        </p:nvSpPr>
        <p:spPr>
          <a:xfrm>
            <a:off x="5850331" y="5026694"/>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0" name="Google Shape;210;p10"/>
          <p:cNvSpPr txBox="1"/>
          <p:nvPr/>
        </p:nvSpPr>
        <p:spPr>
          <a:xfrm>
            <a:off x="6278817"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1" name="Google Shape;211;p10"/>
          <p:cNvSpPr/>
          <p:nvPr/>
        </p:nvSpPr>
        <p:spPr>
          <a:xfrm>
            <a:off x="6752407" y="4485397"/>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2" name="Google Shape;212;p10"/>
          <p:cNvSpPr txBox="1"/>
          <p:nvPr/>
        </p:nvSpPr>
        <p:spPr>
          <a:xfrm>
            <a:off x="6785433"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chemeClr val="dk1"/>
                </a:solidFill>
                <a:latin typeface="Century Gothic"/>
                <a:ea typeface="Century Gothic"/>
                <a:cs typeface="Century Gothic"/>
                <a:sym typeface="Century Gothic"/>
              </a:rPr>
              <a:t>Porcentaje de pláticas con padres y madres de </a:t>
            </a:r>
            <a:r>
              <a:rPr b="1" lang="es-MX" sz="1200">
                <a:solidFill>
                  <a:schemeClr val="dk1"/>
                </a:solidFill>
                <a:latin typeface="Century Gothic"/>
                <a:ea typeface="Century Gothic"/>
                <a:cs typeface="Century Gothic"/>
                <a:sym typeface="Century Gothic"/>
              </a:rPr>
              <a:t>familia desarrolladas</a:t>
            </a:r>
            <a:endParaRPr b="1" i="0" sz="1200" u="none" cap="none" strike="noStrike">
              <a:solidFill>
                <a:srgbClr val="000000"/>
              </a:solidFill>
              <a:latin typeface="Century Gothic"/>
              <a:ea typeface="Century Gothic"/>
              <a:cs typeface="Century Gothic"/>
              <a:sym typeface="Century Gothic"/>
            </a:endParaRPr>
          </a:p>
        </p:txBody>
      </p:sp>
      <p:sp>
        <p:nvSpPr>
          <p:cNvPr id="213" name="Google Shape;213;p10"/>
          <p:cNvSpPr/>
          <p:nvPr/>
        </p:nvSpPr>
        <p:spPr>
          <a:xfrm>
            <a:off x="8991699" y="24777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0"/>
          <p:cNvSpPr/>
          <p:nvPr/>
        </p:nvSpPr>
        <p:spPr>
          <a:xfrm>
            <a:off x="9711075" y="4501150"/>
            <a:ext cx="2192100" cy="11277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FFFF"/>
              </a:buClr>
              <a:buSzPts val="1300"/>
              <a:buFont typeface="Century Gothic"/>
              <a:buNone/>
            </a:pPr>
            <a:r>
              <a:rPr b="1" i="0" lang="es-MX" sz="1200" u="none" cap="none" strike="noStrike">
                <a:solidFill>
                  <a:srgbClr val="000000"/>
                </a:solidFill>
                <a:latin typeface="Century Gothic"/>
                <a:ea typeface="Century Gothic"/>
                <a:cs typeface="Century Gothic"/>
                <a:sym typeface="Century Gothic"/>
              </a:rPr>
              <a:t>Meta: 2 pláticas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100"/>
              <a:buFont typeface="Arial"/>
              <a:buNone/>
            </a:pPr>
            <a:r>
              <a:rPr b="1" i="0" lang="es-MX" sz="1200" u="none" cap="none" strike="noStrike">
                <a:solidFill>
                  <a:srgbClr val="000000"/>
                </a:solidFill>
                <a:latin typeface="Century Gothic"/>
                <a:ea typeface="Century Gothic"/>
                <a:cs typeface="Century Gothic"/>
                <a:sym typeface="Century Gothic"/>
              </a:rPr>
              <a:t>Frecuencia: Me</a:t>
            </a:r>
            <a:r>
              <a:rPr b="1" lang="es-MX" sz="1200">
                <a:latin typeface="Century Gothic"/>
                <a:ea typeface="Century Gothic"/>
                <a:cs typeface="Century Gothic"/>
                <a:sym typeface="Century Gothic"/>
              </a:rPr>
              <a:t>nsuales</a:t>
            </a:r>
            <a:endParaRPr b="1" i="0" sz="1200" u="none" cap="none" strike="noStrike">
              <a:solidFill>
                <a:srgbClr val="000000"/>
              </a:solidFill>
              <a:latin typeface="Century Gothic"/>
              <a:ea typeface="Century Gothic"/>
              <a:cs typeface="Century Gothic"/>
              <a:sym typeface="Century Gothic"/>
            </a:endParaRPr>
          </a:p>
        </p:txBody>
      </p:sp>
      <p:sp>
        <p:nvSpPr>
          <p:cNvPr id="215" name="Google Shape;215;p10"/>
          <p:cNvSpPr/>
          <p:nvPr/>
        </p:nvSpPr>
        <p:spPr>
          <a:xfrm>
            <a:off x="9711675" y="3172350"/>
            <a:ext cx="2192100" cy="11277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a:t>
            </a:r>
            <a:r>
              <a:rPr b="1" lang="es-MX" sz="1200">
                <a:latin typeface="Century Gothic"/>
                <a:ea typeface="Century Gothic"/>
                <a:cs typeface="Century Gothic"/>
                <a:sym typeface="Century Gothic"/>
              </a:rPr>
              <a:t>2</a:t>
            </a:r>
            <a:r>
              <a:rPr b="1" i="0" lang="es-MX" sz="1200" u="none" cap="none" strike="noStrike">
                <a:solidFill>
                  <a:srgbClr val="000000"/>
                </a:solidFill>
                <a:latin typeface="Century Gothic"/>
                <a:ea typeface="Century Gothic"/>
                <a:cs typeface="Century Gothic"/>
                <a:sym typeface="Century Gothic"/>
              </a:rPr>
              <a:t> actividades recreativas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M</a:t>
            </a:r>
            <a:r>
              <a:rPr b="1" lang="es-MX" sz="1200">
                <a:latin typeface="Century Gothic"/>
                <a:ea typeface="Century Gothic"/>
                <a:cs typeface="Century Gothic"/>
                <a:sym typeface="Century Gothic"/>
              </a:rPr>
              <a:t>ensuales</a:t>
            </a:r>
            <a:endParaRPr b="1" i="0" sz="1200" u="none" cap="none" strike="noStrike">
              <a:solidFill>
                <a:srgbClr val="000000"/>
              </a:solidFill>
              <a:latin typeface="Century Gothic"/>
              <a:ea typeface="Century Gothic"/>
              <a:cs typeface="Century Gothic"/>
              <a:sym typeface="Century Gothic"/>
            </a:endParaRPr>
          </a:p>
        </p:txBody>
      </p:sp>
      <p:sp>
        <p:nvSpPr>
          <p:cNvPr id="216" name="Google Shape;216;p10"/>
          <p:cNvSpPr/>
          <p:nvPr/>
        </p:nvSpPr>
        <p:spPr>
          <a:xfrm>
            <a:off x="9711675" y="1864025"/>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2  espac</a:t>
            </a:r>
            <a:r>
              <a:rPr b="1" lang="es-MX" sz="1200">
                <a:latin typeface="Century Gothic"/>
                <a:ea typeface="Century Gothic"/>
                <a:cs typeface="Century Gothic"/>
                <a:sym typeface="Century Gothic"/>
              </a:rPr>
              <a:t>ios recuperados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a:t>
            </a:r>
            <a:r>
              <a:rPr b="1" lang="es-MX" sz="1200">
                <a:latin typeface="Century Gothic"/>
                <a:ea typeface="Century Gothic"/>
                <a:cs typeface="Century Gothic"/>
                <a:sym typeface="Century Gothic"/>
              </a:rPr>
              <a:t>Mensual</a:t>
            </a:r>
            <a:endParaRPr b="1" i="0" sz="1200" u="none" cap="none" strike="noStrike">
              <a:solidFill>
                <a:srgbClr val="000000"/>
              </a:solidFill>
              <a:latin typeface="Century Gothic"/>
              <a:ea typeface="Century Gothic"/>
              <a:cs typeface="Century Gothic"/>
              <a:sym typeface="Century Gothic"/>
            </a:endParaRPr>
          </a:p>
        </p:txBody>
      </p:sp>
      <p:sp>
        <p:nvSpPr>
          <p:cNvPr id="217" name="Google Shape;217;p10"/>
          <p:cNvSpPr/>
          <p:nvPr/>
        </p:nvSpPr>
        <p:spPr>
          <a:xfrm>
            <a:off x="8991699" y="37731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0"/>
          <p:cNvSpPr/>
          <p:nvPr/>
        </p:nvSpPr>
        <p:spPr>
          <a:xfrm>
            <a:off x="8991699" y="50685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p10"/>
          <p:cNvPicPr preferRelativeResize="0"/>
          <p:nvPr/>
        </p:nvPicPr>
        <p:blipFill>
          <a:blip r:embed="rId6">
            <a:alphaModFix/>
          </a:blip>
          <a:stretch>
            <a:fillRect/>
          </a:stretch>
        </p:blipFill>
        <p:spPr>
          <a:xfrm>
            <a:off x="9944120" y="1001175"/>
            <a:ext cx="2009030" cy="833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9"/>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25" name="Google Shape;225;p9"/>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26" name="Google Shape;226;p9"/>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27" name="Google Shape;227;p9"/>
          <p:cNvSpPr/>
          <p:nvPr/>
        </p:nvSpPr>
        <p:spPr>
          <a:xfrm>
            <a:off x="324955" y="945900"/>
            <a:ext cx="48186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grpSp>
        <p:nvGrpSpPr>
          <p:cNvPr id="228" name="Google Shape;228;p9"/>
          <p:cNvGrpSpPr/>
          <p:nvPr/>
        </p:nvGrpSpPr>
        <p:grpSpPr>
          <a:xfrm>
            <a:off x="959615" y="1664995"/>
            <a:ext cx="9122433" cy="4430788"/>
            <a:chOff x="525" y="0"/>
            <a:chExt cx="8580974" cy="2467993"/>
          </a:xfrm>
        </p:grpSpPr>
        <p:sp>
          <p:nvSpPr>
            <p:cNvPr id="229" name="Google Shape;229;p9"/>
            <p:cNvSpPr/>
            <p:nvPr/>
          </p:nvSpPr>
          <p:spPr>
            <a:xfrm>
              <a:off x="525" y="585011"/>
              <a:ext cx="2768056" cy="325653"/>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525" y="707313"/>
              <a:ext cx="203351" cy="203351"/>
            </a:xfrm>
            <a:prstGeom prst="rect">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a:off x="525"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txBox="1"/>
            <p:nvPr/>
          </p:nvSpPr>
          <p:spPr>
            <a:xfrm>
              <a:off x="525" y="0"/>
              <a:ext cx="2768056" cy="585011"/>
            </a:xfrm>
            <a:prstGeom prst="rect">
              <a:avLst/>
            </a:prstGeom>
            <a:noFill/>
            <a:ln>
              <a:noFill/>
            </a:ln>
          </p:spPr>
          <p:txBody>
            <a:bodyPr anchorCtr="0" anchor="ctr" bIns="44450" lIns="66675" spcFirstLastPara="1" rIns="66675" wrap="square" tIns="44450">
              <a:noAutofit/>
            </a:bodyPr>
            <a:lstStyle/>
            <a:p>
              <a:pPr indent="0" lvl="0" marL="0" rtl="0" algn="just">
                <a:spcBef>
                  <a:spcPts val="0"/>
                </a:spcBef>
                <a:spcAft>
                  <a:spcPts val="0"/>
                </a:spcAft>
                <a:buClr>
                  <a:schemeClr val="dk1"/>
                </a:buClr>
                <a:buSzPts val="1100"/>
                <a:buFont typeface="Arial"/>
                <a:buNone/>
              </a:pPr>
              <a:r>
                <a:rPr lang="es-MX">
                  <a:solidFill>
                    <a:schemeClr val="dk1"/>
                  </a:solidFill>
                  <a:latin typeface="Century Gothic"/>
                  <a:ea typeface="Century Gothic"/>
                  <a:cs typeface="Century Gothic"/>
                  <a:sym typeface="Century Gothic"/>
                </a:rPr>
                <a:t>Recuperar espacios abandonados en la colonia Atlampa involucrando a la comunidad para que limpien</a:t>
              </a:r>
              <a:endParaRPr b="0" i="0" u="none" cap="none" strike="noStrike">
                <a:solidFill>
                  <a:schemeClr val="dk1"/>
                </a:solidFill>
                <a:latin typeface="Century Gothic"/>
                <a:ea typeface="Century Gothic"/>
                <a:cs typeface="Century Gothic"/>
                <a:sym typeface="Century Gothic"/>
              </a:endParaRPr>
            </a:p>
          </p:txBody>
        </p:sp>
        <p:sp>
          <p:nvSpPr>
            <p:cNvPr id="233" name="Google Shape;233;p9"/>
            <p:cNvSpPr/>
            <p:nvPr/>
          </p:nvSpPr>
          <p:spPr>
            <a:xfrm>
              <a:off x="525" y="1181319"/>
              <a:ext cx="203346" cy="203346"/>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a:off x="194289"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txBox="1"/>
            <p:nvPr/>
          </p:nvSpPr>
          <p:spPr>
            <a:xfrm>
              <a:off x="194289"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rgbClr val="000000"/>
                </a:buClr>
                <a:buSzPts val="1400"/>
                <a:buFont typeface="Arial"/>
                <a:buNone/>
              </a:pPr>
              <a:r>
                <a:rPr b="1" i="0" lang="es-MX" u="none" cap="none" strike="noStrike">
                  <a:solidFill>
                    <a:schemeClr val="dk1"/>
                  </a:solidFill>
                  <a:latin typeface="Century Gothic"/>
                  <a:ea typeface="Century Gothic"/>
                  <a:cs typeface="Century Gothic"/>
                  <a:sym typeface="Century Gothic"/>
                </a:rPr>
                <a:t>Actividad 1</a:t>
              </a:r>
              <a:r>
                <a:rPr b="1" lang="es-MX">
                  <a:solidFill>
                    <a:schemeClr val="dk1"/>
                  </a:solidFill>
                  <a:latin typeface="Century Gothic"/>
                  <a:ea typeface="Century Gothic"/>
                  <a:cs typeface="Century Gothic"/>
                  <a:sym typeface="Century Gothic"/>
                </a:rPr>
                <a:t>. </a:t>
              </a:r>
              <a:r>
                <a:rPr b="1" lang="es-MX">
                  <a:solidFill>
                    <a:schemeClr val="dk1"/>
                  </a:solidFill>
                  <a:latin typeface="Century Gothic"/>
                  <a:ea typeface="Century Gothic"/>
                  <a:cs typeface="Century Gothic"/>
                  <a:sym typeface="Century Gothic"/>
                </a:rPr>
                <a:t>Limpiar  los espacios abandonados para hacer uso de ellos</a:t>
              </a:r>
              <a:endParaRPr b="1" i="0" u="none" cap="none" strike="noStrike">
                <a:solidFill>
                  <a:schemeClr val="dk1"/>
                </a:solidFill>
                <a:latin typeface="Century Gothic"/>
                <a:ea typeface="Century Gothic"/>
                <a:cs typeface="Century Gothic"/>
                <a:sym typeface="Century Gothic"/>
              </a:endParaRPr>
            </a:p>
          </p:txBody>
        </p:sp>
        <p:sp>
          <p:nvSpPr>
            <p:cNvPr id="236" name="Google Shape;236;p9"/>
            <p:cNvSpPr/>
            <p:nvPr/>
          </p:nvSpPr>
          <p:spPr>
            <a:xfrm>
              <a:off x="525" y="1655320"/>
              <a:ext cx="203346" cy="203346"/>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p:nvPr/>
          </p:nvSpPr>
          <p:spPr>
            <a:xfrm>
              <a:off x="194289"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9"/>
            <p:cNvSpPr txBox="1"/>
            <p:nvPr/>
          </p:nvSpPr>
          <p:spPr>
            <a:xfrm>
              <a:off x="194289" y="1519992"/>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16 de noviembre</a:t>
              </a:r>
              <a:endParaRPr>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3 de diciembre</a:t>
              </a:r>
              <a:endParaRPr>
                <a:solidFill>
                  <a:schemeClr val="dk1"/>
                </a:solidFill>
                <a:latin typeface="Century Gothic"/>
                <a:ea typeface="Century Gothic"/>
                <a:cs typeface="Century Gothic"/>
                <a:sym typeface="Century Gothic"/>
              </a:endParaRPr>
            </a:p>
          </p:txBody>
        </p:sp>
        <p:sp>
          <p:nvSpPr>
            <p:cNvPr id="239" name="Google Shape;239;p9"/>
            <p:cNvSpPr/>
            <p:nvPr/>
          </p:nvSpPr>
          <p:spPr>
            <a:xfrm>
              <a:off x="525" y="2129321"/>
              <a:ext cx="203346" cy="203346"/>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194289"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txBox="1"/>
            <p:nvPr/>
          </p:nvSpPr>
          <p:spPr>
            <a:xfrm>
              <a:off x="194289" y="1993993"/>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Zaira Jazmin Morado Piña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2906984" y="585011"/>
              <a:ext cx="2768056" cy="325653"/>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2906984" y="707313"/>
              <a:ext cx="203351" cy="203351"/>
            </a:xfrm>
            <a:prstGeom prst="rect">
              <a:avLst/>
            </a:prstGeom>
            <a:solidFill>
              <a:schemeClr val="lt1">
                <a:alpha val="89019"/>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2906984"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txBox="1"/>
            <p:nvPr/>
          </p:nvSpPr>
          <p:spPr>
            <a:xfrm>
              <a:off x="2906984" y="0"/>
              <a:ext cx="2768056" cy="585011"/>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100"/>
                <a:buFont typeface="Arial"/>
                <a:buNone/>
              </a:pPr>
              <a:r>
                <a:rPr lang="es-MX">
                  <a:solidFill>
                    <a:schemeClr val="dk1"/>
                  </a:solidFill>
                  <a:latin typeface="Century Gothic"/>
                  <a:ea typeface="Century Gothic"/>
                  <a:cs typeface="Century Gothic"/>
                  <a:sym typeface="Century Gothic"/>
                </a:rPr>
                <a:t>Desarrollar actividades recreativas para jóvenes de la colonia Atlampa en los espacios públicos recuperados.</a:t>
              </a:r>
              <a:endParaRPr b="0" i="0" sz="3600" u="none" cap="none" strike="noStrike">
                <a:solidFill>
                  <a:schemeClr val="dk1"/>
                </a:solidFill>
                <a:latin typeface="Century Gothic"/>
                <a:ea typeface="Century Gothic"/>
                <a:cs typeface="Century Gothic"/>
                <a:sym typeface="Century Gothic"/>
              </a:endParaRPr>
            </a:p>
          </p:txBody>
        </p:sp>
        <p:sp>
          <p:nvSpPr>
            <p:cNvPr id="246" name="Google Shape;246;p9"/>
            <p:cNvSpPr/>
            <p:nvPr/>
          </p:nvSpPr>
          <p:spPr>
            <a:xfrm>
              <a:off x="2906984" y="1181319"/>
              <a:ext cx="203346" cy="203346"/>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3100748"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txBox="1"/>
            <p:nvPr/>
          </p:nvSpPr>
          <p:spPr>
            <a:xfrm>
              <a:off x="3100748"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rgbClr val="000000"/>
                </a:buClr>
                <a:buSzPts val="1400"/>
                <a:buFont typeface="Arial"/>
                <a:buNone/>
              </a:pPr>
              <a:r>
                <a:rPr b="1" i="0" lang="es-MX" u="none" cap="none" strike="noStrike">
                  <a:solidFill>
                    <a:schemeClr val="dk1"/>
                  </a:solidFill>
                  <a:latin typeface="Century Gothic"/>
                  <a:ea typeface="Century Gothic"/>
                  <a:cs typeface="Century Gothic"/>
                  <a:sym typeface="Century Gothic"/>
                </a:rPr>
                <a:t>Actividad 2</a:t>
              </a:r>
              <a:r>
                <a:rPr b="1" lang="es-MX">
                  <a:solidFill>
                    <a:schemeClr val="dk1"/>
                  </a:solidFill>
                  <a:latin typeface="Century Gothic"/>
                  <a:ea typeface="Century Gothic"/>
                  <a:cs typeface="Century Gothic"/>
                  <a:sym typeface="Century Gothic"/>
                </a:rPr>
                <a:t>. </a:t>
              </a:r>
              <a:r>
                <a:rPr b="1" lang="es-MX">
                  <a:solidFill>
                    <a:schemeClr val="dk1"/>
                  </a:solidFill>
                  <a:latin typeface="Century Gothic"/>
                  <a:ea typeface="Century Gothic"/>
                  <a:cs typeface="Century Gothic"/>
                  <a:sym typeface="Century Gothic"/>
                </a:rPr>
                <a:t>Generar actividades recreativas para jóvenes</a:t>
              </a:r>
              <a:endParaRPr b="1" i="0" u="none" cap="none" strike="noStrike">
                <a:solidFill>
                  <a:schemeClr val="dk1"/>
                </a:solidFill>
                <a:latin typeface="Century Gothic"/>
                <a:ea typeface="Century Gothic"/>
                <a:cs typeface="Century Gothic"/>
                <a:sym typeface="Century Gothic"/>
              </a:endParaRPr>
            </a:p>
          </p:txBody>
        </p:sp>
        <p:sp>
          <p:nvSpPr>
            <p:cNvPr id="249" name="Google Shape;249;p9"/>
            <p:cNvSpPr/>
            <p:nvPr/>
          </p:nvSpPr>
          <p:spPr>
            <a:xfrm>
              <a:off x="2906984" y="1655320"/>
              <a:ext cx="203346" cy="203346"/>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3100748"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txBox="1"/>
            <p:nvPr/>
          </p:nvSpPr>
          <p:spPr>
            <a:xfrm>
              <a:off x="3100748" y="1519992"/>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16 </a:t>
              </a:r>
              <a:r>
                <a:rPr lang="es-MX">
                  <a:solidFill>
                    <a:schemeClr val="dk1"/>
                  </a:solidFill>
                  <a:latin typeface="Century Gothic"/>
                  <a:ea typeface="Century Gothic"/>
                  <a:cs typeface="Century Gothic"/>
                  <a:sym typeface="Century Gothic"/>
                </a:rPr>
                <a:t>de noviembre</a:t>
              </a:r>
              <a:endParaRPr>
                <a:solidFill>
                  <a:schemeClr val="dk1"/>
                </a:solidFill>
                <a:latin typeface="Century Gothic"/>
                <a:ea typeface="Century Gothic"/>
                <a:cs typeface="Century Gothic"/>
                <a:sym typeface="Century Gothic"/>
              </a:endParaRPr>
            </a:p>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3 de diciembre</a:t>
              </a:r>
              <a:endParaRPr>
                <a:solidFill>
                  <a:schemeClr val="dk1"/>
                </a:solidFill>
                <a:latin typeface="Century Gothic"/>
                <a:ea typeface="Century Gothic"/>
                <a:cs typeface="Century Gothic"/>
                <a:sym typeface="Century Gothic"/>
              </a:endParaRPr>
            </a:p>
          </p:txBody>
        </p:sp>
        <p:sp>
          <p:nvSpPr>
            <p:cNvPr id="252" name="Google Shape;252;p9"/>
            <p:cNvSpPr/>
            <p:nvPr/>
          </p:nvSpPr>
          <p:spPr>
            <a:xfrm>
              <a:off x="2906984" y="2129321"/>
              <a:ext cx="203346" cy="203346"/>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3100748"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txBox="1"/>
            <p:nvPr/>
          </p:nvSpPr>
          <p:spPr>
            <a:xfrm>
              <a:off x="3100748" y="1993993"/>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Zaira Jazmin Morado Piña </a:t>
              </a:r>
              <a:endParaRPr b="0" i="0" sz="1400" u="none" cap="none" strike="noStrike">
                <a:solidFill>
                  <a:schemeClr val="dk1"/>
                </a:solidFill>
                <a:latin typeface="Century Gothic"/>
                <a:ea typeface="Century Gothic"/>
                <a:cs typeface="Century Gothic"/>
                <a:sym typeface="Century Gothic"/>
              </a:endParaRPr>
            </a:p>
          </p:txBody>
        </p:sp>
        <p:sp>
          <p:nvSpPr>
            <p:cNvPr id="255" name="Google Shape;255;p9"/>
            <p:cNvSpPr/>
            <p:nvPr/>
          </p:nvSpPr>
          <p:spPr>
            <a:xfrm>
              <a:off x="5813443" y="585011"/>
              <a:ext cx="2768056" cy="325653"/>
            </a:xfrm>
            <a:prstGeom prst="rect">
              <a:avLst/>
            </a:prstGeom>
            <a:solidFill>
              <a:srgbClr val="6FAA47"/>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5813443" y="707313"/>
              <a:ext cx="203351" cy="203351"/>
            </a:xfrm>
            <a:prstGeom prst="rect">
              <a:avLst/>
            </a:prstGeom>
            <a:solidFill>
              <a:schemeClr val="lt1">
                <a:alpha val="89019"/>
              </a:schemeClr>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a:off x="5813443"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txBox="1"/>
            <p:nvPr/>
          </p:nvSpPr>
          <p:spPr>
            <a:xfrm>
              <a:off x="5813443" y="0"/>
              <a:ext cx="2768056" cy="585011"/>
            </a:xfrm>
            <a:prstGeom prst="rect">
              <a:avLst/>
            </a:prstGeom>
            <a:noFill/>
            <a:ln>
              <a:noFill/>
            </a:ln>
          </p:spPr>
          <p:txBody>
            <a:bodyPr anchorCtr="0" anchor="ctr" bIns="44450" lIns="66675" spcFirstLastPara="1" rIns="66675" wrap="square" tIns="44450">
              <a:noAutofit/>
            </a:bodyPr>
            <a:lstStyle/>
            <a:p>
              <a:pPr indent="0" lvl="0" marL="0" rtl="0" algn="just">
                <a:spcBef>
                  <a:spcPts val="0"/>
                </a:spcBef>
                <a:spcAft>
                  <a:spcPts val="0"/>
                </a:spcAft>
                <a:buClr>
                  <a:schemeClr val="dk1"/>
                </a:buClr>
                <a:buSzPts val="1100"/>
                <a:buFont typeface="Arial"/>
                <a:buNone/>
              </a:pPr>
              <a:r>
                <a:rPr lang="es-MX">
                  <a:solidFill>
                    <a:schemeClr val="dk1"/>
                  </a:solidFill>
                  <a:latin typeface="Century Gothic"/>
                  <a:ea typeface="Century Gothic"/>
                  <a:cs typeface="Century Gothic"/>
                  <a:sym typeface="Century Gothic"/>
                </a:rPr>
                <a:t>Realizar pláticas con padres y madres de familia para desarrollar las habilidades socioemocionales</a:t>
              </a:r>
              <a:endParaRPr b="0" i="0" u="none" cap="none" strike="noStrike">
                <a:solidFill>
                  <a:schemeClr val="dk1"/>
                </a:solidFill>
                <a:latin typeface="Century Gothic"/>
                <a:ea typeface="Century Gothic"/>
                <a:cs typeface="Century Gothic"/>
                <a:sym typeface="Century Gothic"/>
              </a:endParaRPr>
            </a:p>
          </p:txBody>
        </p:sp>
        <p:sp>
          <p:nvSpPr>
            <p:cNvPr id="259" name="Google Shape;259;p9"/>
            <p:cNvSpPr/>
            <p:nvPr/>
          </p:nvSpPr>
          <p:spPr>
            <a:xfrm>
              <a:off x="5813443" y="1181319"/>
              <a:ext cx="203346" cy="203346"/>
            </a:xfrm>
            <a:prstGeom prst="rect">
              <a:avLst/>
            </a:prstGeom>
            <a:solidFill>
              <a:schemeClr val="lt1"/>
            </a:solidFill>
            <a:ln cap="flat" cmpd="sng" w="12700">
              <a:solidFill>
                <a:srgbClr val="45B1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a:off x="6007207"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
            <p:cNvSpPr txBox="1"/>
            <p:nvPr/>
          </p:nvSpPr>
          <p:spPr>
            <a:xfrm>
              <a:off x="6007207"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rgbClr val="000000"/>
                </a:buClr>
                <a:buSzPts val="1400"/>
                <a:buFont typeface="Arial"/>
                <a:buNone/>
              </a:pPr>
              <a:r>
                <a:rPr b="1" i="0" lang="es-MX" u="none" cap="none" strike="noStrike">
                  <a:solidFill>
                    <a:schemeClr val="dk1"/>
                  </a:solidFill>
                  <a:latin typeface="Century Gothic"/>
                  <a:ea typeface="Century Gothic"/>
                  <a:cs typeface="Century Gothic"/>
                  <a:sym typeface="Century Gothic"/>
                </a:rPr>
                <a:t>Actividad </a:t>
              </a:r>
              <a:r>
                <a:rPr b="1" lang="es-MX">
                  <a:solidFill>
                    <a:schemeClr val="dk1"/>
                  </a:solidFill>
                  <a:latin typeface="Century Gothic"/>
                  <a:ea typeface="Century Gothic"/>
                  <a:cs typeface="Century Gothic"/>
                  <a:sym typeface="Century Gothic"/>
                </a:rPr>
                <a:t>3. </a:t>
              </a:r>
              <a:r>
                <a:rPr b="1" lang="es-MX">
                  <a:solidFill>
                    <a:schemeClr val="dk1"/>
                  </a:solidFill>
                  <a:latin typeface="Century Gothic"/>
                  <a:ea typeface="Century Gothic"/>
                  <a:cs typeface="Century Gothic"/>
                  <a:sym typeface="Century Gothic"/>
                </a:rPr>
                <a:t>Realizar pláticas con padres y madres de familia sobre habilidades socioemocionales</a:t>
              </a:r>
              <a:endParaRPr b="1" i="0" u="none" cap="none" strike="noStrike">
                <a:solidFill>
                  <a:schemeClr val="dk1"/>
                </a:solidFill>
                <a:latin typeface="Century Gothic"/>
                <a:ea typeface="Century Gothic"/>
                <a:cs typeface="Century Gothic"/>
                <a:sym typeface="Century Gothic"/>
              </a:endParaRPr>
            </a:p>
          </p:txBody>
        </p:sp>
        <p:sp>
          <p:nvSpPr>
            <p:cNvPr id="262" name="Google Shape;262;p9"/>
            <p:cNvSpPr/>
            <p:nvPr/>
          </p:nvSpPr>
          <p:spPr>
            <a:xfrm>
              <a:off x="5813443" y="1655320"/>
              <a:ext cx="203346" cy="203346"/>
            </a:xfrm>
            <a:prstGeom prst="rect">
              <a:avLst/>
            </a:prstGeom>
            <a:solidFill>
              <a:schemeClr val="lt1"/>
            </a:solidFill>
            <a:ln cap="flat" cmpd="sng" w="12700">
              <a:solidFill>
                <a:srgbClr val="54AD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a:off x="6007207"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
            <p:cNvSpPr txBox="1"/>
            <p:nvPr/>
          </p:nvSpPr>
          <p:spPr>
            <a:xfrm>
              <a:off x="6007207" y="1519992"/>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20 </a:t>
              </a:r>
              <a:r>
                <a:rPr lang="es-MX">
                  <a:solidFill>
                    <a:schemeClr val="dk1"/>
                  </a:solidFill>
                  <a:latin typeface="Century Gothic"/>
                  <a:ea typeface="Century Gothic"/>
                  <a:cs typeface="Century Gothic"/>
                  <a:sym typeface="Century Gothic"/>
                </a:rPr>
                <a:t>de noviembre</a:t>
              </a:r>
              <a:endParaRPr>
                <a:solidFill>
                  <a:schemeClr val="dk1"/>
                </a:solidFill>
                <a:latin typeface="Century Gothic"/>
                <a:ea typeface="Century Gothic"/>
                <a:cs typeface="Century Gothic"/>
                <a:sym typeface="Century Gothic"/>
              </a:endParaRPr>
            </a:p>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14 de diciembre</a:t>
              </a:r>
              <a:endParaRPr>
                <a:solidFill>
                  <a:schemeClr val="dk1"/>
                </a:solidFill>
                <a:latin typeface="Century Gothic"/>
                <a:ea typeface="Century Gothic"/>
                <a:cs typeface="Century Gothic"/>
                <a:sym typeface="Century Gothic"/>
              </a:endParaRPr>
            </a:p>
          </p:txBody>
        </p:sp>
        <p:sp>
          <p:nvSpPr>
            <p:cNvPr id="265" name="Google Shape;265;p9"/>
            <p:cNvSpPr/>
            <p:nvPr/>
          </p:nvSpPr>
          <p:spPr>
            <a:xfrm>
              <a:off x="5813443" y="2129321"/>
              <a:ext cx="203346" cy="203346"/>
            </a:xfrm>
            <a:prstGeom prst="rect">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a:off x="6007207"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
            <p:cNvSpPr txBox="1"/>
            <p:nvPr/>
          </p:nvSpPr>
          <p:spPr>
            <a:xfrm>
              <a:off x="6007207" y="1993993"/>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Zaira Jazmin Morado Piña </a:t>
              </a:r>
              <a:endParaRPr b="0" i="0" sz="1400" u="none" cap="none" strike="noStrike">
                <a:solidFill>
                  <a:schemeClr val="dk1"/>
                </a:solidFill>
                <a:latin typeface="Century Gothic"/>
                <a:ea typeface="Century Gothic"/>
                <a:cs typeface="Century Gothic"/>
                <a:sym typeface="Century Gothic"/>
              </a:endParaRPr>
            </a:p>
          </p:txBody>
        </p:sp>
      </p:grpSp>
      <p:pic>
        <p:nvPicPr>
          <p:cNvPr id="268" name="Google Shape;268;p9"/>
          <p:cNvPicPr preferRelativeResize="0"/>
          <p:nvPr/>
        </p:nvPicPr>
        <p:blipFill>
          <a:blip r:embed="rId6">
            <a:alphaModFix/>
          </a:blip>
          <a:stretch>
            <a:fillRect/>
          </a:stretch>
        </p:blipFill>
        <p:spPr>
          <a:xfrm>
            <a:off x="9944120" y="1001175"/>
            <a:ext cx="2009030" cy="83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74" name="Google Shape;274;p1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75" name="Google Shape;275;p1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76" name="Google Shape;276;p11"/>
          <p:cNvSpPr/>
          <p:nvPr/>
        </p:nvSpPr>
        <p:spPr>
          <a:xfrm>
            <a:off x="540552" y="945892"/>
            <a:ext cx="1717138" cy="64633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277" name="Google Shape;277;p11"/>
          <p:cNvGrpSpPr/>
          <p:nvPr/>
        </p:nvGrpSpPr>
        <p:grpSpPr>
          <a:xfrm>
            <a:off x="1505672" y="1876080"/>
            <a:ext cx="8447231" cy="3936062"/>
            <a:chOff x="721" y="283857"/>
            <a:chExt cx="8447231" cy="3936062"/>
          </a:xfrm>
        </p:grpSpPr>
        <p:sp>
          <p:nvSpPr>
            <p:cNvPr id="278" name="Google Shape;278;p11"/>
            <p:cNvSpPr/>
            <p:nvPr/>
          </p:nvSpPr>
          <p:spPr>
            <a:xfrm>
              <a:off x="926445" y="746719"/>
              <a:ext cx="1735732" cy="1157733"/>
            </a:xfrm>
            <a:prstGeom prst="rect">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1"/>
            <p:cNvSpPr txBox="1"/>
            <p:nvPr/>
          </p:nvSpPr>
          <p:spPr>
            <a:xfrm>
              <a:off x="1204162"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humanos: 5 personas</a:t>
              </a:r>
              <a:endParaRPr b="0" i="0" sz="1600" u="none" cap="none" strike="noStrike">
                <a:solidFill>
                  <a:schemeClr val="dk1"/>
                </a:solidFill>
                <a:latin typeface="Century Gothic"/>
                <a:ea typeface="Century Gothic"/>
                <a:cs typeface="Century Gothic"/>
                <a:sym typeface="Century Gothic"/>
              </a:endParaRPr>
            </a:p>
          </p:txBody>
        </p:sp>
        <p:sp>
          <p:nvSpPr>
            <p:cNvPr id="280" name="Google Shape;280;p11"/>
            <p:cNvSpPr/>
            <p:nvPr/>
          </p:nvSpPr>
          <p:spPr>
            <a:xfrm>
              <a:off x="926445" y="1904452"/>
              <a:ext cx="1735732" cy="1157733"/>
            </a:xfrm>
            <a:prstGeom prst="rect">
              <a:avLst/>
            </a:prstGeom>
            <a:solidFill>
              <a:srgbClr val="CBDAE8">
                <a:alpha val="89019"/>
              </a:srgbClr>
            </a:solidFill>
            <a:ln cap="flat" cmpd="sng" w="12700">
              <a:solidFill>
                <a:srgbClr val="CBDAE8">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1"/>
            <p:cNvSpPr txBox="1"/>
            <p:nvPr/>
          </p:nvSpPr>
          <p:spPr>
            <a:xfrm>
              <a:off x="1204162"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financieros: $0</a:t>
              </a:r>
              <a:endParaRPr b="0" i="0" sz="1600" u="none" cap="none" strike="noStrike">
                <a:solidFill>
                  <a:schemeClr val="dk1"/>
                </a:solidFill>
                <a:latin typeface="Century Gothic"/>
                <a:ea typeface="Century Gothic"/>
                <a:cs typeface="Century Gothic"/>
                <a:sym typeface="Century Gothic"/>
              </a:endParaRPr>
            </a:p>
          </p:txBody>
        </p:sp>
        <p:sp>
          <p:nvSpPr>
            <p:cNvPr id="282" name="Google Shape;282;p11"/>
            <p:cNvSpPr/>
            <p:nvPr/>
          </p:nvSpPr>
          <p:spPr>
            <a:xfrm>
              <a:off x="926445" y="3062186"/>
              <a:ext cx="1735732" cy="1157733"/>
            </a:xfrm>
            <a:prstGeom prst="rect">
              <a:avLst/>
            </a:prstGeom>
            <a:solidFill>
              <a:srgbClr val="CBE0E7">
                <a:alpha val="89019"/>
              </a:srgbClr>
            </a:solidFill>
            <a:ln cap="flat" cmpd="sng" w="12700">
              <a:solidFill>
                <a:srgbClr val="CBE0E7">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1"/>
            <p:cNvSpPr txBox="1"/>
            <p:nvPr/>
          </p:nvSpPr>
          <p:spPr>
            <a:xfrm>
              <a:off x="926549" y="3062177"/>
              <a:ext cx="17358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300" u="none" cap="none" strike="noStrike">
                  <a:solidFill>
                    <a:schemeClr val="dk1"/>
                  </a:solidFill>
                  <a:latin typeface="Century Gothic"/>
                  <a:ea typeface="Century Gothic"/>
                  <a:cs typeface="Century Gothic"/>
                  <a:sym typeface="Century Gothic"/>
                </a:rPr>
                <a:t>Recursos materiales: Escobas, re</a:t>
              </a:r>
              <a:r>
                <a:rPr lang="es-MX" sz="1300">
                  <a:solidFill>
                    <a:schemeClr val="dk1"/>
                  </a:solidFill>
                  <a:latin typeface="Century Gothic"/>
                  <a:ea typeface="Century Gothic"/>
                  <a:cs typeface="Century Gothic"/>
                  <a:sym typeface="Century Gothic"/>
                </a:rPr>
                <a:t>cogedores, bolsas de basura, cubrebocas</a:t>
              </a:r>
              <a:endParaRPr b="0" i="0" sz="1300" u="none" cap="none" strike="noStrike">
                <a:solidFill>
                  <a:schemeClr val="dk1"/>
                </a:solidFill>
                <a:latin typeface="Century Gothic"/>
                <a:ea typeface="Century Gothic"/>
                <a:cs typeface="Century Gothic"/>
                <a:sym typeface="Century Gothic"/>
              </a:endParaRPr>
            </a:p>
          </p:txBody>
        </p:sp>
        <p:sp>
          <p:nvSpPr>
            <p:cNvPr id="284" name="Google Shape;284;p11"/>
            <p:cNvSpPr/>
            <p:nvPr/>
          </p:nvSpPr>
          <p:spPr>
            <a:xfrm>
              <a:off x="721" y="283857"/>
              <a:ext cx="1157154" cy="115715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1"/>
            <p:cNvSpPr txBox="1"/>
            <p:nvPr/>
          </p:nvSpPr>
          <p:spPr>
            <a:xfrm>
              <a:off x="76874" y="453327"/>
              <a:ext cx="10029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u="none" cap="none" strike="noStrike">
                  <a:solidFill>
                    <a:schemeClr val="lt1"/>
                  </a:solidFill>
                  <a:latin typeface="Century Gothic"/>
                  <a:ea typeface="Century Gothic"/>
                  <a:cs typeface="Century Gothic"/>
                  <a:sym typeface="Century Gothic"/>
                </a:rPr>
                <a:t>Actividad 1</a:t>
              </a:r>
              <a:endParaRPr b="0" i="0" u="none" cap="none" strike="noStrike">
                <a:solidFill>
                  <a:schemeClr val="lt1"/>
                </a:solidFill>
                <a:latin typeface="Century Gothic"/>
                <a:ea typeface="Century Gothic"/>
                <a:cs typeface="Century Gothic"/>
                <a:sym typeface="Century Gothic"/>
              </a:endParaRPr>
            </a:p>
          </p:txBody>
        </p:sp>
        <p:sp>
          <p:nvSpPr>
            <p:cNvPr id="286" name="Google Shape;286;p11"/>
            <p:cNvSpPr/>
            <p:nvPr/>
          </p:nvSpPr>
          <p:spPr>
            <a:xfrm>
              <a:off x="3819332" y="746719"/>
              <a:ext cx="1735732" cy="1157733"/>
            </a:xfrm>
            <a:prstGeom prst="rect">
              <a:avLst/>
            </a:prstGeom>
            <a:solidFill>
              <a:srgbClr val="CBE7E6">
                <a:alpha val="89019"/>
              </a:srgbClr>
            </a:solidFill>
            <a:ln cap="flat" cmpd="sng" w="12700">
              <a:solidFill>
                <a:srgbClr val="CBE7E6">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1"/>
            <p:cNvSpPr txBox="1"/>
            <p:nvPr/>
          </p:nvSpPr>
          <p:spPr>
            <a:xfrm>
              <a:off x="4097049"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humanos: 2</a:t>
              </a:r>
              <a:endParaRPr b="0" i="0" sz="1600" u="none" cap="none" strike="noStrike">
                <a:solidFill>
                  <a:schemeClr val="dk1"/>
                </a:solidFill>
                <a:latin typeface="Century Gothic"/>
                <a:ea typeface="Century Gothic"/>
                <a:cs typeface="Century Gothic"/>
                <a:sym typeface="Century Gothic"/>
              </a:endParaRPr>
            </a:p>
          </p:txBody>
        </p:sp>
        <p:sp>
          <p:nvSpPr>
            <p:cNvPr id="288" name="Google Shape;288;p11"/>
            <p:cNvSpPr/>
            <p:nvPr/>
          </p:nvSpPr>
          <p:spPr>
            <a:xfrm>
              <a:off x="3819332" y="1904452"/>
              <a:ext cx="1735732" cy="1157733"/>
            </a:xfrm>
            <a:prstGeom prst="rect">
              <a:avLst/>
            </a:prstGeom>
            <a:solidFill>
              <a:srgbClr val="CBE5DE">
                <a:alpha val="89019"/>
              </a:srgbClr>
            </a:solidFill>
            <a:ln cap="flat" cmpd="sng" w="12700">
              <a:solidFill>
                <a:srgbClr val="CBE5DE">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1"/>
            <p:cNvSpPr txBox="1"/>
            <p:nvPr/>
          </p:nvSpPr>
          <p:spPr>
            <a:xfrm>
              <a:off x="4097049"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financieros: $0</a:t>
              </a:r>
              <a:endParaRPr b="0" i="0" sz="1600" u="none" cap="none" strike="noStrike">
                <a:solidFill>
                  <a:schemeClr val="dk1"/>
                </a:solidFill>
                <a:latin typeface="Century Gothic"/>
                <a:ea typeface="Century Gothic"/>
                <a:cs typeface="Century Gothic"/>
                <a:sym typeface="Century Gothic"/>
              </a:endParaRPr>
            </a:p>
          </p:txBody>
        </p:sp>
        <p:sp>
          <p:nvSpPr>
            <p:cNvPr id="290" name="Google Shape;290;p11"/>
            <p:cNvSpPr/>
            <p:nvPr/>
          </p:nvSpPr>
          <p:spPr>
            <a:xfrm>
              <a:off x="3819332" y="3062186"/>
              <a:ext cx="1735732" cy="1157733"/>
            </a:xfrm>
            <a:prstGeom prst="rect">
              <a:avLst/>
            </a:prstGeom>
            <a:solidFill>
              <a:srgbClr val="CBE5D7">
                <a:alpha val="89019"/>
              </a:srgbClr>
            </a:solidFill>
            <a:ln cap="flat" cmpd="sng" w="12700">
              <a:solidFill>
                <a:srgbClr val="CBE5D7">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txBox="1"/>
            <p:nvPr/>
          </p:nvSpPr>
          <p:spPr>
            <a:xfrm>
              <a:off x="3837926" y="3062177"/>
              <a:ext cx="17172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materiales: Balones, pelotas, pinturas</a:t>
              </a:r>
              <a:endParaRPr b="0" i="0" sz="1600" u="none" cap="none" strike="noStrike">
                <a:solidFill>
                  <a:schemeClr val="dk1"/>
                </a:solidFill>
                <a:latin typeface="Century Gothic"/>
                <a:ea typeface="Century Gothic"/>
                <a:cs typeface="Century Gothic"/>
                <a:sym typeface="Century Gothic"/>
              </a:endParaRPr>
            </a:p>
          </p:txBody>
        </p:sp>
        <p:sp>
          <p:nvSpPr>
            <p:cNvPr id="292" name="Google Shape;292;p11"/>
            <p:cNvSpPr/>
            <p:nvPr/>
          </p:nvSpPr>
          <p:spPr>
            <a:xfrm>
              <a:off x="2893608" y="283857"/>
              <a:ext cx="1157154" cy="1157154"/>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1"/>
            <p:cNvSpPr txBox="1"/>
            <p:nvPr/>
          </p:nvSpPr>
          <p:spPr>
            <a:xfrm>
              <a:off x="2921349" y="453327"/>
              <a:ext cx="10839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u="none" cap="none" strike="noStrike">
                  <a:solidFill>
                    <a:schemeClr val="lt1"/>
                  </a:solidFill>
                  <a:latin typeface="Century Gothic"/>
                  <a:ea typeface="Century Gothic"/>
                  <a:cs typeface="Century Gothic"/>
                  <a:sym typeface="Century Gothic"/>
                </a:rPr>
                <a:t>Actividad 2</a:t>
              </a:r>
              <a:endParaRPr b="0" i="0" u="none" cap="none" strike="noStrike">
                <a:solidFill>
                  <a:schemeClr val="lt1"/>
                </a:solidFill>
                <a:latin typeface="Century Gothic"/>
                <a:ea typeface="Century Gothic"/>
                <a:cs typeface="Century Gothic"/>
                <a:sym typeface="Century Gothic"/>
              </a:endParaRPr>
            </a:p>
          </p:txBody>
        </p:sp>
        <p:sp>
          <p:nvSpPr>
            <p:cNvPr id="294" name="Google Shape;294;p11"/>
            <p:cNvSpPr/>
            <p:nvPr/>
          </p:nvSpPr>
          <p:spPr>
            <a:xfrm>
              <a:off x="6712219" y="746719"/>
              <a:ext cx="1735732" cy="1157733"/>
            </a:xfrm>
            <a:prstGeom prst="rect">
              <a:avLst/>
            </a:prstGeom>
            <a:solidFill>
              <a:srgbClr val="CBE4D1">
                <a:alpha val="89019"/>
              </a:srgbClr>
            </a:solidFill>
            <a:ln cap="flat" cmpd="sng" w="12700">
              <a:solidFill>
                <a:srgbClr val="CBE4D1">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1"/>
            <p:cNvSpPr txBox="1"/>
            <p:nvPr/>
          </p:nvSpPr>
          <p:spPr>
            <a:xfrm>
              <a:off x="6989937"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humanos: 2 personas</a:t>
              </a:r>
              <a:endParaRPr b="0" i="0" sz="1600" u="none" cap="none" strike="noStrike">
                <a:solidFill>
                  <a:schemeClr val="dk1"/>
                </a:solidFill>
                <a:latin typeface="Century Gothic"/>
                <a:ea typeface="Century Gothic"/>
                <a:cs typeface="Century Gothic"/>
                <a:sym typeface="Century Gothic"/>
              </a:endParaRPr>
            </a:p>
          </p:txBody>
        </p:sp>
        <p:sp>
          <p:nvSpPr>
            <p:cNvPr id="296" name="Google Shape;296;p11"/>
            <p:cNvSpPr/>
            <p:nvPr/>
          </p:nvSpPr>
          <p:spPr>
            <a:xfrm>
              <a:off x="6712219" y="1904452"/>
              <a:ext cx="1735732" cy="1157733"/>
            </a:xfrm>
            <a:prstGeom prst="rect">
              <a:avLst/>
            </a:prstGeom>
            <a:solidFill>
              <a:srgbClr val="CDE2CC">
                <a:alpha val="89019"/>
              </a:srgbClr>
            </a:solidFill>
            <a:ln cap="flat" cmpd="sng" w="12700">
              <a:solidFill>
                <a:srgbClr val="CDE2CC">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1"/>
            <p:cNvSpPr txBox="1"/>
            <p:nvPr/>
          </p:nvSpPr>
          <p:spPr>
            <a:xfrm>
              <a:off x="6989937"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financieros: $0</a:t>
              </a:r>
              <a:endParaRPr b="0" i="0" sz="1600" u="none" cap="none" strike="noStrike">
                <a:solidFill>
                  <a:schemeClr val="dk1"/>
                </a:solidFill>
                <a:latin typeface="Century Gothic"/>
                <a:ea typeface="Century Gothic"/>
                <a:cs typeface="Century Gothic"/>
                <a:sym typeface="Century Gothic"/>
              </a:endParaRPr>
            </a:p>
          </p:txBody>
        </p:sp>
        <p:sp>
          <p:nvSpPr>
            <p:cNvPr id="298" name="Google Shape;298;p11"/>
            <p:cNvSpPr/>
            <p:nvPr/>
          </p:nvSpPr>
          <p:spPr>
            <a:xfrm>
              <a:off x="6712219" y="3062186"/>
              <a:ext cx="1735732" cy="1157733"/>
            </a:xfrm>
            <a:prstGeom prst="rect">
              <a:avLst/>
            </a:prstGeom>
            <a:solidFill>
              <a:srgbClr val="D2E2CB">
                <a:alpha val="89019"/>
              </a:srgbClr>
            </a:solidFill>
            <a:ln cap="flat" cmpd="sng" w="12700">
              <a:solidFill>
                <a:srgbClr val="D2E2CB">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1"/>
            <p:cNvSpPr txBox="1"/>
            <p:nvPr/>
          </p:nvSpPr>
          <p:spPr>
            <a:xfrm>
              <a:off x="6712148" y="3062177"/>
              <a:ext cx="17358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600" u="none" cap="none" strike="noStrike">
                  <a:solidFill>
                    <a:schemeClr val="dk1"/>
                  </a:solidFill>
                  <a:latin typeface="Century Gothic"/>
                  <a:ea typeface="Century Gothic"/>
                  <a:cs typeface="Century Gothic"/>
                  <a:sym typeface="Century Gothic"/>
                </a:rPr>
                <a:t>Recursos materiales: Hojas, plumas, invitaciones</a:t>
              </a:r>
              <a:endParaRPr b="0" i="0" sz="1600" u="none" cap="none" strike="noStrike">
                <a:solidFill>
                  <a:schemeClr val="dk1"/>
                </a:solidFill>
                <a:latin typeface="Century Gothic"/>
                <a:ea typeface="Century Gothic"/>
                <a:cs typeface="Century Gothic"/>
                <a:sym typeface="Century Gothic"/>
              </a:endParaRPr>
            </a:p>
          </p:txBody>
        </p:sp>
        <p:sp>
          <p:nvSpPr>
            <p:cNvPr id="300" name="Google Shape;300;p11"/>
            <p:cNvSpPr/>
            <p:nvPr/>
          </p:nvSpPr>
          <p:spPr>
            <a:xfrm>
              <a:off x="5786495" y="283857"/>
              <a:ext cx="1157154" cy="1157154"/>
            </a:xfrm>
            <a:prstGeom prst="ellipse">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1"/>
            <p:cNvSpPr txBox="1"/>
            <p:nvPr/>
          </p:nvSpPr>
          <p:spPr>
            <a:xfrm>
              <a:off x="5864574" y="453327"/>
              <a:ext cx="10029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u="none" cap="none" strike="noStrike">
                  <a:solidFill>
                    <a:schemeClr val="lt1"/>
                  </a:solidFill>
                  <a:latin typeface="Century Gothic"/>
                  <a:ea typeface="Century Gothic"/>
                  <a:cs typeface="Century Gothic"/>
                  <a:sym typeface="Century Gothic"/>
                </a:rPr>
                <a:t>Actividad 3</a:t>
              </a:r>
              <a:endParaRPr b="0" i="0" u="none" cap="none" strike="noStrike">
                <a:solidFill>
                  <a:schemeClr val="lt1"/>
                </a:solidFill>
                <a:latin typeface="Century Gothic"/>
                <a:ea typeface="Century Gothic"/>
                <a:cs typeface="Century Gothic"/>
                <a:sym typeface="Century Gothic"/>
              </a:endParaRPr>
            </a:p>
          </p:txBody>
        </p:sp>
      </p:grpSp>
      <p:pic>
        <p:nvPicPr>
          <p:cNvPr id="302" name="Google Shape;302;p11"/>
          <p:cNvPicPr preferRelativeResize="0"/>
          <p:nvPr/>
        </p:nvPicPr>
        <p:blipFill>
          <a:blip r:embed="rId6">
            <a:alphaModFix/>
          </a:blip>
          <a:stretch>
            <a:fillRect/>
          </a:stretch>
        </p:blipFill>
        <p:spPr>
          <a:xfrm>
            <a:off x="9944120" y="1001175"/>
            <a:ext cx="2009030" cy="833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308" name="Google Shape;308;p1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09" name="Google Shape;309;p1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310" name="Google Shape;310;p12"/>
          <p:cNvSpPr/>
          <p:nvPr/>
        </p:nvSpPr>
        <p:spPr>
          <a:xfrm>
            <a:off x="183080" y="945892"/>
            <a:ext cx="2005677" cy="5749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311" name="Google Shape;311;p12"/>
          <p:cNvSpPr/>
          <p:nvPr/>
        </p:nvSpPr>
        <p:spPr>
          <a:xfrm>
            <a:off x="183080" y="1607611"/>
            <a:ext cx="7542449" cy="16004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1. Resultados cuantitativos (porcentaje) según indicadores.</a:t>
            </a:r>
            <a:endParaRPr i="0" sz="18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2. Fotografías del antes y el después.</a:t>
            </a:r>
            <a:endParaRPr i="0" sz="18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3. Resultado “no esperado”</a:t>
            </a:r>
            <a:endParaRPr b="1" i="0" sz="1800" u="none" cap="none" strike="noStrike">
              <a:solidFill>
                <a:schemeClr val="dk1"/>
              </a:solidFill>
              <a:latin typeface="Century Gothic"/>
              <a:ea typeface="Century Gothic"/>
              <a:cs typeface="Century Gothic"/>
              <a:sym typeface="Century Gothic"/>
            </a:endParaRPr>
          </a:p>
        </p:txBody>
      </p:sp>
      <p:pic>
        <p:nvPicPr>
          <p:cNvPr id="312" name="Google Shape;312;p12"/>
          <p:cNvPicPr preferRelativeResize="0"/>
          <p:nvPr/>
        </p:nvPicPr>
        <p:blipFill>
          <a:blip r:embed="rId6">
            <a:alphaModFix/>
          </a:blip>
          <a:stretch>
            <a:fillRect/>
          </a:stretch>
        </p:blipFill>
        <p:spPr>
          <a:xfrm>
            <a:off x="9944120" y="1001175"/>
            <a:ext cx="2009030" cy="83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95" name="Google Shape;95;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96" name="Google Shape;96;p2"/>
          <p:cNvSpPr/>
          <p:nvPr/>
        </p:nvSpPr>
        <p:spPr>
          <a:xfrm>
            <a:off x="2161454" y="1682234"/>
            <a:ext cx="7143302" cy="234525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480"/>
              </a:spcBef>
              <a:spcAft>
                <a:spcPts val="0"/>
              </a:spcAft>
              <a:buClr>
                <a:srgbClr val="000000"/>
              </a:buClr>
              <a:buSzPts val="2400"/>
              <a:buFont typeface="Arial"/>
              <a:buNone/>
            </a:pPr>
            <a:r>
              <a:rPr b="1" lang="es-MX" sz="2400">
                <a:solidFill>
                  <a:srgbClr val="0A4C86"/>
                </a:solidFill>
                <a:latin typeface="Century Gothic"/>
                <a:ea typeface="Century Gothic"/>
                <a:cs typeface="Century Gothic"/>
                <a:sym typeface="Century Gothic"/>
              </a:rPr>
              <a:t>Zaira Jazmin Morado Piña</a:t>
            </a:r>
            <a:endParaRPr b="1" sz="2400">
              <a:solidFill>
                <a:srgbClr val="0A4C86"/>
              </a:solidFill>
              <a:latin typeface="Century Gothic"/>
              <a:ea typeface="Century Gothic"/>
              <a:cs typeface="Century Gothic"/>
              <a:sym typeface="Century Gothic"/>
            </a:endParaRPr>
          </a:p>
          <a:p>
            <a:pPr indent="0" lvl="0" marL="0" marR="0" rtl="0" algn="just">
              <a:lnSpc>
                <a:spcPct val="100000"/>
              </a:lnSpc>
              <a:spcBef>
                <a:spcPts val="480"/>
              </a:spcBef>
              <a:spcAft>
                <a:spcPts val="0"/>
              </a:spcAft>
              <a:buClr>
                <a:srgbClr val="000000"/>
              </a:buClr>
              <a:buSzPts val="2400"/>
              <a:buFont typeface="Arial"/>
              <a:buNone/>
            </a:pPr>
            <a:r>
              <a:rPr lang="es-MX" sz="1800">
                <a:solidFill>
                  <a:srgbClr val="0A4C86"/>
                </a:solidFill>
                <a:latin typeface="Century Gothic"/>
                <a:ea typeface="Century Gothic"/>
                <a:cs typeface="Century Gothic"/>
                <a:sym typeface="Century Gothic"/>
              </a:rPr>
              <a:t>Líder juvenil de 28 años, estudió contaduría pública en la ESCA Santo Tomás del IPN. Es becaria en el Instituto de Reinserción Social de la CDMX. Tiene una hija y un hijo son su aspiración y los forma con valores ciudadanos que les permita tener un mejor mundo donde vivir.</a:t>
            </a:r>
            <a:endParaRPr sz="1800">
              <a:solidFill>
                <a:srgbClr val="0A4C86"/>
              </a:solidFill>
              <a:latin typeface="Century Gothic"/>
              <a:ea typeface="Century Gothic"/>
              <a:cs typeface="Century Gothic"/>
              <a:sym typeface="Century Gothic"/>
            </a:endParaRPr>
          </a:p>
          <a:p>
            <a:pPr indent="-342900" lvl="0" marL="342900" marR="0" rtl="0" algn="ctr">
              <a:lnSpc>
                <a:spcPct val="100000"/>
              </a:lnSpc>
              <a:spcBef>
                <a:spcPts val="480"/>
              </a:spcBef>
              <a:spcAft>
                <a:spcPts val="0"/>
              </a:spcAft>
              <a:buClr>
                <a:srgbClr val="000000"/>
              </a:buClr>
              <a:buSzPts val="2400"/>
              <a:buFont typeface="Arial"/>
              <a:buNone/>
            </a:pPr>
            <a:r>
              <a:t/>
            </a:r>
            <a:endParaRPr b="1" i="0" sz="2400" u="none" cap="none" strike="noStrike">
              <a:solidFill>
                <a:srgbClr val="0A4C86"/>
              </a:solidFill>
              <a:latin typeface="Century Gothic"/>
              <a:ea typeface="Century Gothic"/>
              <a:cs typeface="Century Gothic"/>
              <a:sym typeface="Century Gothic"/>
            </a:endParaRPr>
          </a:p>
        </p:txBody>
      </p:sp>
      <p:pic>
        <p:nvPicPr>
          <p:cNvPr id="97" name="Google Shape;97;p2"/>
          <p:cNvPicPr preferRelativeResize="0"/>
          <p:nvPr/>
        </p:nvPicPr>
        <p:blipFill>
          <a:blip r:embed="rId6">
            <a:alphaModFix/>
          </a:blip>
          <a:stretch>
            <a:fillRect/>
          </a:stretch>
        </p:blipFill>
        <p:spPr>
          <a:xfrm>
            <a:off x="9944120" y="1001175"/>
            <a:ext cx="2009030" cy="83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5"/>
          <p:cNvPicPr preferRelativeResize="0"/>
          <p:nvPr/>
        </p:nvPicPr>
        <p:blipFill rotWithShape="1">
          <a:blip r:embed="rId3">
            <a:alphaModFix/>
          </a:blip>
          <a:srcRect b="0" l="2910" r="7795" t="0"/>
          <a:stretch/>
        </p:blipFill>
        <p:spPr>
          <a:xfrm>
            <a:off x="571500" y="793500"/>
            <a:ext cx="9125914" cy="5748600"/>
          </a:xfrm>
          <a:prstGeom prst="rect">
            <a:avLst/>
          </a:prstGeom>
          <a:noFill/>
          <a:ln>
            <a:noFill/>
          </a:ln>
        </p:spPr>
      </p:pic>
      <p:pic>
        <p:nvPicPr>
          <p:cNvPr id="103" name="Google Shape;103;p5"/>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04" name="Google Shape;104;p5"/>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05" name="Google Shape;105;p5"/>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06" name="Google Shape;106;p5"/>
          <p:cNvSpPr/>
          <p:nvPr/>
        </p:nvSpPr>
        <p:spPr>
          <a:xfrm>
            <a:off x="114300" y="945900"/>
            <a:ext cx="4335000" cy="5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ANÁLISIS DEL PROBLEMA</a:t>
            </a:r>
            <a:endParaRPr b="1" i="0" sz="2400" u="none" cap="none" strike="noStrike">
              <a:solidFill>
                <a:srgbClr val="0A4C86"/>
              </a:solidFill>
              <a:latin typeface="Century Gothic"/>
              <a:ea typeface="Century Gothic"/>
              <a:cs typeface="Century Gothic"/>
              <a:sym typeface="Century Gothic"/>
            </a:endParaRPr>
          </a:p>
        </p:txBody>
      </p:sp>
      <p:pic>
        <p:nvPicPr>
          <p:cNvPr id="107" name="Google Shape;107;p5"/>
          <p:cNvPicPr preferRelativeResize="0"/>
          <p:nvPr/>
        </p:nvPicPr>
        <p:blipFill>
          <a:blip r:embed="rId7">
            <a:alphaModFix/>
          </a:blip>
          <a:stretch>
            <a:fillRect/>
          </a:stretch>
        </p:blipFill>
        <p:spPr>
          <a:xfrm>
            <a:off x="9944120" y="1001175"/>
            <a:ext cx="2009030" cy="833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g96f7b79043_0_9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13" name="Google Shape;113;g96f7b79043_0_9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14" name="Google Shape;114;g96f7b79043_0_91"/>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15" name="Google Shape;115;g96f7b79043_0_91"/>
          <p:cNvSpPr/>
          <p:nvPr/>
        </p:nvSpPr>
        <p:spPr>
          <a:xfrm>
            <a:off x="305325" y="1088225"/>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pic>
        <p:nvPicPr>
          <p:cNvPr id="116" name="Google Shape;116;g96f7b79043_0_91"/>
          <p:cNvPicPr preferRelativeResize="0"/>
          <p:nvPr/>
        </p:nvPicPr>
        <p:blipFill>
          <a:blip r:embed="rId6">
            <a:alphaModFix/>
          </a:blip>
          <a:stretch>
            <a:fillRect/>
          </a:stretch>
        </p:blipFill>
        <p:spPr>
          <a:xfrm>
            <a:off x="9944120" y="1001175"/>
            <a:ext cx="2009030" cy="833450"/>
          </a:xfrm>
          <a:prstGeom prst="rect">
            <a:avLst/>
          </a:prstGeom>
          <a:noFill/>
          <a:ln>
            <a:noFill/>
          </a:ln>
        </p:spPr>
      </p:pic>
      <p:sp>
        <p:nvSpPr>
          <p:cNvPr id="117" name="Google Shape;117;g96f7b79043_0_91"/>
          <p:cNvSpPr txBox="1"/>
          <p:nvPr/>
        </p:nvSpPr>
        <p:spPr>
          <a:xfrm>
            <a:off x="388325" y="2417425"/>
            <a:ext cx="9414000" cy="2944500"/>
          </a:xfrm>
          <a:prstGeom prst="rect">
            <a:avLst/>
          </a:prstGeom>
          <a:noFill/>
          <a:ln>
            <a:noFill/>
          </a:ln>
        </p:spPr>
        <p:txBody>
          <a:bodyPr anchorCtr="0" anchor="t" bIns="91425" lIns="91425" spcFirstLastPara="1" rIns="91425" wrap="square" tIns="91425">
            <a:noAutofit/>
          </a:bodyPr>
          <a:lstStyle/>
          <a:p>
            <a:pPr indent="0" lvl="0" marL="0" rtl="0" algn="just">
              <a:lnSpc>
                <a:spcPct val="107916"/>
              </a:lnSpc>
              <a:spcBef>
                <a:spcPts val="0"/>
              </a:spcBef>
              <a:spcAft>
                <a:spcPts val="800"/>
              </a:spcAft>
              <a:buClr>
                <a:schemeClr val="dk1"/>
              </a:buClr>
              <a:buSzPts val="1100"/>
              <a:buFont typeface="Arial"/>
              <a:buNone/>
            </a:pPr>
            <a:r>
              <a:rPr lang="es-MX" sz="1800">
                <a:solidFill>
                  <a:schemeClr val="dk1"/>
                </a:solidFill>
                <a:latin typeface="Century Gothic"/>
                <a:ea typeface="Century Gothic"/>
                <a:cs typeface="Century Gothic"/>
                <a:sym typeface="Century Gothic"/>
              </a:rPr>
              <a:t>Existe un consumo de drogas ilegales en los jóvenes de la calle El Nopal de la colonia Atlampa, lo cual es causado porque no hay actividades recreativas, por espacios abandonados y porque padres y madres de familia no tienen habilidades socioemocionales. Lo anterior ocasiona puntos de venta de drogas ilegales, pérdidas de vidas, robo de pertenencias para conseguir más drogas ilegales, lo cual genera inseguridad dentro de la colonia Atlampa.</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3"/>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23" name="Google Shape;123;p3"/>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24" name="Google Shape;124;p3"/>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25" name="Google Shape;125;p3"/>
          <p:cNvSpPr/>
          <p:nvPr/>
        </p:nvSpPr>
        <p:spPr>
          <a:xfrm>
            <a:off x="260825" y="1032700"/>
            <a:ext cx="58890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260824" y="1761874"/>
            <a:ext cx="324159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Delimitación Geográfica</a:t>
            </a:r>
            <a:endParaRPr b="0" i="0" sz="1400" u="none" cap="none" strike="noStrike">
              <a:solidFill>
                <a:srgbClr val="000000"/>
              </a:solidFill>
              <a:latin typeface="Arial"/>
              <a:ea typeface="Arial"/>
              <a:cs typeface="Arial"/>
              <a:sym typeface="Arial"/>
            </a:endParaRPr>
          </a:p>
        </p:txBody>
      </p:sp>
      <p:pic>
        <p:nvPicPr>
          <p:cNvPr id="127" name="Google Shape;127;p3"/>
          <p:cNvPicPr preferRelativeResize="0"/>
          <p:nvPr/>
        </p:nvPicPr>
        <p:blipFill>
          <a:blip r:embed="rId6">
            <a:alphaModFix/>
          </a:blip>
          <a:stretch>
            <a:fillRect/>
          </a:stretch>
        </p:blipFill>
        <p:spPr>
          <a:xfrm>
            <a:off x="9944120" y="1001175"/>
            <a:ext cx="2009030" cy="833450"/>
          </a:xfrm>
          <a:prstGeom prst="rect">
            <a:avLst/>
          </a:prstGeom>
          <a:noFill/>
          <a:ln>
            <a:noFill/>
          </a:ln>
        </p:spPr>
      </p:pic>
      <p:pic>
        <p:nvPicPr>
          <p:cNvPr id="128" name="Google Shape;128;p3"/>
          <p:cNvPicPr preferRelativeResize="0"/>
          <p:nvPr/>
        </p:nvPicPr>
        <p:blipFill rotWithShape="1">
          <a:blip r:embed="rId7">
            <a:alphaModFix/>
          </a:blip>
          <a:srcRect b="17714" l="14591" r="14228" t="10155"/>
          <a:stretch/>
        </p:blipFill>
        <p:spPr>
          <a:xfrm>
            <a:off x="3922675" y="2214600"/>
            <a:ext cx="5756952" cy="3099288"/>
          </a:xfrm>
          <a:prstGeom prst="rect">
            <a:avLst/>
          </a:prstGeom>
          <a:noFill/>
          <a:ln>
            <a:noFill/>
          </a:ln>
        </p:spPr>
      </p:pic>
      <p:sp>
        <p:nvSpPr>
          <p:cNvPr id="129" name="Google Shape;129;p3"/>
          <p:cNvSpPr txBox="1"/>
          <p:nvPr/>
        </p:nvSpPr>
        <p:spPr>
          <a:xfrm>
            <a:off x="566400" y="3037050"/>
            <a:ext cx="3035700" cy="145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latin typeface="Century Gothic"/>
                <a:ea typeface="Century Gothic"/>
                <a:cs typeface="Century Gothic"/>
                <a:sym typeface="Century Gothic"/>
              </a:rPr>
              <a:t>Calle Nopal en la Col. Atlampa de la alcaldía Cuauhtémoc de la CDMX</a:t>
            </a:r>
            <a:endParaRPr sz="1800">
              <a:latin typeface="Century Gothic"/>
              <a:ea typeface="Century Gothic"/>
              <a:cs typeface="Century Gothic"/>
              <a:sym typeface="Century Gothic"/>
            </a:endParaRPr>
          </a:p>
        </p:txBody>
      </p:sp>
      <p:sp>
        <p:nvSpPr>
          <p:cNvPr id="130" name="Google Shape;130;p3"/>
          <p:cNvSpPr/>
          <p:nvPr/>
        </p:nvSpPr>
        <p:spPr>
          <a:xfrm flipH="1" rot="10428664">
            <a:off x="3610232" y="3368575"/>
            <a:ext cx="1945137" cy="254700"/>
          </a:xfrm>
          <a:prstGeom prst="rightArrow">
            <a:avLst>
              <a:gd fmla="val 50000" name="adj1"/>
              <a:gd fmla="val 31657" name="adj2"/>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4"/>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36" name="Google Shape;136;p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37" name="Google Shape;137;p4"/>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38" name="Google Shape;138;p4"/>
          <p:cNvSpPr/>
          <p:nvPr/>
        </p:nvSpPr>
        <p:spPr>
          <a:xfrm>
            <a:off x="260824" y="1774837"/>
            <a:ext cx="270298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Marcha Exploratoria</a:t>
            </a:r>
            <a:endParaRPr b="0" i="0" sz="1400" u="none" cap="none" strike="noStrike">
              <a:solidFill>
                <a:srgbClr val="000000"/>
              </a:solidFill>
              <a:latin typeface="Arial"/>
              <a:ea typeface="Arial"/>
              <a:cs typeface="Arial"/>
              <a:sym typeface="Arial"/>
            </a:endParaRPr>
          </a:p>
        </p:txBody>
      </p:sp>
      <p:sp>
        <p:nvSpPr>
          <p:cNvPr id="139" name="Google Shape;139;p4"/>
          <p:cNvSpPr/>
          <p:nvPr/>
        </p:nvSpPr>
        <p:spPr>
          <a:xfrm>
            <a:off x="6321799" y="2379024"/>
            <a:ext cx="5590800" cy="2870100"/>
          </a:xfrm>
          <a:prstGeom prst="rect">
            <a:avLst/>
          </a:prstGeom>
          <a:noFill/>
          <a:ln>
            <a:noFill/>
          </a:ln>
        </p:spPr>
        <p:txBody>
          <a:bodyPr anchorCtr="0" anchor="t" bIns="45700" lIns="91425" spcFirstLastPara="1" rIns="91425" wrap="square" tIns="45700">
            <a:spAutoFit/>
          </a:bodyPr>
          <a:lstStyle/>
          <a:p>
            <a:pPr indent="0" lvl="0" marL="0" rtl="0" algn="just">
              <a:lnSpc>
                <a:spcPct val="107916"/>
              </a:lnSpc>
              <a:spcBef>
                <a:spcPts val="0"/>
              </a:spcBef>
              <a:spcAft>
                <a:spcPts val="800"/>
              </a:spcAft>
              <a:buClr>
                <a:schemeClr val="dk1"/>
              </a:buClr>
              <a:buSzPts val="1100"/>
              <a:buFont typeface="Arial"/>
              <a:buNone/>
            </a:pPr>
            <a:r>
              <a:rPr lang="es-MX" sz="1800">
                <a:solidFill>
                  <a:schemeClr val="dk1"/>
                </a:solidFill>
                <a:latin typeface="Century Gothic"/>
                <a:ea typeface="Century Gothic"/>
                <a:cs typeface="Century Gothic"/>
                <a:sym typeface="Century Gothic"/>
              </a:rPr>
              <a:t>En los últimos años, en la colonia Atlampa se ha visto un incremento en que los jóvenes adolescentes han caído en el consumo de sustancias nocivas para la salud, empezando por la marihuana y esto con llevándolos a sustancias más nocivas como la cocaína, piedra, etc.</a:t>
            </a:r>
            <a:endParaRPr i="0" sz="1800" u="none" cap="none" strike="noStrike">
              <a:solidFill>
                <a:srgbClr val="000000"/>
              </a:solidFill>
              <a:latin typeface="Century Gothic"/>
              <a:ea typeface="Century Gothic"/>
              <a:cs typeface="Century Gothic"/>
              <a:sym typeface="Century Gothic"/>
            </a:endParaRPr>
          </a:p>
        </p:txBody>
      </p:sp>
      <p:sp>
        <p:nvSpPr>
          <p:cNvPr id="140" name="Google Shape;140;p4"/>
          <p:cNvSpPr/>
          <p:nvPr/>
        </p:nvSpPr>
        <p:spPr>
          <a:xfrm>
            <a:off x="260825" y="1032700"/>
            <a:ext cx="58890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pic>
        <p:nvPicPr>
          <p:cNvPr id="141" name="Google Shape;141;p4"/>
          <p:cNvPicPr preferRelativeResize="0"/>
          <p:nvPr/>
        </p:nvPicPr>
        <p:blipFill>
          <a:blip r:embed="rId6">
            <a:alphaModFix/>
          </a:blip>
          <a:stretch>
            <a:fillRect/>
          </a:stretch>
        </p:blipFill>
        <p:spPr>
          <a:xfrm>
            <a:off x="9944120" y="1001175"/>
            <a:ext cx="2009030" cy="833450"/>
          </a:xfrm>
          <a:prstGeom prst="rect">
            <a:avLst/>
          </a:prstGeom>
          <a:noFill/>
          <a:ln>
            <a:noFill/>
          </a:ln>
        </p:spPr>
      </p:pic>
      <p:pic>
        <p:nvPicPr>
          <p:cNvPr id="142" name="Google Shape;142;p4"/>
          <p:cNvPicPr preferRelativeResize="0"/>
          <p:nvPr/>
        </p:nvPicPr>
        <p:blipFill rotWithShape="1">
          <a:blip r:embed="rId7">
            <a:alphaModFix/>
          </a:blip>
          <a:srcRect b="9510" l="0" r="0" t="0"/>
          <a:stretch/>
        </p:blipFill>
        <p:spPr>
          <a:xfrm>
            <a:off x="430735" y="2379025"/>
            <a:ext cx="3042989" cy="3671424"/>
          </a:xfrm>
          <a:prstGeom prst="rect">
            <a:avLst/>
          </a:prstGeom>
          <a:noFill/>
          <a:ln>
            <a:noFill/>
          </a:ln>
        </p:spPr>
      </p:pic>
      <p:pic>
        <p:nvPicPr>
          <p:cNvPr id="143" name="Google Shape;143;p4"/>
          <p:cNvPicPr preferRelativeResize="0"/>
          <p:nvPr/>
        </p:nvPicPr>
        <p:blipFill>
          <a:blip r:embed="rId8">
            <a:alphaModFix/>
          </a:blip>
          <a:stretch>
            <a:fillRect/>
          </a:stretch>
        </p:blipFill>
        <p:spPr>
          <a:xfrm>
            <a:off x="3546275" y="2412763"/>
            <a:ext cx="2702976" cy="3603958"/>
          </a:xfrm>
          <a:prstGeom prst="rect">
            <a:avLst/>
          </a:prstGeom>
          <a:noFill/>
          <a:ln>
            <a:noFill/>
          </a:ln>
        </p:spPr>
      </p:pic>
      <p:sp>
        <p:nvSpPr>
          <p:cNvPr id="144" name="Google Shape;144;p4"/>
          <p:cNvSpPr txBox="1"/>
          <p:nvPr/>
        </p:nvSpPr>
        <p:spPr>
          <a:xfrm>
            <a:off x="430725" y="6045475"/>
            <a:ext cx="6818400" cy="2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MX" sz="1300">
                <a:latin typeface="Century Gothic"/>
                <a:ea typeface="Century Gothic"/>
                <a:cs typeface="Century Gothic"/>
                <a:sym typeface="Century Gothic"/>
              </a:rPr>
              <a:t>Parque y plaza de la calle Nopalera en Atlampa. Zaira Morado. Noviembre 2020</a:t>
            </a:r>
            <a:endParaRPr sz="13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6"/>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50" name="Google Shape;150;p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1" name="Google Shape;151;p6"/>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52" name="Google Shape;152;p6"/>
          <p:cNvSpPr/>
          <p:nvPr/>
        </p:nvSpPr>
        <p:spPr>
          <a:xfrm>
            <a:off x="193500" y="1032700"/>
            <a:ext cx="3366000" cy="5748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 GENERAL</a:t>
            </a:r>
            <a:endParaRPr b="0" i="0" sz="1400" u="none" cap="none" strike="noStrike">
              <a:solidFill>
                <a:srgbClr val="000000"/>
              </a:solidFill>
              <a:latin typeface="Arial"/>
              <a:ea typeface="Arial"/>
              <a:cs typeface="Arial"/>
              <a:sym typeface="Arial"/>
            </a:endParaRPr>
          </a:p>
        </p:txBody>
      </p:sp>
      <p:pic>
        <p:nvPicPr>
          <p:cNvPr id="153" name="Google Shape;153;p6"/>
          <p:cNvPicPr preferRelativeResize="0"/>
          <p:nvPr/>
        </p:nvPicPr>
        <p:blipFill>
          <a:blip r:embed="rId6">
            <a:alphaModFix/>
          </a:blip>
          <a:stretch>
            <a:fillRect/>
          </a:stretch>
        </p:blipFill>
        <p:spPr>
          <a:xfrm>
            <a:off x="9944120" y="1001175"/>
            <a:ext cx="2009030" cy="833450"/>
          </a:xfrm>
          <a:prstGeom prst="rect">
            <a:avLst/>
          </a:prstGeom>
          <a:noFill/>
          <a:ln>
            <a:noFill/>
          </a:ln>
        </p:spPr>
      </p:pic>
      <p:sp>
        <p:nvSpPr>
          <p:cNvPr id="154" name="Google Shape;154;p6"/>
          <p:cNvSpPr txBox="1"/>
          <p:nvPr/>
        </p:nvSpPr>
        <p:spPr>
          <a:xfrm>
            <a:off x="391350" y="2115650"/>
            <a:ext cx="9672000" cy="1493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Disminuir el c</a:t>
            </a:r>
            <a:r>
              <a:rPr lang="es-MX" sz="1800">
                <a:solidFill>
                  <a:schemeClr val="dk1"/>
                </a:solidFill>
                <a:latin typeface="Century Gothic"/>
                <a:ea typeface="Century Gothic"/>
                <a:cs typeface="Century Gothic"/>
                <a:sym typeface="Century Gothic"/>
              </a:rPr>
              <a:t>onsumo de drogas ilegales en los jóvenes de la calle El Nopal de la colonia Atlampa mediante acciones ciudadanas para vivir en una colonia más segura.</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0" name="Google Shape;160;p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61" name="Google Shape;161;p7"/>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2" name="Google Shape;162;p7"/>
          <p:cNvSpPr/>
          <p:nvPr/>
        </p:nvSpPr>
        <p:spPr>
          <a:xfrm>
            <a:off x="193500" y="971060"/>
            <a:ext cx="3738524" cy="57490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pic>
        <p:nvPicPr>
          <p:cNvPr id="163" name="Google Shape;163;p7"/>
          <p:cNvPicPr preferRelativeResize="0"/>
          <p:nvPr/>
        </p:nvPicPr>
        <p:blipFill>
          <a:blip r:embed="rId6">
            <a:alphaModFix/>
          </a:blip>
          <a:stretch>
            <a:fillRect/>
          </a:stretch>
        </p:blipFill>
        <p:spPr>
          <a:xfrm>
            <a:off x="9944120" y="1001175"/>
            <a:ext cx="2009030" cy="833450"/>
          </a:xfrm>
          <a:prstGeom prst="rect">
            <a:avLst/>
          </a:prstGeom>
          <a:noFill/>
          <a:ln>
            <a:noFill/>
          </a:ln>
        </p:spPr>
      </p:pic>
      <p:sp>
        <p:nvSpPr>
          <p:cNvPr id="164" name="Google Shape;164;p7"/>
          <p:cNvSpPr txBox="1"/>
          <p:nvPr/>
        </p:nvSpPr>
        <p:spPr>
          <a:xfrm>
            <a:off x="324750" y="1988538"/>
            <a:ext cx="9123600" cy="3000000"/>
          </a:xfrm>
          <a:prstGeom prst="rect">
            <a:avLst/>
          </a:prstGeom>
          <a:noFill/>
          <a:ln>
            <a:noFill/>
          </a:ln>
        </p:spPr>
        <p:txBody>
          <a:bodyPr anchorCtr="0" anchor="t" bIns="91425" lIns="91425" spcFirstLastPara="1" rIns="91425" wrap="square" tIns="91425">
            <a:noAutofit/>
          </a:bodyPr>
          <a:lstStyle/>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Recuperar espacios abandonados en la colonia Atlampa involucrando a la comunidad para que los limpien. </a:t>
            </a:r>
            <a:endParaRPr sz="1800">
              <a:solidFill>
                <a:schemeClr val="dk1"/>
              </a:solidFill>
              <a:latin typeface="Century Gothic"/>
              <a:ea typeface="Century Gothic"/>
              <a:cs typeface="Century Gothic"/>
              <a:sym typeface="Century Gothic"/>
            </a:endParaRPr>
          </a:p>
          <a:p>
            <a:pPr indent="0" lvl="0" marL="45720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Desarrollar </a:t>
            </a:r>
            <a:r>
              <a:rPr lang="es-MX" sz="1800">
                <a:solidFill>
                  <a:schemeClr val="dk1"/>
                </a:solidFill>
                <a:latin typeface="Century Gothic"/>
                <a:ea typeface="Century Gothic"/>
                <a:cs typeface="Century Gothic"/>
                <a:sym typeface="Century Gothic"/>
              </a:rPr>
              <a:t>actividades recreativas para jóvenes de la colonia Atlampa en los espacios públicos recuperados.</a:t>
            </a:r>
            <a:endParaRPr sz="1800">
              <a:solidFill>
                <a:schemeClr val="dk1"/>
              </a:solidFill>
              <a:latin typeface="Century Gothic"/>
              <a:ea typeface="Century Gothic"/>
              <a:cs typeface="Century Gothic"/>
              <a:sym typeface="Century Gothic"/>
            </a:endParaRPr>
          </a:p>
          <a:p>
            <a:pPr indent="0" lvl="0" marL="45720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Realizar pláticas con p</a:t>
            </a:r>
            <a:r>
              <a:rPr lang="es-MX" sz="1800">
                <a:solidFill>
                  <a:schemeClr val="dk1"/>
                </a:solidFill>
                <a:latin typeface="Century Gothic"/>
                <a:ea typeface="Century Gothic"/>
                <a:cs typeface="Century Gothic"/>
                <a:sym typeface="Century Gothic"/>
              </a:rPr>
              <a:t>adres y madres de familia para desarrollar las habilidades socioemocionales</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70" name="Google Shape;170;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71" name="Google Shape;171;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72" name="Google Shape;172;p8"/>
          <p:cNvSpPr/>
          <p:nvPr/>
        </p:nvSpPr>
        <p:spPr>
          <a:xfrm>
            <a:off x="183076" y="945900"/>
            <a:ext cx="66003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 O POBLACIÓN OBJETIVO</a:t>
            </a:r>
            <a:endParaRPr b="0" i="0" sz="1400" u="none" cap="none" strike="noStrike">
              <a:solidFill>
                <a:srgbClr val="000000"/>
              </a:solidFill>
              <a:latin typeface="Arial"/>
              <a:ea typeface="Arial"/>
              <a:cs typeface="Arial"/>
              <a:sym typeface="Arial"/>
            </a:endParaRPr>
          </a:p>
        </p:txBody>
      </p:sp>
      <p:sp>
        <p:nvSpPr>
          <p:cNvPr id="173" name="Google Shape;173;p8"/>
          <p:cNvSpPr/>
          <p:nvPr/>
        </p:nvSpPr>
        <p:spPr>
          <a:xfrm>
            <a:off x="369426" y="2188725"/>
            <a:ext cx="9574800" cy="5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lang="es-MX" sz="1800">
                <a:solidFill>
                  <a:schemeClr val="dk1"/>
                </a:solidFill>
                <a:latin typeface="Century Gothic"/>
                <a:ea typeface="Century Gothic"/>
                <a:cs typeface="Century Gothic"/>
                <a:sym typeface="Century Gothic"/>
              </a:rPr>
              <a:t> 50 niñas, niños, jóvenes, padres, madres de la colonia Atlampa</a:t>
            </a:r>
            <a:endParaRPr i="0" sz="1800" u="none" cap="none" strike="noStrike">
              <a:solidFill>
                <a:schemeClr val="dk1"/>
              </a:solidFill>
              <a:latin typeface="Century Gothic"/>
              <a:ea typeface="Century Gothic"/>
              <a:cs typeface="Century Gothic"/>
              <a:sym typeface="Century Gothic"/>
            </a:endParaRPr>
          </a:p>
        </p:txBody>
      </p:sp>
      <p:pic>
        <p:nvPicPr>
          <p:cNvPr id="174" name="Google Shape;174;p8"/>
          <p:cNvPicPr preferRelativeResize="0"/>
          <p:nvPr/>
        </p:nvPicPr>
        <p:blipFill>
          <a:blip r:embed="rId6">
            <a:alphaModFix/>
          </a:blip>
          <a:stretch>
            <a:fillRect/>
          </a:stretch>
        </p:blipFill>
        <p:spPr>
          <a:xfrm>
            <a:off x="9944120" y="1001175"/>
            <a:ext cx="2009030" cy="83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2020-02-21T14:08:45Z</dcterms:created>
  <dc:creator>NAIBI LEON</dc:creator>
</cp:coreProperties>
</file>