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AAS4QRm+KdS+JADsu6su3px0j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9db9d7436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a9db9d7436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 Id="rId7" Type="http://schemas.openxmlformats.org/officeDocument/2006/relationships/image" Target="../media/image7.jpg"/><Relationship Id="rId8"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86" name="Google Shape;86;p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87" name="Google Shape;87;p1"/>
          <p:cNvSpPr txBox="1"/>
          <p:nvPr/>
        </p:nvSpPr>
        <p:spPr>
          <a:xfrm>
            <a:off x="4947295" y="2165092"/>
            <a:ext cx="1800200" cy="1323439"/>
          </a:xfrm>
          <a:prstGeom prst="rect">
            <a:avLst/>
          </a:prstGeom>
          <a:noFill/>
          <a:ln cap="flat" cmpd="sng" w="12700">
            <a:solidFill>
              <a:schemeClr val="dk1"/>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Century Gothic"/>
                <a:ea typeface="Century Gothic"/>
                <a:cs typeface="Century Gothic"/>
                <a:sym typeface="Century Gothic"/>
              </a:rPr>
              <a:t>Logo de la institución u organización que desarrolla el proyecto.</a:t>
            </a:r>
            <a:endParaRPr b="0" i="0" sz="1600" u="none" cap="none" strike="noStrike">
              <a:solidFill>
                <a:schemeClr val="dk1"/>
              </a:solidFill>
              <a:latin typeface="Century Gothic"/>
              <a:ea typeface="Century Gothic"/>
              <a:cs typeface="Century Gothic"/>
              <a:sym typeface="Century Gothic"/>
            </a:endParaRPr>
          </a:p>
        </p:txBody>
      </p:sp>
      <p:sp>
        <p:nvSpPr>
          <p:cNvPr id="88" name="Google Shape;88;p1"/>
          <p:cNvSpPr/>
          <p:nvPr/>
        </p:nvSpPr>
        <p:spPr>
          <a:xfrm>
            <a:off x="3469150" y="4069678"/>
            <a:ext cx="4756500" cy="8334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000000"/>
              </a:buClr>
              <a:buSzPts val="2400"/>
              <a:buFont typeface="Arial"/>
              <a:buNone/>
            </a:pPr>
            <a:r>
              <a:rPr b="1" i="0" lang="es-MX" sz="2400" u="sng" cap="none" strike="noStrike">
                <a:solidFill>
                  <a:srgbClr val="0A4C86"/>
                </a:solidFill>
                <a:latin typeface="Century Gothic"/>
                <a:ea typeface="Century Gothic"/>
                <a:cs typeface="Century Gothic"/>
                <a:sym typeface="Century Gothic"/>
              </a:rPr>
              <a:t>Qué tranza con el tránsito </a:t>
            </a:r>
            <a:endParaRPr b="0" i="0" sz="1400" u="none" cap="none" strike="noStrike">
              <a:solidFill>
                <a:srgbClr val="000000"/>
              </a:solidFill>
              <a:latin typeface="Arial"/>
              <a:ea typeface="Arial"/>
              <a:cs typeface="Arial"/>
              <a:sym typeface="Arial"/>
            </a:endParaRPr>
          </a:p>
        </p:txBody>
      </p:sp>
      <p:pic>
        <p:nvPicPr>
          <p:cNvPr id="89" name="Google Shape;89;p1"/>
          <p:cNvPicPr preferRelativeResize="0"/>
          <p:nvPr/>
        </p:nvPicPr>
        <p:blipFill rotWithShape="1">
          <a:blip r:embed="rId6">
            <a:alphaModFix/>
          </a:blip>
          <a:srcRect b="0" l="0" r="0" t="0"/>
          <a:stretch/>
        </p:blipFill>
        <p:spPr>
          <a:xfrm>
            <a:off x="3277595" y="1780375"/>
            <a:ext cx="5139705" cy="20927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0"/>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82" name="Google Shape;182;p10"/>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83" name="Google Shape;183;p10"/>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84" name="Google Shape;184;p10"/>
          <p:cNvSpPr txBox="1"/>
          <p:nvPr/>
        </p:nvSpPr>
        <p:spPr>
          <a:xfrm>
            <a:off x="10179063" y="945892"/>
            <a:ext cx="1800200" cy="1323439"/>
          </a:xfrm>
          <a:prstGeom prst="rect">
            <a:avLst/>
          </a:prstGeom>
          <a:noFill/>
          <a:ln cap="flat" cmpd="sng" w="12700">
            <a:solidFill>
              <a:schemeClr val="dk1"/>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Century Gothic"/>
                <a:ea typeface="Century Gothic"/>
                <a:cs typeface="Century Gothic"/>
                <a:sym typeface="Century Gothic"/>
              </a:rPr>
              <a:t>Logo de la institución u organización que desarrolla el proyecto.</a:t>
            </a:r>
            <a:endParaRPr b="0" i="0" sz="1600" u="none" cap="none" strike="noStrike">
              <a:solidFill>
                <a:schemeClr val="dk1"/>
              </a:solidFill>
              <a:latin typeface="Century Gothic"/>
              <a:ea typeface="Century Gothic"/>
              <a:cs typeface="Century Gothic"/>
              <a:sym typeface="Century Gothic"/>
            </a:endParaRPr>
          </a:p>
        </p:txBody>
      </p:sp>
      <p:sp>
        <p:nvSpPr>
          <p:cNvPr id="185" name="Google Shape;185;p10"/>
          <p:cNvSpPr/>
          <p:nvPr/>
        </p:nvSpPr>
        <p:spPr>
          <a:xfrm>
            <a:off x="324946" y="945892"/>
            <a:ext cx="2148345" cy="574901"/>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ACTIVIDADES</a:t>
            </a:r>
            <a:endParaRPr b="0" i="0" sz="1400" u="none" cap="none" strike="noStrike">
              <a:solidFill>
                <a:srgbClr val="000000"/>
              </a:solidFill>
              <a:latin typeface="Arial"/>
              <a:ea typeface="Arial"/>
              <a:cs typeface="Arial"/>
              <a:sym typeface="Arial"/>
            </a:endParaRPr>
          </a:p>
        </p:txBody>
      </p:sp>
      <p:grpSp>
        <p:nvGrpSpPr>
          <p:cNvPr id="186" name="Google Shape;186;p10"/>
          <p:cNvGrpSpPr/>
          <p:nvPr/>
        </p:nvGrpSpPr>
        <p:grpSpPr>
          <a:xfrm>
            <a:off x="324941" y="1251769"/>
            <a:ext cx="9813252" cy="4839944"/>
            <a:chOff x="525" y="-206305"/>
            <a:chExt cx="8581018" cy="2674298"/>
          </a:xfrm>
        </p:grpSpPr>
        <p:sp>
          <p:nvSpPr>
            <p:cNvPr id="187" name="Google Shape;187;p10"/>
            <p:cNvSpPr/>
            <p:nvPr/>
          </p:nvSpPr>
          <p:spPr>
            <a:xfrm>
              <a:off x="525" y="585011"/>
              <a:ext cx="2768056" cy="325653"/>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0"/>
            <p:cNvSpPr/>
            <p:nvPr/>
          </p:nvSpPr>
          <p:spPr>
            <a:xfrm>
              <a:off x="525" y="707313"/>
              <a:ext cx="203351" cy="203351"/>
            </a:xfrm>
            <a:prstGeom prst="rect">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0"/>
            <p:cNvSpPr/>
            <p:nvPr/>
          </p:nvSpPr>
          <p:spPr>
            <a:xfrm>
              <a:off x="525"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0"/>
            <p:cNvSpPr txBox="1"/>
            <p:nvPr/>
          </p:nvSpPr>
          <p:spPr>
            <a:xfrm>
              <a:off x="525" y="-144199"/>
              <a:ext cx="2768100" cy="729300"/>
            </a:xfrm>
            <a:prstGeom prst="rect">
              <a:avLst/>
            </a:prstGeom>
            <a:noFill/>
            <a:ln>
              <a:noFill/>
            </a:ln>
          </p:spPr>
          <p:txBody>
            <a:bodyPr anchorCtr="0" anchor="ctr" bIns="44450" lIns="66675" spcFirstLastPara="1" rIns="66675" wrap="square" tIns="44450">
              <a:noAutofit/>
            </a:bodyPr>
            <a:lstStyle/>
            <a:p>
              <a:pPr indent="0" lvl="0" marL="0" marR="0" rtl="0" algn="just">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Objetivo 1. Concientizar a los vecinos y transeúntes sobre la necesidad e importancia que tienen los señalamientos viales en la comunidad a través de un sociodrama.</a:t>
              </a:r>
              <a:endParaRPr b="0" i="0" sz="1400" u="none" cap="none" strike="noStrike">
                <a:solidFill>
                  <a:schemeClr val="dk1"/>
                </a:solidFill>
                <a:latin typeface="Century Gothic"/>
                <a:ea typeface="Century Gothic"/>
                <a:cs typeface="Century Gothic"/>
                <a:sym typeface="Century Gothic"/>
              </a:endParaRPr>
            </a:p>
          </p:txBody>
        </p:sp>
        <p:sp>
          <p:nvSpPr>
            <p:cNvPr id="191" name="Google Shape;191;p10"/>
            <p:cNvSpPr/>
            <p:nvPr/>
          </p:nvSpPr>
          <p:spPr>
            <a:xfrm>
              <a:off x="525" y="1181319"/>
              <a:ext cx="203346" cy="203346"/>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0"/>
            <p:cNvSpPr/>
            <p:nvPr/>
          </p:nvSpPr>
          <p:spPr>
            <a:xfrm>
              <a:off x="194289"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0"/>
            <p:cNvSpPr txBox="1"/>
            <p:nvPr/>
          </p:nvSpPr>
          <p:spPr>
            <a:xfrm>
              <a:off x="194289"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rgbClr val="000000"/>
                </a:buClr>
                <a:buSzPts val="1400"/>
                <a:buFont typeface="Arial"/>
                <a:buNone/>
              </a:pPr>
              <a:r>
                <a:rPr b="1" i="0" lang="es-MX" sz="1400" u="none" cap="none" strike="noStrike">
                  <a:solidFill>
                    <a:schemeClr val="dk1"/>
                  </a:solidFill>
                  <a:latin typeface="Century Gothic"/>
                  <a:ea typeface="Century Gothic"/>
                  <a:cs typeface="Century Gothic"/>
                  <a:sym typeface="Century Gothic"/>
                </a:rPr>
                <a:t>Actividad 1. Realizar un sociodrama donde se concientice sobre el uso de señalamientos viales.</a:t>
              </a:r>
              <a:endParaRPr b="1" i="0" sz="1400" u="none" cap="none" strike="noStrike">
                <a:solidFill>
                  <a:schemeClr val="dk1"/>
                </a:solidFill>
                <a:latin typeface="Century Gothic"/>
                <a:ea typeface="Century Gothic"/>
                <a:cs typeface="Century Gothic"/>
                <a:sym typeface="Century Gothic"/>
              </a:endParaRPr>
            </a:p>
          </p:txBody>
        </p:sp>
        <p:sp>
          <p:nvSpPr>
            <p:cNvPr id="194" name="Google Shape;194;p10"/>
            <p:cNvSpPr/>
            <p:nvPr/>
          </p:nvSpPr>
          <p:spPr>
            <a:xfrm>
              <a:off x="525" y="1655320"/>
              <a:ext cx="203346" cy="203346"/>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0"/>
            <p:cNvSpPr/>
            <p:nvPr/>
          </p:nvSpPr>
          <p:spPr>
            <a:xfrm>
              <a:off x="194289"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0"/>
            <p:cNvSpPr txBox="1"/>
            <p:nvPr/>
          </p:nvSpPr>
          <p:spPr>
            <a:xfrm>
              <a:off x="194289" y="1519992"/>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Fecha: del 20 al 24 de abril del 2020</a:t>
              </a:r>
              <a:endParaRPr b="0" i="0" sz="1400" u="none" cap="none" strike="noStrike">
                <a:solidFill>
                  <a:srgbClr val="000000"/>
                </a:solidFill>
                <a:latin typeface="Arial"/>
                <a:ea typeface="Arial"/>
                <a:cs typeface="Arial"/>
                <a:sym typeface="Arial"/>
              </a:endParaRPr>
            </a:p>
          </p:txBody>
        </p:sp>
        <p:sp>
          <p:nvSpPr>
            <p:cNvPr id="197" name="Google Shape;197;p10"/>
            <p:cNvSpPr/>
            <p:nvPr/>
          </p:nvSpPr>
          <p:spPr>
            <a:xfrm>
              <a:off x="525" y="2129321"/>
              <a:ext cx="203346" cy="203346"/>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0"/>
            <p:cNvSpPr/>
            <p:nvPr/>
          </p:nvSpPr>
          <p:spPr>
            <a:xfrm>
              <a:off x="194289"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0"/>
            <p:cNvSpPr txBox="1"/>
            <p:nvPr/>
          </p:nvSpPr>
          <p:spPr>
            <a:xfrm>
              <a:off x="194289" y="1993993"/>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Said</a:t>
              </a:r>
              <a:endParaRPr b="0" i="0" sz="1400" u="none" cap="none" strike="noStrike">
                <a:solidFill>
                  <a:srgbClr val="000000"/>
                </a:solidFill>
                <a:latin typeface="Arial"/>
                <a:ea typeface="Arial"/>
                <a:cs typeface="Arial"/>
                <a:sym typeface="Arial"/>
              </a:endParaRPr>
            </a:p>
          </p:txBody>
        </p:sp>
        <p:sp>
          <p:nvSpPr>
            <p:cNvPr id="200" name="Google Shape;200;p10"/>
            <p:cNvSpPr/>
            <p:nvPr/>
          </p:nvSpPr>
          <p:spPr>
            <a:xfrm>
              <a:off x="2906984" y="585011"/>
              <a:ext cx="2768056" cy="325653"/>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0"/>
            <p:cNvSpPr/>
            <p:nvPr/>
          </p:nvSpPr>
          <p:spPr>
            <a:xfrm>
              <a:off x="2906984" y="707313"/>
              <a:ext cx="203351" cy="203351"/>
            </a:xfrm>
            <a:prstGeom prst="rect">
              <a:avLst/>
            </a:prstGeom>
            <a:solidFill>
              <a:schemeClr val="lt1">
                <a:alpha val="89411"/>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0"/>
            <p:cNvSpPr/>
            <p:nvPr/>
          </p:nvSpPr>
          <p:spPr>
            <a:xfrm>
              <a:off x="2906984"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0"/>
            <p:cNvSpPr txBox="1"/>
            <p:nvPr/>
          </p:nvSpPr>
          <p:spPr>
            <a:xfrm>
              <a:off x="2906988" y="-206305"/>
              <a:ext cx="2768100" cy="853500"/>
            </a:xfrm>
            <a:prstGeom prst="rect">
              <a:avLst/>
            </a:prstGeom>
            <a:noFill/>
            <a:ln>
              <a:noFill/>
            </a:ln>
          </p:spPr>
          <p:txBody>
            <a:bodyPr anchorCtr="0" anchor="ctr" bIns="44450" lIns="66675" spcFirstLastPara="1" rIns="66675" wrap="square" tIns="44450">
              <a:noAutofit/>
            </a:bodyPr>
            <a:lstStyle/>
            <a:p>
              <a:pPr indent="0" lvl="0" marL="0" marR="0" rtl="0" algn="just">
                <a:lnSpc>
                  <a:spcPct val="100000"/>
                </a:lnSpc>
                <a:spcBef>
                  <a:spcPts val="400"/>
                </a:spcBef>
                <a:spcAft>
                  <a:spcPts val="0"/>
                </a:spcAft>
                <a:buClr>
                  <a:srgbClr val="000000"/>
                </a:buClr>
                <a:buSzPts val="1300"/>
                <a:buFont typeface="Arial"/>
                <a:buNone/>
              </a:pPr>
              <a:r>
                <a:rPr b="0" i="0" lang="es-MX" sz="1300" u="none" cap="none" strike="noStrike">
                  <a:solidFill>
                    <a:schemeClr val="dk1"/>
                  </a:solidFill>
                  <a:latin typeface="Century Gothic"/>
                  <a:ea typeface="Century Gothic"/>
                  <a:cs typeface="Century Gothic"/>
                  <a:sym typeface="Century Gothic"/>
                </a:rPr>
                <a:t>Objetivo 2. Organizar a los ciudadanos para que se involucren en el reporte del mal estado de señalamientos viales mediante la asistencia a los gabinetes de seguridad ciudadana y a través del contacto directo con los vecinos.</a:t>
              </a:r>
              <a:endParaRPr b="0" i="0" sz="1300" u="none" cap="none" strike="noStrike">
                <a:solidFill>
                  <a:schemeClr val="dk1"/>
                </a:solidFill>
                <a:latin typeface="Century Gothic"/>
                <a:ea typeface="Century Gothic"/>
                <a:cs typeface="Century Gothic"/>
                <a:sym typeface="Century Gothic"/>
              </a:endParaRPr>
            </a:p>
          </p:txBody>
        </p:sp>
        <p:sp>
          <p:nvSpPr>
            <p:cNvPr id="204" name="Google Shape;204;p10"/>
            <p:cNvSpPr/>
            <p:nvPr/>
          </p:nvSpPr>
          <p:spPr>
            <a:xfrm>
              <a:off x="2906984" y="1181319"/>
              <a:ext cx="203346" cy="203346"/>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0"/>
            <p:cNvSpPr/>
            <p:nvPr/>
          </p:nvSpPr>
          <p:spPr>
            <a:xfrm>
              <a:off x="3100748"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0"/>
            <p:cNvSpPr txBox="1"/>
            <p:nvPr/>
          </p:nvSpPr>
          <p:spPr>
            <a:xfrm>
              <a:off x="3100748"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rgbClr val="000000"/>
                </a:buClr>
                <a:buSzPts val="1200"/>
                <a:buFont typeface="Arial"/>
                <a:buNone/>
              </a:pPr>
              <a:r>
                <a:rPr b="1" i="0" lang="es-MX" sz="1200" u="none" cap="none" strike="noStrike">
                  <a:solidFill>
                    <a:schemeClr val="dk1"/>
                  </a:solidFill>
                  <a:latin typeface="Century Gothic"/>
                  <a:ea typeface="Century Gothic"/>
                  <a:cs typeface="Century Gothic"/>
                  <a:sym typeface="Century Gothic"/>
                </a:rPr>
                <a:t>Actividad 2. Asistir a los gabinetes de seguridad ciudadana y contactar directamente a  los vecinos para que se involucren en el reporte del mal estado de señalamientos viales.</a:t>
              </a:r>
              <a:endParaRPr b="1" i="0" sz="1200" u="none" cap="none" strike="noStrike">
                <a:solidFill>
                  <a:schemeClr val="dk1"/>
                </a:solidFill>
                <a:latin typeface="Century Gothic"/>
                <a:ea typeface="Century Gothic"/>
                <a:cs typeface="Century Gothic"/>
                <a:sym typeface="Century Gothic"/>
              </a:endParaRPr>
            </a:p>
          </p:txBody>
        </p:sp>
        <p:sp>
          <p:nvSpPr>
            <p:cNvPr id="207" name="Google Shape;207;p10"/>
            <p:cNvSpPr/>
            <p:nvPr/>
          </p:nvSpPr>
          <p:spPr>
            <a:xfrm>
              <a:off x="2906984" y="1655320"/>
              <a:ext cx="203346" cy="203346"/>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0"/>
            <p:cNvSpPr/>
            <p:nvPr/>
          </p:nvSpPr>
          <p:spPr>
            <a:xfrm>
              <a:off x="3100748"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0"/>
            <p:cNvSpPr txBox="1"/>
            <p:nvPr/>
          </p:nvSpPr>
          <p:spPr>
            <a:xfrm>
              <a:off x="3100748" y="1519992"/>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Fecha: 27 de abril al 1 de mayo del 2020</a:t>
              </a:r>
              <a:endParaRPr b="0" i="0" sz="1400" u="none" cap="none" strike="noStrike">
                <a:solidFill>
                  <a:schemeClr val="dk1"/>
                </a:solidFill>
                <a:latin typeface="Century Gothic"/>
                <a:ea typeface="Century Gothic"/>
                <a:cs typeface="Century Gothic"/>
                <a:sym typeface="Century Gothic"/>
              </a:endParaRPr>
            </a:p>
          </p:txBody>
        </p:sp>
        <p:sp>
          <p:nvSpPr>
            <p:cNvPr id="210" name="Google Shape;210;p10"/>
            <p:cNvSpPr/>
            <p:nvPr/>
          </p:nvSpPr>
          <p:spPr>
            <a:xfrm>
              <a:off x="2906984" y="2129321"/>
              <a:ext cx="203346" cy="203346"/>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0"/>
            <p:cNvSpPr/>
            <p:nvPr/>
          </p:nvSpPr>
          <p:spPr>
            <a:xfrm>
              <a:off x="3100748"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0"/>
            <p:cNvSpPr txBox="1"/>
            <p:nvPr/>
          </p:nvSpPr>
          <p:spPr>
            <a:xfrm>
              <a:off x="3100748" y="1993993"/>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Said</a:t>
              </a:r>
              <a:endParaRPr b="0" i="0" sz="1400" u="none" cap="none" strike="noStrike">
                <a:solidFill>
                  <a:schemeClr val="dk1"/>
                </a:solidFill>
                <a:latin typeface="Century Gothic"/>
                <a:ea typeface="Century Gothic"/>
                <a:cs typeface="Century Gothic"/>
                <a:sym typeface="Century Gothic"/>
              </a:endParaRPr>
            </a:p>
          </p:txBody>
        </p:sp>
        <p:sp>
          <p:nvSpPr>
            <p:cNvPr id="213" name="Google Shape;213;p10"/>
            <p:cNvSpPr/>
            <p:nvPr/>
          </p:nvSpPr>
          <p:spPr>
            <a:xfrm>
              <a:off x="5813443" y="585011"/>
              <a:ext cx="2768056" cy="325653"/>
            </a:xfrm>
            <a:prstGeom prst="rect">
              <a:avLst/>
            </a:prstGeom>
            <a:solidFill>
              <a:srgbClr val="6FAA47"/>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0"/>
            <p:cNvSpPr/>
            <p:nvPr/>
          </p:nvSpPr>
          <p:spPr>
            <a:xfrm>
              <a:off x="5813443" y="707313"/>
              <a:ext cx="203351" cy="203351"/>
            </a:xfrm>
            <a:prstGeom prst="rect">
              <a:avLst/>
            </a:prstGeom>
            <a:solidFill>
              <a:schemeClr val="lt1">
                <a:alpha val="89411"/>
              </a:schemeClr>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0"/>
            <p:cNvSpPr/>
            <p:nvPr/>
          </p:nvSpPr>
          <p:spPr>
            <a:xfrm>
              <a:off x="5813443"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0"/>
            <p:cNvSpPr txBox="1"/>
            <p:nvPr/>
          </p:nvSpPr>
          <p:spPr>
            <a:xfrm>
              <a:off x="5813443" y="-144316"/>
              <a:ext cx="2768100" cy="729300"/>
            </a:xfrm>
            <a:prstGeom prst="rect">
              <a:avLst/>
            </a:prstGeom>
            <a:noFill/>
            <a:ln>
              <a:noFill/>
            </a:ln>
          </p:spPr>
          <p:txBody>
            <a:bodyPr anchorCtr="0" anchor="ctr" bIns="44450" lIns="66675" spcFirstLastPara="1" rIns="66675" wrap="square" tIns="44450">
              <a:noAutofit/>
            </a:bodyPr>
            <a:lstStyle/>
            <a:p>
              <a:pPr indent="0" lvl="0" marL="0" marR="0" rtl="0" algn="just">
                <a:lnSpc>
                  <a:spcPct val="100000"/>
                </a:lnSpc>
                <a:spcBef>
                  <a:spcPts val="40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Objetivo 3. Lograr la vinculación con la Secretaría de Control de Tránsito para dar mantenimiento de los semáforos del cruce de Bucareli.</a:t>
              </a:r>
              <a:endParaRPr b="0" i="0" sz="1400" u="none" cap="none" strike="noStrike">
                <a:solidFill>
                  <a:schemeClr val="dk1"/>
                </a:solidFill>
                <a:latin typeface="Century Gothic"/>
                <a:ea typeface="Century Gothic"/>
                <a:cs typeface="Century Gothic"/>
                <a:sym typeface="Century Gothic"/>
              </a:endParaRPr>
            </a:p>
          </p:txBody>
        </p:sp>
        <p:sp>
          <p:nvSpPr>
            <p:cNvPr id="217" name="Google Shape;217;p10"/>
            <p:cNvSpPr/>
            <p:nvPr/>
          </p:nvSpPr>
          <p:spPr>
            <a:xfrm>
              <a:off x="5813443" y="1181319"/>
              <a:ext cx="203346" cy="203346"/>
            </a:xfrm>
            <a:prstGeom prst="rect">
              <a:avLst/>
            </a:prstGeom>
            <a:solidFill>
              <a:schemeClr val="lt1"/>
            </a:solidFill>
            <a:ln cap="flat" cmpd="sng" w="12700">
              <a:solidFill>
                <a:srgbClr val="45B1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0"/>
            <p:cNvSpPr/>
            <p:nvPr/>
          </p:nvSpPr>
          <p:spPr>
            <a:xfrm>
              <a:off x="6007207"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0"/>
            <p:cNvSpPr txBox="1"/>
            <p:nvPr/>
          </p:nvSpPr>
          <p:spPr>
            <a:xfrm>
              <a:off x="6007207"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rgbClr val="000000"/>
                </a:buClr>
                <a:buSzPts val="1400"/>
                <a:buFont typeface="Arial"/>
                <a:buNone/>
              </a:pPr>
              <a:r>
                <a:rPr b="1" i="0" lang="es-MX" sz="1400" u="none" cap="none" strike="noStrike">
                  <a:solidFill>
                    <a:schemeClr val="dk1"/>
                  </a:solidFill>
                  <a:latin typeface="Century Gothic"/>
                  <a:ea typeface="Century Gothic"/>
                  <a:cs typeface="Century Gothic"/>
                  <a:sym typeface="Century Gothic"/>
                </a:rPr>
                <a:t>Actividad 3. Solicitar a la Secretaría de Control de Tránsito mantenimiento de los semáforos del cruce de Bucareli</a:t>
              </a:r>
              <a:endParaRPr b="1" i="0" sz="1400" u="none" cap="none" strike="noStrike">
                <a:solidFill>
                  <a:schemeClr val="dk1"/>
                </a:solidFill>
                <a:latin typeface="Century Gothic"/>
                <a:ea typeface="Century Gothic"/>
                <a:cs typeface="Century Gothic"/>
                <a:sym typeface="Century Gothic"/>
              </a:endParaRPr>
            </a:p>
          </p:txBody>
        </p:sp>
        <p:sp>
          <p:nvSpPr>
            <p:cNvPr id="220" name="Google Shape;220;p10"/>
            <p:cNvSpPr/>
            <p:nvPr/>
          </p:nvSpPr>
          <p:spPr>
            <a:xfrm>
              <a:off x="5813443" y="1655320"/>
              <a:ext cx="203346" cy="203346"/>
            </a:xfrm>
            <a:prstGeom prst="rect">
              <a:avLst/>
            </a:prstGeom>
            <a:solidFill>
              <a:schemeClr val="lt1"/>
            </a:solidFill>
            <a:ln cap="flat" cmpd="sng" w="12700">
              <a:solidFill>
                <a:srgbClr val="54AD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0"/>
            <p:cNvSpPr/>
            <p:nvPr/>
          </p:nvSpPr>
          <p:spPr>
            <a:xfrm>
              <a:off x="6007207"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0"/>
            <p:cNvSpPr txBox="1"/>
            <p:nvPr/>
          </p:nvSpPr>
          <p:spPr>
            <a:xfrm>
              <a:off x="6007207" y="1519992"/>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Fecha: 04 al 08 de mayo del 2020</a:t>
              </a:r>
              <a:endParaRPr b="0" i="0" sz="1400" u="none" cap="none" strike="noStrike">
                <a:solidFill>
                  <a:schemeClr val="dk1"/>
                </a:solidFill>
                <a:latin typeface="Century Gothic"/>
                <a:ea typeface="Century Gothic"/>
                <a:cs typeface="Century Gothic"/>
                <a:sym typeface="Century Gothic"/>
              </a:endParaRPr>
            </a:p>
          </p:txBody>
        </p:sp>
        <p:sp>
          <p:nvSpPr>
            <p:cNvPr id="223" name="Google Shape;223;p10"/>
            <p:cNvSpPr/>
            <p:nvPr/>
          </p:nvSpPr>
          <p:spPr>
            <a:xfrm>
              <a:off x="5813443" y="2129321"/>
              <a:ext cx="203346" cy="203346"/>
            </a:xfrm>
            <a:prstGeom prst="rect">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0"/>
            <p:cNvSpPr/>
            <p:nvPr/>
          </p:nvSpPr>
          <p:spPr>
            <a:xfrm>
              <a:off x="6007207"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0"/>
            <p:cNvSpPr txBox="1"/>
            <p:nvPr/>
          </p:nvSpPr>
          <p:spPr>
            <a:xfrm>
              <a:off x="6007207" y="1993993"/>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Said</a:t>
              </a:r>
              <a:endParaRPr b="0" i="0" sz="1400" u="none" cap="none" strike="noStrike">
                <a:solidFill>
                  <a:schemeClr val="dk1"/>
                </a:solidFill>
                <a:latin typeface="Century Gothic"/>
                <a:ea typeface="Century Gothic"/>
                <a:cs typeface="Century Gothic"/>
                <a:sym typeface="Century Gothic"/>
              </a:endParaRPr>
            </a:p>
          </p:txBody>
        </p:sp>
      </p:grpSp>
      <p:pic>
        <p:nvPicPr>
          <p:cNvPr id="226" name="Google Shape;226;p10"/>
          <p:cNvPicPr preferRelativeResize="0"/>
          <p:nvPr/>
        </p:nvPicPr>
        <p:blipFill rotWithShape="1">
          <a:blip r:embed="rId6">
            <a:alphaModFix/>
          </a:blip>
          <a:srcRect b="0" l="0" r="0" t="0"/>
          <a:stretch/>
        </p:blipFill>
        <p:spPr>
          <a:xfrm>
            <a:off x="10179075" y="871525"/>
            <a:ext cx="2043100" cy="21740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32" name="Google Shape;232;p1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33" name="Google Shape;233;p1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34" name="Google Shape;234;p11"/>
          <p:cNvSpPr/>
          <p:nvPr/>
        </p:nvSpPr>
        <p:spPr>
          <a:xfrm>
            <a:off x="279264" y="945892"/>
            <a:ext cx="2239716" cy="646331"/>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INDICADORES</a:t>
            </a:r>
            <a:endParaRPr b="0" i="0" sz="1400" u="none" cap="none" strike="noStrike">
              <a:solidFill>
                <a:srgbClr val="000000"/>
              </a:solidFill>
              <a:latin typeface="Arial"/>
              <a:ea typeface="Arial"/>
              <a:cs typeface="Arial"/>
              <a:sym typeface="Arial"/>
            </a:endParaRPr>
          </a:p>
        </p:txBody>
      </p:sp>
      <p:grpSp>
        <p:nvGrpSpPr>
          <p:cNvPr id="235" name="Google Shape;235;p11"/>
          <p:cNvGrpSpPr/>
          <p:nvPr/>
        </p:nvGrpSpPr>
        <p:grpSpPr>
          <a:xfrm>
            <a:off x="279274" y="1736414"/>
            <a:ext cx="8447170" cy="3835298"/>
            <a:chOff x="6153" y="394658"/>
            <a:chExt cx="8569717" cy="3721061"/>
          </a:xfrm>
        </p:grpSpPr>
        <p:sp>
          <p:nvSpPr>
            <p:cNvPr id="236" name="Google Shape;236;p11"/>
            <p:cNvSpPr/>
            <p:nvPr/>
          </p:nvSpPr>
          <p:spPr>
            <a:xfrm>
              <a:off x="6153" y="394658"/>
              <a:ext cx="2255188" cy="1127594"/>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1"/>
            <p:cNvSpPr txBox="1"/>
            <p:nvPr/>
          </p:nvSpPr>
          <p:spPr>
            <a:xfrm>
              <a:off x="39179" y="427684"/>
              <a:ext cx="2189136" cy="1061542"/>
            </a:xfrm>
            <a:prstGeom prst="rect">
              <a:avLst/>
            </a:prstGeom>
            <a:noFill/>
            <a:ln>
              <a:noFill/>
            </a:ln>
          </p:spPr>
          <p:txBody>
            <a:bodyPr anchorCtr="0" anchor="ctr" bIns="15875" lIns="15875" spcFirstLastPara="1" rIns="15875" wrap="square" tIns="15875">
              <a:noAutofit/>
            </a:bodyPr>
            <a:lstStyle/>
            <a:p>
              <a:pPr indent="0" lvl="0" marL="0" marR="0" rtl="0" algn="just">
                <a:lnSpc>
                  <a:spcPct val="100000"/>
                </a:lnSpc>
                <a:spcBef>
                  <a:spcPts val="400"/>
                </a:spcBef>
                <a:spcAft>
                  <a:spcPts val="0"/>
                </a:spcAft>
                <a:buClr>
                  <a:srgbClr val="000000"/>
                </a:buClr>
                <a:buSzPts val="1000"/>
                <a:buFont typeface="Arial"/>
                <a:buNone/>
              </a:pPr>
              <a:r>
                <a:rPr b="0" i="0" lang="es-MX" sz="1000" u="none" cap="none" strike="noStrike">
                  <a:solidFill>
                    <a:schemeClr val="dk1"/>
                  </a:solidFill>
                  <a:latin typeface="Century Gothic"/>
                  <a:ea typeface="Century Gothic"/>
                  <a:cs typeface="Century Gothic"/>
                  <a:sym typeface="Century Gothic"/>
                </a:rPr>
                <a:t>Objetivo 1. Concientizar a los vecinos y transeúntes sobre la necesidad e importancia que tienen los señalamientos viales en la comunidad a través de un sociodrama.</a:t>
              </a:r>
              <a:endParaRPr b="0" i="0" sz="1000" u="none" cap="none" strike="noStrike">
                <a:solidFill>
                  <a:schemeClr val="lt1"/>
                </a:solidFill>
                <a:latin typeface="Century Gothic"/>
                <a:ea typeface="Century Gothic"/>
                <a:cs typeface="Century Gothic"/>
                <a:sym typeface="Century Gothic"/>
              </a:endParaRPr>
            </a:p>
          </p:txBody>
        </p:sp>
        <p:sp>
          <p:nvSpPr>
            <p:cNvPr id="238" name="Google Shape;238;p11"/>
            <p:cNvSpPr/>
            <p:nvPr/>
          </p:nvSpPr>
          <p:spPr>
            <a:xfrm>
              <a:off x="2261342" y="935955"/>
              <a:ext cx="902075"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
            <p:cNvSpPr txBox="1"/>
            <p:nvPr/>
          </p:nvSpPr>
          <p:spPr>
            <a:xfrm>
              <a:off x="2689828" y="935903"/>
              <a:ext cx="45103" cy="451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chemeClr val="dk1"/>
                </a:solidFill>
                <a:latin typeface="Century Gothic"/>
                <a:ea typeface="Century Gothic"/>
                <a:cs typeface="Century Gothic"/>
                <a:sym typeface="Century Gothic"/>
              </a:endParaRPr>
            </a:p>
          </p:txBody>
        </p:sp>
        <p:sp>
          <p:nvSpPr>
            <p:cNvPr id="240" name="Google Shape;240;p11"/>
            <p:cNvSpPr/>
            <p:nvPr/>
          </p:nvSpPr>
          <p:spPr>
            <a:xfrm>
              <a:off x="3163418" y="394658"/>
              <a:ext cx="2255188" cy="1127594"/>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1"/>
            <p:cNvSpPr txBox="1"/>
            <p:nvPr/>
          </p:nvSpPr>
          <p:spPr>
            <a:xfrm>
              <a:off x="3196444" y="427684"/>
              <a:ext cx="2189136" cy="1061542"/>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1. Realizar un sociodrama donde se concientice sobre el uso de señalamientos viales.</a:t>
              </a:r>
              <a:endParaRPr b="1" i="0" sz="1200" u="none" cap="none" strike="noStrike">
                <a:solidFill>
                  <a:srgbClr val="000000"/>
                </a:solidFill>
                <a:latin typeface="Century Gothic"/>
                <a:ea typeface="Century Gothic"/>
                <a:cs typeface="Century Gothic"/>
                <a:sym typeface="Century Gothic"/>
              </a:endParaRPr>
            </a:p>
          </p:txBody>
        </p:sp>
        <p:sp>
          <p:nvSpPr>
            <p:cNvPr id="242" name="Google Shape;242;p11"/>
            <p:cNvSpPr/>
            <p:nvPr/>
          </p:nvSpPr>
          <p:spPr>
            <a:xfrm>
              <a:off x="5418606" y="935955"/>
              <a:ext cx="902075"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1"/>
            <p:cNvSpPr txBox="1"/>
            <p:nvPr/>
          </p:nvSpPr>
          <p:spPr>
            <a:xfrm>
              <a:off x="5847092" y="935903"/>
              <a:ext cx="45103" cy="451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chemeClr val="dk1"/>
                </a:solidFill>
                <a:latin typeface="Century Gothic"/>
                <a:ea typeface="Century Gothic"/>
                <a:cs typeface="Century Gothic"/>
                <a:sym typeface="Century Gothic"/>
              </a:endParaRPr>
            </a:p>
          </p:txBody>
        </p:sp>
        <p:sp>
          <p:nvSpPr>
            <p:cNvPr id="244" name="Google Shape;244;p11"/>
            <p:cNvSpPr/>
            <p:nvPr/>
          </p:nvSpPr>
          <p:spPr>
            <a:xfrm>
              <a:off x="6320682" y="394658"/>
              <a:ext cx="2255188" cy="1127594"/>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
            <p:cNvSpPr txBox="1"/>
            <p:nvPr/>
          </p:nvSpPr>
          <p:spPr>
            <a:xfrm>
              <a:off x="6353708" y="427684"/>
              <a:ext cx="2189136" cy="1061542"/>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Porcentaje de sociodramas realizados para concientizar a los vecinos y transeúntes.</a:t>
              </a:r>
              <a:endParaRPr b="1" i="0" sz="1200" u="none" cap="none" strike="noStrike">
                <a:solidFill>
                  <a:srgbClr val="000000"/>
                </a:solidFill>
                <a:latin typeface="Arial"/>
                <a:ea typeface="Arial"/>
                <a:cs typeface="Arial"/>
                <a:sym typeface="Arial"/>
              </a:endParaRPr>
            </a:p>
          </p:txBody>
        </p:sp>
        <p:sp>
          <p:nvSpPr>
            <p:cNvPr id="246" name="Google Shape;246;p11"/>
            <p:cNvSpPr/>
            <p:nvPr/>
          </p:nvSpPr>
          <p:spPr>
            <a:xfrm>
              <a:off x="6153" y="1691391"/>
              <a:ext cx="2255188" cy="1127594"/>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1"/>
            <p:cNvSpPr txBox="1"/>
            <p:nvPr/>
          </p:nvSpPr>
          <p:spPr>
            <a:xfrm>
              <a:off x="39179" y="1724417"/>
              <a:ext cx="2189100" cy="1061400"/>
            </a:xfrm>
            <a:prstGeom prst="rect">
              <a:avLst/>
            </a:prstGeom>
            <a:noFill/>
            <a:ln>
              <a:noFill/>
            </a:ln>
          </p:spPr>
          <p:txBody>
            <a:bodyPr anchorCtr="0" anchor="ctr" bIns="15875" lIns="15875" spcFirstLastPara="1" rIns="15875" wrap="square" tIns="15875">
              <a:noAutofit/>
            </a:bodyPr>
            <a:lstStyle/>
            <a:p>
              <a:pPr indent="0" lvl="0" marL="0" marR="0" rtl="0" algn="just">
                <a:lnSpc>
                  <a:spcPct val="100000"/>
                </a:lnSpc>
                <a:spcBef>
                  <a:spcPts val="400"/>
                </a:spcBef>
                <a:spcAft>
                  <a:spcPts val="0"/>
                </a:spcAft>
                <a:buClr>
                  <a:srgbClr val="000000"/>
                </a:buClr>
                <a:buSzPts val="1000"/>
                <a:buFont typeface="Arial"/>
                <a:buNone/>
              </a:pPr>
              <a:r>
                <a:rPr b="0" i="0" lang="es-MX" sz="1000" u="none" cap="none" strike="noStrike">
                  <a:solidFill>
                    <a:schemeClr val="dk1"/>
                  </a:solidFill>
                  <a:latin typeface="Century Gothic"/>
                  <a:ea typeface="Century Gothic"/>
                  <a:cs typeface="Century Gothic"/>
                  <a:sym typeface="Century Gothic"/>
                </a:rPr>
                <a:t>Objetivo 2. Organizar a los ciudadanos para que se involucren en el reporte del mal estado de señalamientos viales mediante la asistencia a las juntas de seguridad ciudadana y a través del contacto directo con los vecinos.</a:t>
              </a:r>
              <a:endParaRPr b="0" i="0" sz="1000" u="none" cap="none" strike="noStrike">
                <a:solidFill>
                  <a:schemeClr val="lt1"/>
                </a:solidFill>
                <a:latin typeface="Century Gothic"/>
                <a:ea typeface="Century Gothic"/>
                <a:cs typeface="Century Gothic"/>
                <a:sym typeface="Century Gothic"/>
              </a:endParaRPr>
            </a:p>
          </p:txBody>
        </p:sp>
        <p:sp>
          <p:nvSpPr>
            <p:cNvPr id="248" name="Google Shape;248;p11"/>
            <p:cNvSpPr/>
            <p:nvPr/>
          </p:nvSpPr>
          <p:spPr>
            <a:xfrm>
              <a:off x="2261342" y="2232689"/>
              <a:ext cx="902075"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
            <p:cNvSpPr txBox="1"/>
            <p:nvPr/>
          </p:nvSpPr>
          <p:spPr>
            <a:xfrm>
              <a:off x="2689828" y="2232637"/>
              <a:ext cx="45103" cy="451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chemeClr val="dk1"/>
                </a:solidFill>
                <a:latin typeface="Century Gothic"/>
                <a:ea typeface="Century Gothic"/>
                <a:cs typeface="Century Gothic"/>
                <a:sym typeface="Century Gothic"/>
              </a:endParaRPr>
            </a:p>
          </p:txBody>
        </p:sp>
        <p:sp>
          <p:nvSpPr>
            <p:cNvPr id="250" name="Google Shape;250;p11"/>
            <p:cNvSpPr/>
            <p:nvPr/>
          </p:nvSpPr>
          <p:spPr>
            <a:xfrm>
              <a:off x="3163418" y="1691391"/>
              <a:ext cx="2255188" cy="1127594"/>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1"/>
            <p:cNvSpPr txBox="1"/>
            <p:nvPr/>
          </p:nvSpPr>
          <p:spPr>
            <a:xfrm>
              <a:off x="3196444" y="1724417"/>
              <a:ext cx="2189136" cy="1061542"/>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100"/>
                <a:buFont typeface="Arial"/>
                <a:buNone/>
              </a:pPr>
              <a:r>
                <a:rPr b="1" i="0" lang="es-MX" sz="1100" u="none" cap="none" strike="noStrike">
                  <a:solidFill>
                    <a:srgbClr val="000000"/>
                  </a:solidFill>
                  <a:latin typeface="Century Gothic"/>
                  <a:ea typeface="Century Gothic"/>
                  <a:cs typeface="Century Gothic"/>
                  <a:sym typeface="Century Gothic"/>
                </a:rPr>
                <a:t>Actividad 2. Asistir a los gabinetes de seguridad ciudadana y contactar directamente a  los vecinos para que se involucren en el reporte del mal estado de señalamientos viales.</a:t>
              </a:r>
              <a:endParaRPr b="1" i="0" sz="1100" u="none" cap="none" strike="noStrike">
                <a:solidFill>
                  <a:schemeClr val="lt1"/>
                </a:solidFill>
                <a:latin typeface="Century Gothic"/>
                <a:ea typeface="Century Gothic"/>
                <a:cs typeface="Century Gothic"/>
                <a:sym typeface="Century Gothic"/>
              </a:endParaRPr>
            </a:p>
          </p:txBody>
        </p:sp>
        <p:sp>
          <p:nvSpPr>
            <p:cNvPr id="252" name="Google Shape;252;p11"/>
            <p:cNvSpPr/>
            <p:nvPr/>
          </p:nvSpPr>
          <p:spPr>
            <a:xfrm>
              <a:off x="5418606" y="2232689"/>
              <a:ext cx="902075"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1"/>
            <p:cNvSpPr txBox="1"/>
            <p:nvPr/>
          </p:nvSpPr>
          <p:spPr>
            <a:xfrm>
              <a:off x="5847092" y="2232637"/>
              <a:ext cx="45103" cy="451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chemeClr val="dk1"/>
                </a:solidFill>
                <a:latin typeface="Calibri"/>
                <a:ea typeface="Calibri"/>
                <a:cs typeface="Calibri"/>
                <a:sym typeface="Calibri"/>
              </a:endParaRPr>
            </a:p>
          </p:txBody>
        </p:sp>
        <p:sp>
          <p:nvSpPr>
            <p:cNvPr id="254" name="Google Shape;254;p11"/>
            <p:cNvSpPr/>
            <p:nvPr/>
          </p:nvSpPr>
          <p:spPr>
            <a:xfrm>
              <a:off x="6320682" y="1691391"/>
              <a:ext cx="2255188" cy="1127594"/>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1"/>
            <p:cNvSpPr txBox="1"/>
            <p:nvPr/>
          </p:nvSpPr>
          <p:spPr>
            <a:xfrm>
              <a:off x="6353708" y="1724417"/>
              <a:ext cx="2189136" cy="1061542"/>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Porcentaje de vecinos contactados para involucrarlos en el reporte de los señalamientos viales</a:t>
              </a:r>
              <a:endParaRPr b="1" i="0" sz="1200" u="none" cap="none" strike="noStrike">
                <a:solidFill>
                  <a:srgbClr val="000000"/>
                </a:solidFill>
                <a:latin typeface="Century Gothic"/>
                <a:ea typeface="Century Gothic"/>
                <a:cs typeface="Century Gothic"/>
                <a:sym typeface="Century Gothic"/>
              </a:endParaRPr>
            </a:p>
          </p:txBody>
        </p:sp>
        <p:sp>
          <p:nvSpPr>
            <p:cNvPr id="256" name="Google Shape;256;p11"/>
            <p:cNvSpPr/>
            <p:nvPr/>
          </p:nvSpPr>
          <p:spPr>
            <a:xfrm>
              <a:off x="6153" y="2988125"/>
              <a:ext cx="2255188" cy="1127594"/>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1"/>
            <p:cNvSpPr txBox="1"/>
            <p:nvPr/>
          </p:nvSpPr>
          <p:spPr>
            <a:xfrm>
              <a:off x="39179" y="3021151"/>
              <a:ext cx="2189136" cy="1061542"/>
            </a:xfrm>
            <a:prstGeom prst="rect">
              <a:avLst/>
            </a:prstGeom>
            <a:noFill/>
            <a:ln>
              <a:noFill/>
            </a:ln>
          </p:spPr>
          <p:txBody>
            <a:bodyPr anchorCtr="0" anchor="ctr" bIns="15875" lIns="15875" spcFirstLastPara="1" rIns="15875" wrap="square" tIns="15875">
              <a:noAutofit/>
            </a:bodyPr>
            <a:lstStyle/>
            <a:p>
              <a:pPr indent="0" lvl="0" marL="0" marR="0" rtl="0" algn="just">
                <a:lnSpc>
                  <a:spcPct val="100000"/>
                </a:lnSpc>
                <a:spcBef>
                  <a:spcPts val="400"/>
                </a:spcBef>
                <a:spcAft>
                  <a:spcPts val="0"/>
                </a:spcAft>
                <a:buClr>
                  <a:srgbClr val="000000"/>
                </a:buClr>
                <a:buSzPts val="1000"/>
                <a:buFont typeface="Arial"/>
                <a:buNone/>
              </a:pPr>
              <a:r>
                <a:rPr b="0" i="0" lang="es-MX" sz="1000" u="none" cap="none" strike="noStrike">
                  <a:solidFill>
                    <a:schemeClr val="dk1"/>
                  </a:solidFill>
                  <a:latin typeface="Century Gothic"/>
                  <a:ea typeface="Century Gothic"/>
                  <a:cs typeface="Century Gothic"/>
                  <a:sym typeface="Century Gothic"/>
                </a:rPr>
                <a:t>Objetivo 3. Lograr la vinculación con la Secretaría de Control de Tránsito para dar mantenimiento de los semáforos del cruce de Bucareli.</a:t>
              </a:r>
              <a:endParaRPr b="0" i="0" sz="1000" u="none" cap="none" strike="noStrike">
                <a:solidFill>
                  <a:schemeClr val="lt1"/>
                </a:solidFill>
                <a:latin typeface="Century Gothic"/>
                <a:ea typeface="Century Gothic"/>
                <a:cs typeface="Century Gothic"/>
                <a:sym typeface="Century Gothic"/>
              </a:endParaRPr>
            </a:p>
          </p:txBody>
        </p:sp>
        <p:sp>
          <p:nvSpPr>
            <p:cNvPr id="258" name="Google Shape;258;p11"/>
            <p:cNvSpPr/>
            <p:nvPr/>
          </p:nvSpPr>
          <p:spPr>
            <a:xfrm>
              <a:off x="2261342" y="3529422"/>
              <a:ext cx="902075"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1"/>
            <p:cNvSpPr txBox="1"/>
            <p:nvPr/>
          </p:nvSpPr>
          <p:spPr>
            <a:xfrm>
              <a:off x="2689828" y="3529370"/>
              <a:ext cx="45103" cy="451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chemeClr val="dk1"/>
                </a:solidFill>
                <a:latin typeface="Century Gothic"/>
                <a:ea typeface="Century Gothic"/>
                <a:cs typeface="Century Gothic"/>
                <a:sym typeface="Century Gothic"/>
              </a:endParaRPr>
            </a:p>
          </p:txBody>
        </p:sp>
        <p:sp>
          <p:nvSpPr>
            <p:cNvPr id="260" name="Google Shape;260;p11"/>
            <p:cNvSpPr/>
            <p:nvPr/>
          </p:nvSpPr>
          <p:spPr>
            <a:xfrm>
              <a:off x="3163418" y="2988125"/>
              <a:ext cx="2255188" cy="1127594"/>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1"/>
            <p:cNvSpPr txBox="1"/>
            <p:nvPr/>
          </p:nvSpPr>
          <p:spPr>
            <a:xfrm>
              <a:off x="3196444" y="3021151"/>
              <a:ext cx="2189136" cy="1061542"/>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3  Solicitar a la Secretaría de Control de Tránsito mantenimiento de los semáforos del cruce de Bucareli</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262" name="Google Shape;262;p11"/>
            <p:cNvSpPr/>
            <p:nvPr/>
          </p:nvSpPr>
          <p:spPr>
            <a:xfrm>
              <a:off x="5418606" y="3529422"/>
              <a:ext cx="902075"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1"/>
            <p:cNvSpPr txBox="1"/>
            <p:nvPr/>
          </p:nvSpPr>
          <p:spPr>
            <a:xfrm>
              <a:off x="5847092" y="3529370"/>
              <a:ext cx="45103" cy="451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chemeClr val="dk1"/>
                </a:solidFill>
                <a:latin typeface="Calibri"/>
                <a:ea typeface="Calibri"/>
                <a:cs typeface="Calibri"/>
                <a:sym typeface="Calibri"/>
              </a:endParaRPr>
            </a:p>
          </p:txBody>
        </p:sp>
        <p:sp>
          <p:nvSpPr>
            <p:cNvPr id="264" name="Google Shape;264;p11"/>
            <p:cNvSpPr/>
            <p:nvPr/>
          </p:nvSpPr>
          <p:spPr>
            <a:xfrm>
              <a:off x="6320682" y="2988125"/>
              <a:ext cx="2255188" cy="1127594"/>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1"/>
            <p:cNvSpPr txBox="1"/>
            <p:nvPr/>
          </p:nvSpPr>
          <p:spPr>
            <a:xfrm>
              <a:off x="6353708" y="3021151"/>
              <a:ext cx="2189136" cy="1061542"/>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Porcentaje de mantenimiento generado por la </a:t>
              </a:r>
              <a:r>
                <a:rPr b="1" i="0" lang="es-MX" sz="1200" u="none" cap="none" strike="noStrike">
                  <a:solidFill>
                    <a:schemeClr val="dk1"/>
                  </a:solidFill>
                  <a:latin typeface="Century Gothic"/>
                  <a:ea typeface="Century Gothic"/>
                  <a:cs typeface="Century Gothic"/>
                  <a:sym typeface="Century Gothic"/>
                </a:rPr>
                <a:t>Secretaría de Control de Tránsito</a:t>
              </a:r>
              <a:endParaRPr b="1" i="0" sz="1200" u="none" cap="none" strike="noStrike">
                <a:solidFill>
                  <a:srgbClr val="000000"/>
                </a:solidFill>
                <a:latin typeface="Century Gothic"/>
                <a:ea typeface="Century Gothic"/>
                <a:cs typeface="Century Gothic"/>
                <a:sym typeface="Century Gothic"/>
              </a:endParaRPr>
            </a:p>
          </p:txBody>
        </p:sp>
      </p:grpSp>
      <p:pic>
        <p:nvPicPr>
          <p:cNvPr id="266" name="Google Shape;266;p11"/>
          <p:cNvPicPr preferRelativeResize="0"/>
          <p:nvPr/>
        </p:nvPicPr>
        <p:blipFill rotWithShape="1">
          <a:blip r:embed="rId6">
            <a:alphaModFix/>
          </a:blip>
          <a:srcRect b="0" l="0" r="0" t="0"/>
          <a:stretch/>
        </p:blipFill>
        <p:spPr>
          <a:xfrm>
            <a:off x="10568025" y="-31750"/>
            <a:ext cx="1623975" cy="1623975"/>
          </a:xfrm>
          <a:prstGeom prst="rect">
            <a:avLst/>
          </a:prstGeom>
          <a:noFill/>
          <a:ln>
            <a:noFill/>
          </a:ln>
        </p:spPr>
      </p:pic>
      <p:sp>
        <p:nvSpPr>
          <p:cNvPr id="267" name="Google Shape;267;p11"/>
          <p:cNvSpPr/>
          <p:nvPr/>
        </p:nvSpPr>
        <p:spPr>
          <a:xfrm>
            <a:off x="8740724" y="2276111"/>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1"/>
          <p:cNvSpPr/>
          <p:nvPr/>
        </p:nvSpPr>
        <p:spPr>
          <a:xfrm>
            <a:off x="8740724" y="3571274"/>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1"/>
          <p:cNvSpPr/>
          <p:nvPr/>
        </p:nvSpPr>
        <p:spPr>
          <a:xfrm>
            <a:off x="8726449" y="49595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1"/>
          <p:cNvSpPr/>
          <p:nvPr/>
        </p:nvSpPr>
        <p:spPr>
          <a:xfrm>
            <a:off x="9394875" y="450880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FFFF"/>
              </a:buClr>
              <a:buSzPts val="1300"/>
              <a:buFont typeface="Century Gothic"/>
              <a:buNone/>
            </a:pPr>
            <a:r>
              <a:rPr b="1" i="0" lang="es-MX" sz="1200" u="none" cap="none" strike="noStrike">
                <a:solidFill>
                  <a:srgbClr val="000000"/>
                </a:solidFill>
                <a:latin typeface="Century Gothic"/>
                <a:ea typeface="Century Gothic"/>
                <a:cs typeface="Century Gothic"/>
                <a:sym typeface="Century Gothic"/>
              </a:rPr>
              <a:t>Meta: 1 mantenimiento</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100"/>
              <a:buFont typeface="Arial"/>
              <a:buNone/>
            </a:pPr>
            <a:r>
              <a:rPr b="1" i="0" lang="es-MX" sz="1200" u="none" cap="none" strike="noStrike">
                <a:solidFill>
                  <a:srgbClr val="000000"/>
                </a:solidFill>
                <a:latin typeface="Century Gothic"/>
                <a:ea typeface="Century Gothic"/>
                <a:cs typeface="Century Gothic"/>
                <a:sym typeface="Century Gothic"/>
              </a:rPr>
              <a:t>Frecuencia: 2 semanas</a:t>
            </a:r>
            <a:endParaRPr b="1" i="0" sz="1200" u="none" cap="none" strike="noStrike">
              <a:solidFill>
                <a:srgbClr val="000000"/>
              </a:solidFill>
              <a:latin typeface="Century Gothic"/>
              <a:ea typeface="Century Gothic"/>
              <a:cs typeface="Century Gothic"/>
              <a:sym typeface="Century Gothic"/>
            </a:endParaRPr>
          </a:p>
        </p:txBody>
      </p:sp>
      <p:sp>
        <p:nvSpPr>
          <p:cNvPr id="271" name="Google Shape;271;p11"/>
          <p:cNvSpPr/>
          <p:nvPr/>
        </p:nvSpPr>
        <p:spPr>
          <a:xfrm>
            <a:off x="9394875" y="3179575"/>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20 vecinos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1 semana</a:t>
            </a:r>
            <a:endParaRPr b="1" i="0" sz="1200" u="none" cap="none" strike="noStrike">
              <a:solidFill>
                <a:srgbClr val="000000"/>
              </a:solidFill>
              <a:latin typeface="Century Gothic"/>
              <a:ea typeface="Century Gothic"/>
              <a:cs typeface="Century Gothic"/>
              <a:sym typeface="Century Gothic"/>
            </a:endParaRPr>
          </a:p>
        </p:txBody>
      </p:sp>
      <p:sp>
        <p:nvSpPr>
          <p:cNvPr id="272" name="Google Shape;272;p11"/>
          <p:cNvSpPr/>
          <p:nvPr/>
        </p:nvSpPr>
        <p:spPr>
          <a:xfrm>
            <a:off x="9394875" y="18064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2 sociodramas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1 semana</a:t>
            </a:r>
            <a:endParaRPr b="1" i="0" sz="12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78" name="Google Shape;278;p1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79" name="Google Shape;279;p1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80" name="Google Shape;280;p12"/>
          <p:cNvSpPr txBox="1"/>
          <p:nvPr/>
        </p:nvSpPr>
        <p:spPr>
          <a:xfrm>
            <a:off x="10179063" y="945892"/>
            <a:ext cx="1800200" cy="1323439"/>
          </a:xfrm>
          <a:prstGeom prst="rect">
            <a:avLst/>
          </a:prstGeom>
          <a:noFill/>
          <a:ln cap="flat" cmpd="sng" w="12700">
            <a:solidFill>
              <a:schemeClr val="dk1"/>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Century Gothic"/>
                <a:ea typeface="Century Gothic"/>
                <a:cs typeface="Century Gothic"/>
                <a:sym typeface="Century Gothic"/>
              </a:rPr>
              <a:t>Logo de la institución u organización que desarrolla el proyecto.</a:t>
            </a:r>
            <a:endParaRPr b="0" i="0" sz="1600" u="none" cap="none" strike="noStrike">
              <a:solidFill>
                <a:schemeClr val="dk1"/>
              </a:solidFill>
              <a:latin typeface="Century Gothic"/>
              <a:ea typeface="Century Gothic"/>
              <a:cs typeface="Century Gothic"/>
              <a:sym typeface="Century Gothic"/>
            </a:endParaRPr>
          </a:p>
        </p:txBody>
      </p:sp>
      <p:sp>
        <p:nvSpPr>
          <p:cNvPr id="281" name="Google Shape;281;p12"/>
          <p:cNvSpPr/>
          <p:nvPr/>
        </p:nvSpPr>
        <p:spPr>
          <a:xfrm>
            <a:off x="540552" y="945892"/>
            <a:ext cx="1717138" cy="646331"/>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282" name="Google Shape;282;p12"/>
          <p:cNvGrpSpPr/>
          <p:nvPr/>
        </p:nvGrpSpPr>
        <p:grpSpPr>
          <a:xfrm>
            <a:off x="1581872" y="1876080"/>
            <a:ext cx="8447231" cy="3936062"/>
            <a:chOff x="721" y="283857"/>
            <a:chExt cx="8447231" cy="3936062"/>
          </a:xfrm>
        </p:grpSpPr>
        <p:sp>
          <p:nvSpPr>
            <p:cNvPr id="283" name="Google Shape;283;p12"/>
            <p:cNvSpPr/>
            <p:nvPr/>
          </p:nvSpPr>
          <p:spPr>
            <a:xfrm>
              <a:off x="926445" y="746719"/>
              <a:ext cx="1735732" cy="1157733"/>
            </a:xfrm>
            <a:prstGeom prst="rect">
              <a:avLst/>
            </a:prstGeom>
            <a:solidFill>
              <a:srgbClr val="CCD3EA">
                <a:alpha val="89411"/>
              </a:srgbClr>
            </a:solidFill>
            <a:ln cap="flat" cmpd="sng" w="12700">
              <a:solidFill>
                <a:srgbClr val="CCD3E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2"/>
            <p:cNvSpPr txBox="1"/>
            <p:nvPr/>
          </p:nvSpPr>
          <p:spPr>
            <a:xfrm>
              <a:off x="1204162"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humanos: 10 personas</a:t>
              </a:r>
              <a:endParaRPr b="0" i="0" sz="1900" u="none" cap="none" strike="noStrike">
                <a:solidFill>
                  <a:schemeClr val="dk1"/>
                </a:solidFill>
                <a:latin typeface="Century Gothic"/>
                <a:ea typeface="Century Gothic"/>
                <a:cs typeface="Century Gothic"/>
                <a:sym typeface="Century Gothic"/>
              </a:endParaRPr>
            </a:p>
          </p:txBody>
        </p:sp>
        <p:sp>
          <p:nvSpPr>
            <p:cNvPr id="285" name="Google Shape;285;p12"/>
            <p:cNvSpPr/>
            <p:nvPr/>
          </p:nvSpPr>
          <p:spPr>
            <a:xfrm>
              <a:off x="926445" y="1904452"/>
              <a:ext cx="1735732" cy="1157733"/>
            </a:xfrm>
            <a:prstGeom prst="rect">
              <a:avLst/>
            </a:prstGeom>
            <a:solidFill>
              <a:srgbClr val="CBDAE8">
                <a:alpha val="89411"/>
              </a:srgbClr>
            </a:solidFill>
            <a:ln cap="flat" cmpd="sng" w="12700">
              <a:solidFill>
                <a:srgbClr val="CBDAE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2"/>
            <p:cNvSpPr txBox="1"/>
            <p:nvPr/>
          </p:nvSpPr>
          <p:spPr>
            <a:xfrm>
              <a:off x="1204162"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financieros: $0</a:t>
              </a:r>
              <a:endParaRPr b="0" i="0" sz="1900" u="none" cap="none" strike="noStrike">
                <a:solidFill>
                  <a:schemeClr val="dk1"/>
                </a:solidFill>
                <a:latin typeface="Century Gothic"/>
                <a:ea typeface="Century Gothic"/>
                <a:cs typeface="Century Gothic"/>
                <a:sym typeface="Century Gothic"/>
              </a:endParaRPr>
            </a:p>
          </p:txBody>
        </p:sp>
        <p:sp>
          <p:nvSpPr>
            <p:cNvPr id="287" name="Google Shape;287;p12"/>
            <p:cNvSpPr/>
            <p:nvPr/>
          </p:nvSpPr>
          <p:spPr>
            <a:xfrm>
              <a:off x="926445" y="3062186"/>
              <a:ext cx="1735732" cy="1157733"/>
            </a:xfrm>
            <a:prstGeom prst="rect">
              <a:avLst/>
            </a:prstGeom>
            <a:solidFill>
              <a:srgbClr val="CBE0E7">
                <a:alpha val="89411"/>
              </a:srgbClr>
            </a:solidFill>
            <a:ln cap="flat" cmpd="sng" w="12700">
              <a:solidFill>
                <a:srgbClr val="CBE0E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2"/>
            <p:cNvSpPr txBox="1"/>
            <p:nvPr/>
          </p:nvSpPr>
          <p:spPr>
            <a:xfrm>
              <a:off x="1204162" y="3062186"/>
              <a:ext cx="14580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800"/>
                <a:buFont typeface="Arial"/>
                <a:buNone/>
              </a:pPr>
              <a:r>
                <a:rPr b="0" i="0" lang="es-MX" sz="1800" u="none" cap="none" strike="noStrike">
                  <a:solidFill>
                    <a:schemeClr val="dk1"/>
                  </a:solidFill>
                  <a:latin typeface="Century Gothic"/>
                  <a:ea typeface="Century Gothic"/>
                  <a:cs typeface="Century Gothic"/>
                  <a:sym typeface="Century Gothic"/>
                </a:rPr>
                <a:t>Recursos materiales: utileria</a:t>
              </a:r>
              <a:endParaRPr b="0" i="0" sz="1800" u="none" cap="none" strike="noStrike">
                <a:solidFill>
                  <a:schemeClr val="dk1"/>
                </a:solidFill>
                <a:latin typeface="Century Gothic"/>
                <a:ea typeface="Century Gothic"/>
                <a:cs typeface="Century Gothic"/>
                <a:sym typeface="Century Gothic"/>
              </a:endParaRPr>
            </a:p>
          </p:txBody>
        </p:sp>
        <p:sp>
          <p:nvSpPr>
            <p:cNvPr id="289" name="Google Shape;289;p12"/>
            <p:cNvSpPr/>
            <p:nvPr/>
          </p:nvSpPr>
          <p:spPr>
            <a:xfrm>
              <a:off x="721" y="283857"/>
              <a:ext cx="1157154" cy="115715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2"/>
            <p:cNvSpPr txBox="1"/>
            <p:nvPr/>
          </p:nvSpPr>
          <p:spPr>
            <a:xfrm>
              <a:off x="170182"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1</a:t>
              </a:r>
              <a:endParaRPr b="0" i="0" sz="1300" u="none" cap="none" strike="noStrike">
                <a:solidFill>
                  <a:schemeClr val="lt1"/>
                </a:solidFill>
                <a:latin typeface="Century Gothic"/>
                <a:ea typeface="Century Gothic"/>
                <a:cs typeface="Century Gothic"/>
                <a:sym typeface="Century Gothic"/>
              </a:endParaRPr>
            </a:p>
          </p:txBody>
        </p:sp>
        <p:sp>
          <p:nvSpPr>
            <p:cNvPr id="291" name="Google Shape;291;p12"/>
            <p:cNvSpPr/>
            <p:nvPr/>
          </p:nvSpPr>
          <p:spPr>
            <a:xfrm>
              <a:off x="3819332" y="746719"/>
              <a:ext cx="1735732" cy="1157733"/>
            </a:xfrm>
            <a:prstGeom prst="rect">
              <a:avLst/>
            </a:prstGeom>
            <a:solidFill>
              <a:srgbClr val="CBE7E6">
                <a:alpha val="89411"/>
              </a:srgbClr>
            </a:solidFill>
            <a:ln cap="flat" cmpd="sng" w="12700">
              <a:solidFill>
                <a:srgbClr val="CBE7E6">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2"/>
            <p:cNvSpPr txBox="1"/>
            <p:nvPr/>
          </p:nvSpPr>
          <p:spPr>
            <a:xfrm>
              <a:off x="4097049"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humanos:</a:t>
              </a:r>
              <a:endParaRPr b="0" i="0" sz="19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chemeClr val="dk1"/>
                  </a:solidFill>
                  <a:latin typeface="Century Gothic"/>
                  <a:ea typeface="Century Gothic"/>
                  <a:cs typeface="Century Gothic"/>
                  <a:sym typeface="Century Gothic"/>
                </a:rPr>
                <a:t>3 personas</a:t>
              </a:r>
              <a:endParaRPr b="0" i="0" sz="1900" u="none" cap="none" strike="noStrike">
                <a:solidFill>
                  <a:schemeClr val="dk1"/>
                </a:solidFill>
                <a:latin typeface="Century Gothic"/>
                <a:ea typeface="Century Gothic"/>
                <a:cs typeface="Century Gothic"/>
                <a:sym typeface="Century Gothic"/>
              </a:endParaRPr>
            </a:p>
          </p:txBody>
        </p:sp>
        <p:sp>
          <p:nvSpPr>
            <p:cNvPr id="293" name="Google Shape;293;p12"/>
            <p:cNvSpPr/>
            <p:nvPr/>
          </p:nvSpPr>
          <p:spPr>
            <a:xfrm>
              <a:off x="3819332" y="1904452"/>
              <a:ext cx="1735732" cy="1157733"/>
            </a:xfrm>
            <a:prstGeom prst="rect">
              <a:avLst/>
            </a:prstGeom>
            <a:solidFill>
              <a:srgbClr val="CBE5DE">
                <a:alpha val="89411"/>
              </a:srgbClr>
            </a:solidFill>
            <a:ln cap="flat" cmpd="sng" w="12700">
              <a:solidFill>
                <a:srgbClr val="CBE5DE">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2"/>
            <p:cNvSpPr txBox="1"/>
            <p:nvPr/>
          </p:nvSpPr>
          <p:spPr>
            <a:xfrm>
              <a:off x="4097049"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financieros: $50 pesos</a:t>
              </a:r>
              <a:endParaRPr b="0" i="0" sz="1900" u="none" cap="none" strike="noStrike">
                <a:solidFill>
                  <a:schemeClr val="dk1"/>
                </a:solidFill>
                <a:latin typeface="Century Gothic"/>
                <a:ea typeface="Century Gothic"/>
                <a:cs typeface="Century Gothic"/>
                <a:sym typeface="Century Gothic"/>
              </a:endParaRPr>
            </a:p>
          </p:txBody>
        </p:sp>
        <p:sp>
          <p:nvSpPr>
            <p:cNvPr id="295" name="Google Shape;295;p12"/>
            <p:cNvSpPr/>
            <p:nvPr/>
          </p:nvSpPr>
          <p:spPr>
            <a:xfrm>
              <a:off x="3819332" y="3062186"/>
              <a:ext cx="1735732" cy="1157733"/>
            </a:xfrm>
            <a:prstGeom prst="rect">
              <a:avLst/>
            </a:prstGeom>
            <a:solidFill>
              <a:srgbClr val="CBE5D7">
                <a:alpha val="89411"/>
              </a:srgbClr>
            </a:solidFill>
            <a:ln cap="flat" cmpd="sng" w="12700">
              <a:solidFill>
                <a:srgbClr val="CBE5D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2"/>
            <p:cNvSpPr txBox="1"/>
            <p:nvPr/>
          </p:nvSpPr>
          <p:spPr>
            <a:xfrm>
              <a:off x="3837926" y="3062177"/>
              <a:ext cx="1717200" cy="1157700"/>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Recursos materiales: Impresiones, lapiceros, identificaciones institucionales</a:t>
              </a:r>
              <a:endParaRPr b="0" i="0" sz="1400" u="none" cap="none" strike="noStrike">
                <a:solidFill>
                  <a:schemeClr val="dk1"/>
                </a:solidFill>
                <a:latin typeface="Century Gothic"/>
                <a:ea typeface="Century Gothic"/>
                <a:cs typeface="Century Gothic"/>
                <a:sym typeface="Century Gothic"/>
              </a:endParaRPr>
            </a:p>
          </p:txBody>
        </p:sp>
        <p:sp>
          <p:nvSpPr>
            <p:cNvPr id="297" name="Google Shape;297;p12"/>
            <p:cNvSpPr/>
            <p:nvPr/>
          </p:nvSpPr>
          <p:spPr>
            <a:xfrm>
              <a:off x="2893608" y="283857"/>
              <a:ext cx="1157154" cy="1157154"/>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2"/>
            <p:cNvSpPr txBox="1"/>
            <p:nvPr/>
          </p:nvSpPr>
          <p:spPr>
            <a:xfrm>
              <a:off x="3063069"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2</a:t>
              </a:r>
              <a:endParaRPr b="0" i="0" sz="1300" u="none" cap="none" strike="noStrike">
                <a:solidFill>
                  <a:schemeClr val="lt1"/>
                </a:solidFill>
                <a:latin typeface="Century Gothic"/>
                <a:ea typeface="Century Gothic"/>
                <a:cs typeface="Century Gothic"/>
                <a:sym typeface="Century Gothic"/>
              </a:endParaRPr>
            </a:p>
          </p:txBody>
        </p:sp>
        <p:sp>
          <p:nvSpPr>
            <p:cNvPr id="299" name="Google Shape;299;p12"/>
            <p:cNvSpPr/>
            <p:nvPr/>
          </p:nvSpPr>
          <p:spPr>
            <a:xfrm>
              <a:off x="6712219" y="746719"/>
              <a:ext cx="1735732" cy="1157733"/>
            </a:xfrm>
            <a:prstGeom prst="rect">
              <a:avLst/>
            </a:prstGeom>
            <a:solidFill>
              <a:srgbClr val="CBE4D1">
                <a:alpha val="89411"/>
              </a:srgbClr>
            </a:solidFill>
            <a:ln cap="flat" cmpd="sng" w="12700">
              <a:solidFill>
                <a:srgbClr val="CBE4D1">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2"/>
            <p:cNvSpPr txBox="1"/>
            <p:nvPr/>
          </p:nvSpPr>
          <p:spPr>
            <a:xfrm>
              <a:off x="6989937"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humanos: 3 personas</a:t>
              </a:r>
              <a:endParaRPr b="0" i="0" sz="1900" u="none" cap="none" strike="noStrike">
                <a:solidFill>
                  <a:schemeClr val="dk1"/>
                </a:solidFill>
                <a:latin typeface="Century Gothic"/>
                <a:ea typeface="Century Gothic"/>
                <a:cs typeface="Century Gothic"/>
                <a:sym typeface="Century Gothic"/>
              </a:endParaRPr>
            </a:p>
          </p:txBody>
        </p:sp>
        <p:sp>
          <p:nvSpPr>
            <p:cNvPr id="301" name="Google Shape;301;p12"/>
            <p:cNvSpPr/>
            <p:nvPr/>
          </p:nvSpPr>
          <p:spPr>
            <a:xfrm>
              <a:off x="6712219" y="1904452"/>
              <a:ext cx="1735732" cy="1157733"/>
            </a:xfrm>
            <a:prstGeom prst="rect">
              <a:avLst/>
            </a:prstGeom>
            <a:solidFill>
              <a:srgbClr val="CDE2CC">
                <a:alpha val="89411"/>
              </a:srgbClr>
            </a:solidFill>
            <a:ln cap="flat" cmpd="sng" w="12700">
              <a:solidFill>
                <a:srgbClr val="CDE2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2"/>
            <p:cNvSpPr txBox="1"/>
            <p:nvPr/>
          </p:nvSpPr>
          <p:spPr>
            <a:xfrm>
              <a:off x="6989937"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financieros: $0</a:t>
              </a:r>
              <a:endParaRPr b="0" i="0" sz="1900" u="none" cap="none" strike="noStrike">
                <a:solidFill>
                  <a:schemeClr val="dk1"/>
                </a:solidFill>
                <a:latin typeface="Century Gothic"/>
                <a:ea typeface="Century Gothic"/>
                <a:cs typeface="Century Gothic"/>
                <a:sym typeface="Century Gothic"/>
              </a:endParaRPr>
            </a:p>
          </p:txBody>
        </p:sp>
        <p:sp>
          <p:nvSpPr>
            <p:cNvPr id="303" name="Google Shape;303;p12"/>
            <p:cNvSpPr/>
            <p:nvPr/>
          </p:nvSpPr>
          <p:spPr>
            <a:xfrm>
              <a:off x="6712219" y="3062186"/>
              <a:ext cx="1735732" cy="1157733"/>
            </a:xfrm>
            <a:prstGeom prst="rect">
              <a:avLst/>
            </a:prstGeom>
            <a:solidFill>
              <a:srgbClr val="D2E2CB">
                <a:alpha val="89411"/>
              </a:srgbClr>
            </a:solidFill>
            <a:ln cap="flat" cmpd="sng" w="12700">
              <a:solidFill>
                <a:srgbClr val="D2E2CB">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2"/>
            <p:cNvSpPr txBox="1"/>
            <p:nvPr/>
          </p:nvSpPr>
          <p:spPr>
            <a:xfrm>
              <a:off x="6989937"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Recursos materiales: Medios electrónicos y/o físicos de comunicación</a:t>
              </a:r>
              <a:endParaRPr b="0" i="0" sz="1400" u="none" cap="none" strike="noStrike">
                <a:solidFill>
                  <a:schemeClr val="dk1"/>
                </a:solidFill>
                <a:latin typeface="Century Gothic"/>
                <a:ea typeface="Century Gothic"/>
                <a:cs typeface="Century Gothic"/>
                <a:sym typeface="Century Gothic"/>
              </a:endParaRPr>
            </a:p>
          </p:txBody>
        </p:sp>
        <p:sp>
          <p:nvSpPr>
            <p:cNvPr id="305" name="Google Shape;305;p12"/>
            <p:cNvSpPr/>
            <p:nvPr/>
          </p:nvSpPr>
          <p:spPr>
            <a:xfrm>
              <a:off x="5786495" y="283857"/>
              <a:ext cx="1157154" cy="1157154"/>
            </a:xfrm>
            <a:prstGeom prst="ellipse">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2"/>
            <p:cNvSpPr txBox="1"/>
            <p:nvPr/>
          </p:nvSpPr>
          <p:spPr>
            <a:xfrm>
              <a:off x="5955956"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3</a:t>
              </a:r>
              <a:endParaRPr b="0" i="0" sz="1300" u="none" cap="none" strike="noStrike">
                <a:solidFill>
                  <a:schemeClr val="lt1"/>
                </a:solidFill>
                <a:latin typeface="Century Gothic"/>
                <a:ea typeface="Century Gothic"/>
                <a:cs typeface="Century Gothic"/>
                <a:sym typeface="Century Gothic"/>
              </a:endParaRPr>
            </a:p>
          </p:txBody>
        </p:sp>
      </p:grpSp>
      <p:pic>
        <p:nvPicPr>
          <p:cNvPr id="307" name="Google Shape;307;p12"/>
          <p:cNvPicPr preferRelativeResize="0"/>
          <p:nvPr/>
        </p:nvPicPr>
        <p:blipFill rotWithShape="1">
          <a:blip r:embed="rId6">
            <a:alphaModFix/>
          </a:blip>
          <a:srcRect b="0" l="0" r="0" t="0"/>
          <a:stretch/>
        </p:blipFill>
        <p:spPr>
          <a:xfrm>
            <a:off x="10029100" y="801700"/>
            <a:ext cx="2162900" cy="2162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13"/>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313" name="Google Shape;313;p13"/>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314" name="Google Shape;314;p13"/>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315" name="Google Shape;315;p13"/>
          <p:cNvSpPr txBox="1"/>
          <p:nvPr/>
        </p:nvSpPr>
        <p:spPr>
          <a:xfrm>
            <a:off x="10179063" y="945892"/>
            <a:ext cx="1800200" cy="1323439"/>
          </a:xfrm>
          <a:prstGeom prst="rect">
            <a:avLst/>
          </a:prstGeom>
          <a:noFill/>
          <a:ln cap="flat" cmpd="sng" w="12700">
            <a:solidFill>
              <a:schemeClr val="dk1"/>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Century Gothic"/>
                <a:ea typeface="Century Gothic"/>
                <a:cs typeface="Century Gothic"/>
                <a:sym typeface="Century Gothic"/>
              </a:rPr>
              <a:t>Logo de la institución u organización que desarrolla el proyecto.</a:t>
            </a:r>
            <a:endParaRPr b="0" i="0" sz="1600" u="none" cap="none" strike="noStrike">
              <a:solidFill>
                <a:schemeClr val="dk1"/>
              </a:solidFill>
              <a:latin typeface="Century Gothic"/>
              <a:ea typeface="Century Gothic"/>
              <a:cs typeface="Century Gothic"/>
              <a:sym typeface="Century Gothic"/>
            </a:endParaRPr>
          </a:p>
        </p:txBody>
      </p:sp>
      <p:sp>
        <p:nvSpPr>
          <p:cNvPr id="316" name="Google Shape;316;p13"/>
          <p:cNvSpPr/>
          <p:nvPr/>
        </p:nvSpPr>
        <p:spPr>
          <a:xfrm>
            <a:off x="183080" y="945892"/>
            <a:ext cx="2005677" cy="57490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sp>
        <p:nvSpPr>
          <p:cNvPr id="317" name="Google Shape;317;p13"/>
          <p:cNvSpPr/>
          <p:nvPr/>
        </p:nvSpPr>
        <p:spPr>
          <a:xfrm>
            <a:off x="183080" y="1607611"/>
            <a:ext cx="7542449" cy="160043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1. Resultados cuantitativos (porcentaje) según indicadores.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40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2. Fotografías del antes y el después.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40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3. Resultado “no esperado”</a:t>
            </a:r>
            <a:endParaRPr b="1" i="0" sz="2000" u="none" cap="none" strike="noStrike">
              <a:solidFill>
                <a:schemeClr val="dk1"/>
              </a:solidFill>
              <a:latin typeface="Century Gothic"/>
              <a:ea typeface="Century Gothic"/>
              <a:cs typeface="Century Gothic"/>
              <a:sym typeface="Century Gothic"/>
            </a:endParaRPr>
          </a:p>
        </p:txBody>
      </p:sp>
      <p:pic>
        <p:nvPicPr>
          <p:cNvPr id="318" name="Google Shape;318;p13"/>
          <p:cNvPicPr preferRelativeResize="0"/>
          <p:nvPr/>
        </p:nvPicPr>
        <p:blipFill rotWithShape="1">
          <a:blip r:embed="rId6">
            <a:alphaModFix/>
          </a:blip>
          <a:srcRect b="0" l="0" r="0" t="0"/>
          <a:stretch/>
        </p:blipFill>
        <p:spPr>
          <a:xfrm>
            <a:off x="9796475" y="860149"/>
            <a:ext cx="2286000" cy="228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96" name="Google Shape;96;p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97" name="Google Shape;97;p2"/>
          <p:cNvSpPr txBox="1"/>
          <p:nvPr/>
        </p:nvSpPr>
        <p:spPr>
          <a:xfrm>
            <a:off x="10179063" y="945892"/>
            <a:ext cx="1800200" cy="1323439"/>
          </a:xfrm>
          <a:prstGeom prst="rect">
            <a:avLst/>
          </a:prstGeom>
          <a:noFill/>
          <a:ln cap="flat" cmpd="sng" w="12700">
            <a:solidFill>
              <a:schemeClr val="dk1"/>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Century Gothic"/>
                <a:ea typeface="Century Gothic"/>
                <a:cs typeface="Century Gothic"/>
                <a:sym typeface="Century Gothic"/>
              </a:rPr>
              <a:t>Logo de la institución u organización que desarrolla el proyecto.</a:t>
            </a:r>
            <a:endParaRPr b="0" i="0" sz="1600" u="none" cap="none" strike="noStrike">
              <a:solidFill>
                <a:schemeClr val="dk1"/>
              </a:solidFill>
              <a:latin typeface="Century Gothic"/>
              <a:ea typeface="Century Gothic"/>
              <a:cs typeface="Century Gothic"/>
              <a:sym typeface="Century Gothic"/>
            </a:endParaRPr>
          </a:p>
        </p:txBody>
      </p:sp>
      <p:sp>
        <p:nvSpPr>
          <p:cNvPr id="98" name="Google Shape;98;p2"/>
          <p:cNvSpPr/>
          <p:nvPr/>
        </p:nvSpPr>
        <p:spPr>
          <a:xfrm>
            <a:off x="1992779" y="1607709"/>
            <a:ext cx="7143300" cy="23454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Sánchez Corona Victor Said</a:t>
            </a:r>
            <a:endParaRPr b="0" i="0" sz="1400" u="none" cap="none" strike="noStrike">
              <a:solidFill>
                <a:srgbClr val="000000"/>
              </a:solidFill>
              <a:latin typeface="Arial"/>
              <a:ea typeface="Arial"/>
              <a:cs typeface="Arial"/>
              <a:sym typeface="Arial"/>
            </a:endParaRPr>
          </a:p>
          <a:p>
            <a:pPr indent="-342900" lvl="0" marL="342900" marR="0" rtl="0" algn="ctr">
              <a:lnSpc>
                <a:spcPct val="150000"/>
              </a:lnSpc>
              <a:spcBef>
                <a:spcPts val="48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Jenifer Maricela Peregrina Valeriano </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480"/>
              </a:spcBef>
              <a:spcAft>
                <a:spcPts val="0"/>
              </a:spcAft>
              <a:buClr>
                <a:srgbClr val="000000"/>
              </a:buClr>
              <a:buSzPts val="2400"/>
              <a:buFont typeface="Arial"/>
              <a:buNone/>
            </a:pPr>
            <a:r>
              <a:t/>
            </a:r>
            <a:endParaRPr b="1" i="0" sz="2400" u="none" cap="none" strike="noStrike">
              <a:solidFill>
                <a:srgbClr val="0A4C86"/>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6">
            <a:alphaModFix/>
          </a:blip>
          <a:srcRect b="0" l="0" r="0" t="0"/>
          <a:stretch/>
        </p:blipFill>
        <p:spPr>
          <a:xfrm>
            <a:off x="10106025" y="865191"/>
            <a:ext cx="2085972" cy="20859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05" name="Google Shape;105;p3"/>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06" name="Google Shape;106;p3"/>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07" name="Google Shape;107;p3"/>
          <p:cNvSpPr txBox="1"/>
          <p:nvPr/>
        </p:nvSpPr>
        <p:spPr>
          <a:xfrm>
            <a:off x="10179063" y="945892"/>
            <a:ext cx="1800200" cy="1323439"/>
          </a:xfrm>
          <a:prstGeom prst="rect">
            <a:avLst/>
          </a:prstGeom>
          <a:noFill/>
          <a:ln cap="flat" cmpd="sng" w="12700">
            <a:solidFill>
              <a:schemeClr val="dk1"/>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Century Gothic"/>
                <a:ea typeface="Century Gothic"/>
                <a:cs typeface="Century Gothic"/>
                <a:sym typeface="Century Gothic"/>
              </a:rPr>
              <a:t>Logo de la institución u organización que desarrolla el proyecto.</a:t>
            </a:r>
            <a:endParaRPr b="0" i="0" sz="1600" u="none" cap="none" strike="noStrike">
              <a:solidFill>
                <a:schemeClr val="dk1"/>
              </a:solidFill>
              <a:latin typeface="Century Gothic"/>
              <a:ea typeface="Century Gothic"/>
              <a:cs typeface="Century Gothic"/>
              <a:sym typeface="Century Gothic"/>
            </a:endParaRPr>
          </a:p>
        </p:txBody>
      </p:sp>
      <p:sp>
        <p:nvSpPr>
          <p:cNvPr id="108" name="Google Shape;108;p3"/>
          <p:cNvSpPr/>
          <p:nvPr/>
        </p:nvSpPr>
        <p:spPr>
          <a:xfrm>
            <a:off x="260824" y="1032710"/>
            <a:ext cx="2332690" cy="574901"/>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DIAGNÓSTICO</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260827" y="1761875"/>
            <a:ext cx="10026300" cy="494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Delimitación Geográfica:</a:t>
            </a:r>
            <a:r>
              <a:rPr b="0" i="0" lang="es-MX" sz="2000" u="none" cap="none" strike="noStrike">
                <a:solidFill>
                  <a:schemeClr val="dk1"/>
                </a:solidFill>
                <a:latin typeface="Century Gothic"/>
                <a:ea typeface="Century Gothic"/>
                <a:cs typeface="Century Gothic"/>
                <a:sym typeface="Century Gothic"/>
              </a:rPr>
              <a:t> Cruce entre Calle Bucareli, Tolsá y Barcelona</a:t>
            </a:r>
            <a:endParaRPr b="0" i="0" sz="1400" u="none" cap="none" strike="noStrike">
              <a:solidFill>
                <a:srgbClr val="000000"/>
              </a:solidFill>
              <a:latin typeface="Arial"/>
              <a:ea typeface="Arial"/>
              <a:cs typeface="Arial"/>
              <a:sym typeface="Arial"/>
            </a:endParaRPr>
          </a:p>
        </p:txBody>
      </p:sp>
      <p:pic>
        <p:nvPicPr>
          <p:cNvPr id="110" name="Google Shape;110;p3"/>
          <p:cNvPicPr preferRelativeResize="0"/>
          <p:nvPr/>
        </p:nvPicPr>
        <p:blipFill rotWithShape="1">
          <a:blip r:embed="rId6">
            <a:alphaModFix/>
          </a:blip>
          <a:srcRect b="0" l="0" r="0" t="0"/>
          <a:stretch/>
        </p:blipFill>
        <p:spPr>
          <a:xfrm>
            <a:off x="10075863" y="887426"/>
            <a:ext cx="2116125" cy="2116125"/>
          </a:xfrm>
          <a:prstGeom prst="rect">
            <a:avLst/>
          </a:prstGeom>
          <a:noFill/>
          <a:ln>
            <a:noFill/>
          </a:ln>
        </p:spPr>
      </p:pic>
      <p:pic>
        <p:nvPicPr>
          <p:cNvPr id="111" name="Google Shape;111;p3"/>
          <p:cNvPicPr preferRelativeResize="0"/>
          <p:nvPr/>
        </p:nvPicPr>
        <p:blipFill rotWithShape="1">
          <a:blip r:embed="rId7">
            <a:alphaModFix/>
          </a:blip>
          <a:srcRect b="17001" l="15713" r="30474" t="15421"/>
          <a:stretch/>
        </p:blipFill>
        <p:spPr>
          <a:xfrm>
            <a:off x="2741762" y="2256274"/>
            <a:ext cx="5884378" cy="4156850"/>
          </a:xfrm>
          <a:prstGeom prst="rect">
            <a:avLst/>
          </a:prstGeom>
          <a:noFill/>
          <a:ln>
            <a:noFill/>
          </a:ln>
        </p:spPr>
      </p:pic>
      <p:sp>
        <p:nvSpPr>
          <p:cNvPr id="112" name="Google Shape;112;p3"/>
          <p:cNvSpPr/>
          <p:nvPr/>
        </p:nvSpPr>
        <p:spPr>
          <a:xfrm>
            <a:off x="4416700" y="4503650"/>
            <a:ext cx="1556100" cy="14910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18" name="Google Shape;118;p4"/>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sp>
        <p:nvSpPr>
          <p:cNvPr id="119" name="Google Shape;119;p4"/>
          <p:cNvSpPr txBox="1"/>
          <p:nvPr/>
        </p:nvSpPr>
        <p:spPr>
          <a:xfrm>
            <a:off x="114300" y="6418263"/>
            <a:ext cx="8893175"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s-MX" sz="1200" u="none" cap="none" strike="noStrike">
                <a:solidFill>
                  <a:schemeClr val="dk1"/>
                </a:solidFill>
                <a:latin typeface="Century Gothic"/>
                <a:ea typeface="Century Gothic"/>
                <a:cs typeface="Century Gothic"/>
                <a:sym typeface="Century Gothic"/>
              </a:rPr>
              <a:t>Elaborado por Beatriz Naibi León Ramos para México Unido Contra la delincuencia A.C.</a:t>
            </a:r>
            <a:endParaRPr b="0" i="0" sz="1400" u="none" cap="none" strike="noStrike">
              <a:solidFill>
                <a:srgbClr val="000000"/>
              </a:solidFill>
              <a:latin typeface="Arial"/>
              <a:ea typeface="Arial"/>
              <a:cs typeface="Arial"/>
              <a:sym typeface="Arial"/>
            </a:endParaRPr>
          </a:p>
        </p:txBody>
      </p:sp>
      <p:pic>
        <p:nvPicPr>
          <p:cNvPr id="120" name="Google Shape;120;p4"/>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21" name="Google Shape;121;p4"/>
          <p:cNvSpPr txBox="1"/>
          <p:nvPr/>
        </p:nvSpPr>
        <p:spPr>
          <a:xfrm>
            <a:off x="10179063" y="945892"/>
            <a:ext cx="1800200" cy="1323439"/>
          </a:xfrm>
          <a:prstGeom prst="rect">
            <a:avLst/>
          </a:prstGeom>
          <a:noFill/>
          <a:ln cap="flat" cmpd="sng" w="12700">
            <a:solidFill>
              <a:schemeClr val="dk1"/>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Century Gothic"/>
                <a:ea typeface="Century Gothic"/>
                <a:cs typeface="Century Gothic"/>
                <a:sym typeface="Century Gothic"/>
              </a:rPr>
              <a:t>Logo de la institución u organización que desarrolla el proyecto.</a:t>
            </a:r>
            <a:endParaRPr b="0" i="0" sz="1600" u="none" cap="none" strike="noStrike">
              <a:solidFill>
                <a:schemeClr val="dk1"/>
              </a:solidFill>
              <a:latin typeface="Century Gothic"/>
              <a:ea typeface="Century Gothic"/>
              <a:cs typeface="Century Gothic"/>
              <a:sym typeface="Century Gothic"/>
            </a:endParaRPr>
          </a:p>
        </p:txBody>
      </p:sp>
      <p:sp>
        <p:nvSpPr>
          <p:cNvPr id="122" name="Google Shape;122;p4"/>
          <p:cNvSpPr/>
          <p:nvPr/>
        </p:nvSpPr>
        <p:spPr>
          <a:xfrm>
            <a:off x="7846274" y="1116260"/>
            <a:ext cx="2332800" cy="5748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DIAGNÓSTICO</a:t>
            </a:r>
            <a:endParaRPr b="0" i="0" sz="1400" u="none" cap="none" strike="noStrike">
              <a:solidFill>
                <a:srgbClr val="000000"/>
              </a:solidFill>
              <a:latin typeface="Arial"/>
              <a:ea typeface="Arial"/>
              <a:cs typeface="Arial"/>
              <a:sym typeface="Arial"/>
            </a:endParaRPr>
          </a:p>
        </p:txBody>
      </p:sp>
      <p:sp>
        <p:nvSpPr>
          <p:cNvPr id="123" name="Google Shape;123;p4"/>
          <p:cNvSpPr/>
          <p:nvPr/>
        </p:nvSpPr>
        <p:spPr>
          <a:xfrm>
            <a:off x="7393400" y="2902450"/>
            <a:ext cx="4519200" cy="17082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Marcha Exploratoria: </a:t>
            </a:r>
            <a:r>
              <a:rPr b="0" i="0" lang="es-MX" sz="2000" u="none" cap="none" strike="noStrike">
                <a:solidFill>
                  <a:schemeClr val="dk1"/>
                </a:solidFill>
                <a:latin typeface="Century Gothic"/>
                <a:ea typeface="Century Gothic"/>
                <a:cs typeface="Century Gothic"/>
                <a:sym typeface="Century Gothic"/>
              </a:rPr>
              <a:t>En la marcha exploratoria en el cruce entre calle Bucareli, Tolsá y Barcelona se encontró un señalamiento vehícular tirado, semáforos descoordinados, consecuentando flujo lento de automóviles, dificultad del cruce peatonal e intercambio de palabras hostiles entre peatones y conductores</a:t>
            </a:r>
            <a:r>
              <a:rPr b="1" i="0" lang="es-MX" sz="2000" u="none" cap="none" strike="noStrike">
                <a:solidFill>
                  <a:schemeClr val="dk1"/>
                </a:solidFill>
                <a:latin typeface="Century Gothic"/>
                <a:ea typeface="Century Gothic"/>
                <a:cs typeface="Century Gothic"/>
                <a:sym typeface="Century Gothic"/>
              </a:rPr>
              <a:t>. </a:t>
            </a:r>
            <a:endParaRPr b="0" i="0" sz="1400" u="none" cap="none" strike="noStrike">
              <a:solidFill>
                <a:srgbClr val="000000"/>
              </a:solidFill>
              <a:latin typeface="Century Gothic"/>
              <a:ea typeface="Century Gothic"/>
              <a:cs typeface="Century Gothic"/>
              <a:sym typeface="Century Gothic"/>
            </a:endParaRPr>
          </a:p>
        </p:txBody>
      </p:sp>
      <p:pic>
        <p:nvPicPr>
          <p:cNvPr id="124" name="Google Shape;124;p4"/>
          <p:cNvPicPr preferRelativeResize="0"/>
          <p:nvPr/>
        </p:nvPicPr>
        <p:blipFill rotWithShape="1">
          <a:blip r:embed="rId6">
            <a:alphaModFix/>
          </a:blip>
          <a:srcRect b="0" l="0" r="0" t="0"/>
          <a:stretch/>
        </p:blipFill>
        <p:spPr>
          <a:xfrm>
            <a:off x="10091250" y="801689"/>
            <a:ext cx="2100749" cy="2100749"/>
          </a:xfrm>
          <a:prstGeom prst="rect">
            <a:avLst/>
          </a:prstGeom>
          <a:noFill/>
          <a:ln>
            <a:noFill/>
          </a:ln>
        </p:spPr>
      </p:pic>
      <p:pic>
        <p:nvPicPr>
          <p:cNvPr id="125" name="Google Shape;125;p4"/>
          <p:cNvPicPr preferRelativeResize="0"/>
          <p:nvPr/>
        </p:nvPicPr>
        <p:blipFill rotWithShape="1">
          <a:blip r:embed="rId7">
            <a:alphaModFix/>
          </a:blip>
          <a:srcRect b="16135" l="0" r="0" t="0"/>
          <a:stretch/>
        </p:blipFill>
        <p:spPr>
          <a:xfrm>
            <a:off x="3590875" y="793500"/>
            <a:ext cx="3476574" cy="5831050"/>
          </a:xfrm>
          <a:prstGeom prst="rect">
            <a:avLst/>
          </a:prstGeom>
          <a:noFill/>
          <a:ln>
            <a:noFill/>
          </a:ln>
        </p:spPr>
      </p:pic>
      <p:pic>
        <p:nvPicPr>
          <p:cNvPr id="126" name="Google Shape;126;p4"/>
          <p:cNvPicPr preferRelativeResize="0"/>
          <p:nvPr/>
        </p:nvPicPr>
        <p:blipFill rotWithShape="1">
          <a:blip r:embed="rId8">
            <a:alphaModFix/>
          </a:blip>
          <a:srcRect b="0" l="0" r="0" t="16134"/>
          <a:stretch/>
        </p:blipFill>
        <p:spPr>
          <a:xfrm>
            <a:off x="114300" y="801692"/>
            <a:ext cx="3476574" cy="58310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a9db9d7436_0_94"/>
          <p:cNvPicPr preferRelativeResize="0"/>
          <p:nvPr/>
        </p:nvPicPr>
        <p:blipFill rotWithShape="1">
          <a:blip r:embed="rId3">
            <a:alphaModFix/>
          </a:blip>
          <a:srcRect b="6203" l="1652" r="6545" t="3754"/>
          <a:stretch/>
        </p:blipFill>
        <p:spPr>
          <a:xfrm>
            <a:off x="248750" y="1197875"/>
            <a:ext cx="9330077" cy="5147626"/>
          </a:xfrm>
          <a:prstGeom prst="rect">
            <a:avLst/>
          </a:prstGeom>
          <a:noFill/>
          <a:ln>
            <a:noFill/>
          </a:ln>
        </p:spPr>
      </p:pic>
      <p:pic>
        <p:nvPicPr>
          <p:cNvPr id="132" name="Google Shape;132;ga9db9d7436_0_94"/>
          <p:cNvPicPr preferRelativeResize="0"/>
          <p:nvPr/>
        </p:nvPicPr>
        <p:blipFill rotWithShape="1">
          <a:blip r:embed="rId4">
            <a:alphaModFix/>
          </a:blip>
          <a:srcRect b="37264" l="0" r="0" t="0"/>
          <a:stretch/>
        </p:blipFill>
        <p:spPr>
          <a:xfrm>
            <a:off x="0" y="-31750"/>
            <a:ext cx="12191999" cy="833438"/>
          </a:xfrm>
          <a:prstGeom prst="rect">
            <a:avLst/>
          </a:prstGeom>
          <a:noFill/>
          <a:ln>
            <a:noFill/>
          </a:ln>
        </p:spPr>
      </p:pic>
      <p:pic>
        <p:nvPicPr>
          <p:cNvPr id="133" name="Google Shape;133;ga9db9d7436_0_94"/>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34" name="Google Shape;134;ga9db9d7436_0_94"/>
          <p:cNvPicPr preferRelativeResize="0"/>
          <p:nvPr/>
        </p:nvPicPr>
        <p:blipFill rotWithShape="1">
          <a:blip r:embed="rId6">
            <a:alphaModFix/>
          </a:blip>
          <a:srcRect b="52796" l="38151" r="37885" t="34995"/>
          <a:stretch/>
        </p:blipFill>
        <p:spPr>
          <a:xfrm>
            <a:off x="9134188" y="6183313"/>
            <a:ext cx="1814510" cy="519113"/>
          </a:xfrm>
          <a:prstGeom prst="rect">
            <a:avLst/>
          </a:prstGeom>
          <a:noFill/>
          <a:ln>
            <a:noFill/>
          </a:ln>
        </p:spPr>
      </p:pic>
      <p:sp>
        <p:nvSpPr>
          <p:cNvPr id="135" name="Google Shape;135;ga9db9d7436_0_94"/>
          <p:cNvSpPr/>
          <p:nvPr/>
        </p:nvSpPr>
        <p:spPr>
          <a:xfrm>
            <a:off x="114300" y="945900"/>
            <a:ext cx="4335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ANÁLISIS DEL PROBLEMA</a:t>
            </a:r>
            <a:endParaRPr b="1" i="0" sz="2400" u="none" cap="none" strike="noStrike">
              <a:solidFill>
                <a:srgbClr val="0A4C86"/>
              </a:solidFill>
              <a:latin typeface="Century Gothic"/>
              <a:ea typeface="Century Gothic"/>
              <a:cs typeface="Century Gothic"/>
              <a:sym typeface="Century Gothic"/>
            </a:endParaRPr>
          </a:p>
        </p:txBody>
      </p:sp>
      <p:pic>
        <p:nvPicPr>
          <p:cNvPr id="136" name="Google Shape;136;ga9db9d7436_0_94"/>
          <p:cNvPicPr preferRelativeResize="0"/>
          <p:nvPr/>
        </p:nvPicPr>
        <p:blipFill rotWithShape="1">
          <a:blip r:embed="rId7">
            <a:alphaModFix/>
          </a:blip>
          <a:srcRect b="0" l="0" r="0" t="0"/>
          <a:stretch/>
        </p:blipFill>
        <p:spPr>
          <a:xfrm>
            <a:off x="10058075" y="876755"/>
            <a:ext cx="2042208" cy="2042208"/>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sp>
        <p:nvSpPr>
          <p:cNvPr id="142" name="Google Shape;142;p6"/>
          <p:cNvSpPr/>
          <p:nvPr/>
        </p:nvSpPr>
        <p:spPr>
          <a:xfrm>
            <a:off x="216745" y="801710"/>
            <a:ext cx="2421000" cy="5748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a:t>
            </a:r>
            <a:endParaRPr b="0" i="0" sz="1400" u="none" cap="none" strike="noStrike">
              <a:solidFill>
                <a:srgbClr val="000000"/>
              </a:solidFill>
              <a:latin typeface="Arial"/>
              <a:ea typeface="Arial"/>
              <a:cs typeface="Arial"/>
              <a:sym typeface="Arial"/>
            </a:endParaRPr>
          </a:p>
        </p:txBody>
      </p:sp>
      <p:sp>
        <p:nvSpPr>
          <p:cNvPr id="143" name="Google Shape;143;p6"/>
          <p:cNvSpPr/>
          <p:nvPr/>
        </p:nvSpPr>
        <p:spPr>
          <a:xfrm>
            <a:off x="547550" y="1376500"/>
            <a:ext cx="10925700" cy="38877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15000"/>
              </a:lnSpc>
              <a:spcBef>
                <a:spcPts val="0"/>
              </a:spcBef>
              <a:spcAft>
                <a:spcPts val="0"/>
              </a:spcAft>
              <a:buClr>
                <a:srgbClr val="000000"/>
              </a:buClr>
              <a:buSzPts val="1800"/>
              <a:buFont typeface="Arial"/>
              <a:buNone/>
            </a:pPr>
            <a:r>
              <a:rPr b="0" i="0" lang="es-MX" sz="1800" u="none" cap="none" strike="noStrike">
                <a:solidFill>
                  <a:schemeClr val="dk1"/>
                </a:solidFill>
                <a:latin typeface="Century Gothic"/>
                <a:ea typeface="Century Gothic"/>
                <a:cs typeface="Century Gothic"/>
                <a:sym typeface="Century Gothic"/>
              </a:rPr>
              <a:t>El problema central es la descoordinación de los semáforos del cruce de Bucareli eje 1pte, Tolsá y Barcelona. Lo cual es causado por la falta de mantenimiento de los semáforos por parte de las autoridades de la Secretaría de Control de Tránsito. Asimismo, por la limitada participación de los ciudadanos para involucrarse en el reporte del mal estado de señalamientos viales, y por la poca concientización de los vecinos sobre la importancia que éstos tienen en la comunidad. Lo anterior generar estrés en la población, tráfico vehicular,</a:t>
            </a:r>
            <a:r>
              <a:rPr b="0" i="0" lang="es-MX" sz="1800" u="none" cap="none" strike="noStrike">
                <a:solidFill>
                  <a:srgbClr val="000000"/>
                </a:solidFill>
                <a:latin typeface="Century Gothic"/>
                <a:ea typeface="Century Gothic"/>
                <a:cs typeface="Century Gothic"/>
                <a:sym typeface="Century Gothic"/>
              </a:rPr>
              <a:t> </a:t>
            </a:r>
            <a:r>
              <a:rPr b="0" i="0" lang="es-MX" sz="1800" u="none" cap="none" strike="noStrike">
                <a:solidFill>
                  <a:schemeClr val="dk1"/>
                </a:solidFill>
                <a:latin typeface="Century Gothic"/>
                <a:ea typeface="Century Gothic"/>
                <a:cs typeface="Century Gothic"/>
                <a:sym typeface="Century Gothic"/>
              </a:rPr>
              <a:t>accidentes viales y como efecto final, la inseguridad entre los ciudadanos que transitan en la zona.</a:t>
            </a:r>
            <a:endParaRPr b="0" i="0" sz="1800" u="none" cap="none" strike="noStrike">
              <a:solidFill>
                <a:srgbClr val="000000"/>
              </a:solidFill>
              <a:latin typeface="Century Gothic"/>
              <a:ea typeface="Century Gothic"/>
              <a:cs typeface="Century Gothic"/>
              <a:sym typeface="Century Gothic"/>
            </a:endParaRPr>
          </a:p>
          <a:p>
            <a:pPr indent="0" lvl="0" marL="0" marR="0" rtl="0" algn="just">
              <a:lnSpc>
                <a:spcPct val="115000"/>
              </a:lnSpc>
              <a:spcBef>
                <a:spcPts val="0"/>
              </a:spcBef>
              <a:spcAft>
                <a:spcPts val="0"/>
              </a:spcAft>
              <a:buClr>
                <a:schemeClr val="dk1"/>
              </a:buClr>
              <a:buSzPts val="11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7"/>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49" name="Google Shape;149;p7"/>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50" name="Google Shape;150;p7"/>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51" name="Google Shape;151;p7"/>
          <p:cNvSpPr txBox="1"/>
          <p:nvPr/>
        </p:nvSpPr>
        <p:spPr>
          <a:xfrm>
            <a:off x="10179063" y="945892"/>
            <a:ext cx="1800300" cy="1323300"/>
          </a:xfrm>
          <a:prstGeom prst="rect">
            <a:avLst/>
          </a:prstGeom>
          <a:noFill/>
          <a:ln cap="flat" cmpd="sng" w="12700">
            <a:solidFill>
              <a:schemeClr val="dk1"/>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Century Gothic"/>
                <a:ea typeface="Century Gothic"/>
                <a:cs typeface="Century Gothic"/>
                <a:sym typeface="Century Gothic"/>
              </a:rPr>
              <a:t>Logo de la institución u organización que desarrolla el proyecto.</a:t>
            </a:r>
            <a:endParaRPr b="0" i="0" sz="1600" u="none" cap="none" strike="noStrike">
              <a:solidFill>
                <a:schemeClr val="dk1"/>
              </a:solidFill>
              <a:latin typeface="Century Gothic"/>
              <a:ea typeface="Century Gothic"/>
              <a:cs typeface="Century Gothic"/>
              <a:sym typeface="Century Gothic"/>
            </a:endParaRPr>
          </a:p>
        </p:txBody>
      </p:sp>
      <p:sp>
        <p:nvSpPr>
          <p:cNvPr id="152" name="Google Shape;152;p7"/>
          <p:cNvSpPr/>
          <p:nvPr/>
        </p:nvSpPr>
        <p:spPr>
          <a:xfrm>
            <a:off x="193500" y="1032710"/>
            <a:ext cx="1617900" cy="5748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a:t>
            </a:r>
            <a:endParaRPr b="0" i="0" sz="1400" u="none" cap="none" strike="noStrike">
              <a:solidFill>
                <a:srgbClr val="000000"/>
              </a:solidFill>
              <a:latin typeface="Arial"/>
              <a:ea typeface="Arial"/>
              <a:cs typeface="Arial"/>
              <a:sym typeface="Arial"/>
            </a:endParaRPr>
          </a:p>
        </p:txBody>
      </p:sp>
      <p:sp>
        <p:nvSpPr>
          <p:cNvPr id="153" name="Google Shape;153;p7"/>
          <p:cNvSpPr/>
          <p:nvPr/>
        </p:nvSpPr>
        <p:spPr>
          <a:xfrm>
            <a:off x="334200" y="2814625"/>
            <a:ext cx="8453400" cy="5541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¿Quién? ¿Dónde?/ ¿Cuándo? / Verbo futuro / ¿Para?</a:t>
            </a:r>
            <a:endParaRPr b="1" i="0" sz="2000" u="none" cap="none" strike="noStrike">
              <a:solidFill>
                <a:schemeClr val="dk1"/>
              </a:solidFill>
              <a:latin typeface="Century Gothic"/>
              <a:ea typeface="Century Gothic"/>
              <a:cs typeface="Century Gothic"/>
              <a:sym typeface="Century Gothic"/>
            </a:endParaRPr>
          </a:p>
          <a:p>
            <a:pPr indent="-342900" lvl="0" marL="342900" marR="0" rtl="0" algn="ctr">
              <a:lnSpc>
                <a:spcPct val="150000"/>
              </a:lnSpc>
              <a:spcBef>
                <a:spcPts val="0"/>
              </a:spcBef>
              <a:spcAft>
                <a:spcPts val="0"/>
              </a:spcAft>
              <a:buClr>
                <a:srgbClr val="000000"/>
              </a:buClr>
              <a:buSzPts val="2000"/>
              <a:buFont typeface="Arial"/>
              <a:buNone/>
            </a:pPr>
            <a:r>
              <a:t/>
            </a:r>
            <a:endParaRPr b="1" i="0" sz="20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1100"/>
              <a:buFont typeface="Arial"/>
              <a:buNone/>
            </a:pPr>
            <a:r>
              <a:rPr b="0" i="0" lang="es-MX" sz="1800" u="none" cap="none" strike="noStrike">
                <a:solidFill>
                  <a:srgbClr val="000000"/>
                </a:solidFill>
                <a:latin typeface="Century Gothic"/>
                <a:ea typeface="Century Gothic"/>
                <a:cs typeface="Century Gothic"/>
                <a:sym typeface="Century Gothic"/>
              </a:rPr>
              <a:t>Los estudiantes de la Universidad ICEL, promoverán la coordinación de los semáforos del cruce de Bucareli eje 1pte, Tolsá y Barcelona a través de la concientización y participación de los vecinos para disminuir la inseguridad ciudadana en la zona </a:t>
            </a:r>
            <a:endParaRPr b="1" i="0" sz="2000" u="none" cap="none" strike="noStrike">
              <a:solidFill>
                <a:srgbClr val="000000"/>
              </a:solidFill>
              <a:latin typeface="Century Gothic"/>
              <a:ea typeface="Century Gothic"/>
              <a:cs typeface="Century Gothic"/>
              <a:sym typeface="Century Gothic"/>
            </a:endParaRPr>
          </a:p>
        </p:txBody>
      </p:sp>
      <p:pic>
        <p:nvPicPr>
          <p:cNvPr id="154" name="Google Shape;154;p7"/>
          <p:cNvPicPr preferRelativeResize="0"/>
          <p:nvPr/>
        </p:nvPicPr>
        <p:blipFill rotWithShape="1">
          <a:blip r:embed="rId6">
            <a:alphaModFix/>
          </a:blip>
          <a:srcRect b="0" l="0" r="0" t="0"/>
          <a:stretch/>
        </p:blipFill>
        <p:spPr>
          <a:xfrm>
            <a:off x="10072713" y="801701"/>
            <a:ext cx="2012925" cy="201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8"/>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60" name="Google Shape;160;p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61" name="Google Shape;161;p8"/>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62" name="Google Shape;162;p8"/>
          <p:cNvSpPr txBox="1"/>
          <p:nvPr/>
        </p:nvSpPr>
        <p:spPr>
          <a:xfrm>
            <a:off x="10179063" y="945892"/>
            <a:ext cx="1800200" cy="1323439"/>
          </a:xfrm>
          <a:prstGeom prst="rect">
            <a:avLst/>
          </a:prstGeom>
          <a:noFill/>
          <a:ln cap="flat" cmpd="sng" w="12700">
            <a:solidFill>
              <a:schemeClr val="dk1"/>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Century Gothic"/>
                <a:ea typeface="Century Gothic"/>
                <a:cs typeface="Century Gothic"/>
                <a:sym typeface="Century Gothic"/>
              </a:rPr>
              <a:t>Logo de la institución u organización que desarrolla el proyecto.</a:t>
            </a:r>
            <a:endParaRPr b="0" i="0" sz="1600" u="none" cap="none" strike="noStrike">
              <a:solidFill>
                <a:schemeClr val="dk1"/>
              </a:solidFill>
              <a:latin typeface="Century Gothic"/>
              <a:ea typeface="Century Gothic"/>
              <a:cs typeface="Century Gothic"/>
              <a:sym typeface="Century Gothic"/>
            </a:endParaRPr>
          </a:p>
        </p:txBody>
      </p:sp>
      <p:sp>
        <p:nvSpPr>
          <p:cNvPr id="163" name="Google Shape;163;p8"/>
          <p:cNvSpPr/>
          <p:nvPr/>
        </p:nvSpPr>
        <p:spPr>
          <a:xfrm>
            <a:off x="193500" y="971060"/>
            <a:ext cx="3738524" cy="574901"/>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OBJETIVOS ESPECÍFICOS</a:t>
            </a:r>
            <a:endParaRPr b="0" i="0" sz="1400" u="none" cap="none" strike="noStrike">
              <a:solidFill>
                <a:srgbClr val="000000"/>
              </a:solidFill>
              <a:latin typeface="Arial"/>
              <a:ea typeface="Arial"/>
              <a:cs typeface="Arial"/>
              <a:sym typeface="Arial"/>
            </a:endParaRPr>
          </a:p>
        </p:txBody>
      </p:sp>
      <p:sp>
        <p:nvSpPr>
          <p:cNvPr id="164" name="Google Shape;164;p8"/>
          <p:cNvSpPr/>
          <p:nvPr/>
        </p:nvSpPr>
        <p:spPr>
          <a:xfrm>
            <a:off x="183075" y="1607604"/>
            <a:ext cx="9331500" cy="4446600"/>
          </a:xfrm>
          <a:prstGeom prst="rect">
            <a:avLst/>
          </a:prstGeom>
          <a:noFill/>
          <a:ln>
            <a:noFill/>
          </a:ln>
        </p:spPr>
        <p:txBody>
          <a:bodyPr anchorCtr="0" anchor="t" bIns="45700" lIns="91425" spcFirstLastPara="1" rIns="91425" wrap="square" tIns="45700">
            <a:noAutofit/>
          </a:bodyPr>
          <a:lstStyle/>
          <a:p>
            <a:pPr indent="-342900" lvl="0" marL="457200" marR="0" rtl="0" algn="just">
              <a:lnSpc>
                <a:spcPct val="100000"/>
              </a:lnSpc>
              <a:spcBef>
                <a:spcPts val="400"/>
              </a:spcBef>
              <a:spcAft>
                <a:spcPts val="0"/>
              </a:spcAft>
              <a:buClr>
                <a:schemeClr val="dk1"/>
              </a:buClr>
              <a:buSzPts val="1800"/>
              <a:buFont typeface="Century Gothic"/>
              <a:buAutoNum type="arabicPeriod"/>
            </a:pPr>
            <a:r>
              <a:rPr b="0" i="0" lang="es-MX" sz="1800" u="none" cap="none" strike="noStrike">
                <a:solidFill>
                  <a:schemeClr val="dk1"/>
                </a:solidFill>
                <a:latin typeface="Century Gothic"/>
                <a:ea typeface="Century Gothic"/>
                <a:cs typeface="Century Gothic"/>
                <a:sym typeface="Century Gothic"/>
              </a:rPr>
              <a:t>Concientizar a los vecinos y transeúntes sobre la necesidad e importancia que tienen los señalamientos viales en la comunidad a través de un sociodrama.</a:t>
            </a:r>
            <a:endParaRPr b="0" i="0" sz="18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40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342900" lvl="0" marL="457200" marR="0" rtl="0" algn="just">
              <a:lnSpc>
                <a:spcPct val="100000"/>
              </a:lnSpc>
              <a:spcBef>
                <a:spcPts val="400"/>
              </a:spcBef>
              <a:spcAft>
                <a:spcPts val="0"/>
              </a:spcAft>
              <a:buClr>
                <a:schemeClr val="dk1"/>
              </a:buClr>
              <a:buSzPts val="1800"/>
              <a:buFont typeface="Century Gothic"/>
              <a:buAutoNum type="arabicPeriod"/>
            </a:pPr>
            <a:r>
              <a:rPr b="0" i="0" lang="es-MX" sz="1800" u="none" cap="none" strike="noStrike">
                <a:solidFill>
                  <a:schemeClr val="dk1"/>
                </a:solidFill>
                <a:latin typeface="Century Gothic"/>
                <a:ea typeface="Century Gothic"/>
                <a:cs typeface="Century Gothic"/>
                <a:sym typeface="Century Gothic"/>
              </a:rPr>
              <a:t>Organizar a los ciudadanos para que se involucren en el reporte del mal estado de señalamientos viales mediante la asistencia a las juntas de seguridad ciudadana y a través del contacto directo con los vecinos.</a:t>
            </a:r>
            <a:endParaRPr b="0" i="0" sz="1800" u="none" cap="none" strike="noStrike">
              <a:solidFill>
                <a:schemeClr val="dk1"/>
              </a:solidFill>
              <a:latin typeface="Century Gothic"/>
              <a:ea typeface="Century Gothic"/>
              <a:cs typeface="Century Gothic"/>
              <a:sym typeface="Century Gothic"/>
            </a:endParaRPr>
          </a:p>
          <a:p>
            <a:pPr indent="0" lvl="0" marL="457200" marR="0" rtl="0" algn="just">
              <a:lnSpc>
                <a:spcPct val="100000"/>
              </a:lnSpc>
              <a:spcBef>
                <a:spcPts val="40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342900" lvl="0" marL="457200" marR="0" rtl="0" algn="just">
              <a:lnSpc>
                <a:spcPct val="100000"/>
              </a:lnSpc>
              <a:spcBef>
                <a:spcPts val="400"/>
              </a:spcBef>
              <a:spcAft>
                <a:spcPts val="0"/>
              </a:spcAft>
              <a:buClr>
                <a:schemeClr val="dk1"/>
              </a:buClr>
              <a:buSzPts val="1800"/>
              <a:buFont typeface="Century Gothic"/>
              <a:buAutoNum type="arabicPeriod"/>
            </a:pPr>
            <a:r>
              <a:rPr b="0" i="0" lang="es-MX" sz="1800" u="none" cap="none" strike="noStrike">
                <a:solidFill>
                  <a:schemeClr val="dk1"/>
                </a:solidFill>
                <a:latin typeface="Century Gothic"/>
                <a:ea typeface="Century Gothic"/>
                <a:cs typeface="Century Gothic"/>
                <a:sym typeface="Century Gothic"/>
              </a:rPr>
              <a:t>Lograr la vinculación con la Secretaría de Control de Tránsito para dar mantenimiento de los semáforos del cruce de Bucareli.</a:t>
            </a:r>
            <a:endParaRPr b="0" i="0" sz="18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entury Gothic"/>
              <a:ea typeface="Century Gothic"/>
              <a:cs typeface="Century Gothic"/>
              <a:sym typeface="Century Gothic"/>
            </a:endParaRPr>
          </a:p>
          <a:p>
            <a:pPr indent="0" lvl="0" marL="457200" marR="0" rtl="0" algn="just">
              <a:lnSpc>
                <a:spcPct val="150000"/>
              </a:lnSpc>
              <a:spcBef>
                <a:spcPts val="400"/>
              </a:spcBef>
              <a:spcAft>
                <a:spcPts val="0"/>
              </a:spcAft>
              <a:buClr>
                <a:srgbClr val="000000"/>
              </a:buClr>
              <a:buSzPts val="2000"/>
              <a:buFont typeface="Arial"/>
              <a:buNone/>
            </a:pPr>
            <a:r>
              <a:t/>
            </a:r>
            <a:endParaRPr b="1" i="0" sz="2000" u="none" cap="none" strike="noStrike">
              <a:solidFill>
                <a:schemeClr val="dk1"/>
              </a:solidFill>
              <a:latin typeface="Century Gothic"/>
              <a:ea typeface="Century Gothic"/>
              <a:cs typeface="Century Gothic"/>
              <a:sym typeface="Century Gothic"/>
            </a:endParaRPr>
          </a:p>
          <a:p>
            <a:pPr indent="-342900" lvl="0" marL="342900" marR="0" rtl="0" algn="just">
              <a:lnSpc>
                <a:spcPct val="150000"/>
              </a:lnSpc>
              <a:spcBef>
                <a:spcPts val="400"/>
              </a:spcBef>
              <a:spcAft>
                <a:spcPts val="0"/>
              </a:spcAft>
              <a:buClr>
                <a:srgbClr val="000000"/>
              </a:buClr>
              <a:buSzPts val="2000"/>
              <a:buFont typeface="Arial"/>
              <a:buNone/>
            </a:pPr>
            <a:r>
              <a:t/>
            </a:r>
            <a:endParaRPr b="1" i="0" sz="2000" u="none" cap="none" strike="noStrike">
              <a:solidFill>
                <a:schemeClr val="dk1"/>
              </a:solidFill>
              <a:latin typeface="Century Gothic"/>
              <a:ea typeface="Century Gothic"/>
              <a:cs typeface="Century Gothic"/>
              <a:sym typeface="Century Gothic"/>
            </a:endParaRPr>
          </a:p>
        </p:txBody>
      </p:sp>
      <p:pic>
        <p:nvPicPr>
          <p:cNvPr id="165" name="Google Shape;165;p8"/>
          <p:cNvPicPr preferRelativeResize="0"/>
          <p:nvPr/>
        </p:nvPicPr>
        <p:blipFill rotWithShape="1">
          <a:blip r:embed="rId6">
            <a:alphaModFix/>
          </a:blip>
          <a:srcRect b="0" l="0" r="0" t="0"/>
          <a:stretch/>
        </p:blipFill>
        <p:spPr>
          <a:xfrm>
            <a:off x="9910750" y="860175"/>
            <a:ext cx="2139950" cy="213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9"/>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71" name="Google Shape;171;p9"/>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72" name="Google Shape;172;p9"/>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73" name="Google Shape;173;p9"/>
          <p:cNvSpPr txBox="1"/>
          <p:nvPr/>
        </p:nvSpPr>
        <p:spPr>
          <a:xfrm>
            <a:off x="10179063" y="945892"/>
            <a:ext cx="1800300" cy="1323300"/>
          </a:xfrm>
          <a:prstGeom prst="rect">
            <a:avLst/>
          </a:prstGeom>
          <a:noFill/>
          <a:ln cap="flat" cmpd="sng" w="12700">
            <a:solidFill>
              <a:schemeClr val="dk1"/>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Century Gothic"/>
                <a:ea typeface="Century Gothic"/>
                <a:cs typeface="Century Gothic"/>
                <a:sym typeface="Century Gothic"/>
              </a:rPr>
              <a:t>Logo de la institución u organización que desarrolla el proyecto.</a:t>
            </a:r>
            <a:endParaRPr b="0" i="0" sz="1600" u="none" cap="none" strike="noStrike">
              <a:solidFill>
                <a:schemeClr val="dk1"/>
              </a:solidFill>
              <a:latin typeface="Century Gothic"/>
              <a:ea typeface="Century Gothic"/>
              <a:cs typeface="Century Gothic"/>
              <a:sym typeface="Century Gothic"/>
            </a:endParaRPr>
          </a:p>
        </p:txBody>
      </p:sp>
      <p:sp>
        <p:nvSpPr>
          <p:cNvPr id="174" name="Google Shape;174;p9"/>
          <p:cNvSpPr/>
          <p:nvPr/>
        </p:nvSpPr>
        <p:spPr>
          <a:xfrm>
            <a:off x="183080" y="945892"/>
            <a:ext cx="2432100" cy="5748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DESTINATARIOS</a:t>
            </a:r>
            <a:endParaRPr b="0" i="0" sz="1400" u="none" cap="none" strike="noStrike">
              <a:solidFill>
                <a:srgbClr val="000000"/>
              </a:solidFill>
              <a:latin typeface="Arial"/>
              <a:ea typeface="Arial"/>
              <a:cs typeface="Arial"/>
              <a:sym typeface="Arial"/>
            </a:endParaRPr>
          </a:p>
        </p:txBody>
      </p:sp>
      <p:sp>
        <p:nvSpPr>
          <p:cNvPr id="175" name="Google Shape;175;p9"/>
          <p:cNvSpPr/>
          <p:nvPr/>
        </p:nvSpPr>
        <p:spPr>
          <a:xfrm>
            <a:off x="183075" y="1607550"/>
            <a:ext cx="9861300" cy="36123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50000"/>
              </a:lnSpc>
              <a:spcBef>
                <a:spcPts val="0"/>
              </a:spcBef>
              <a:spcAft>
                <a:spcPts val="0"/>
              </a:spcAft>
              <a:buClr>
                <a:schemeClr val="dk1"/>
              </a:buClr>
              <a:buSzPts val="2000"/>
              <a:buFont typeface="Century Gothic"/>
              <a:buChar char="●"/>
            </a:pPr>
            <a:r>
              <a:rPr b="1" i="0" lang="es-MX" sz="2000" u="none" cap="none" strike="noStrike">
                <a:solidFill>
                  <a:schemeClr val="dk1"/>
                </a:solidFill>
                <a:latin typeface="Century Gothic"/>
                <a:ea typeface="Century Gothic"/>
                <a:cs typeface="Century Gothic"/>
                <a:sym typeface="Century Gothic"/>
              </a:rPr>
              <a:t>573 Vecinos residentes</a:t>
            </a:r>
            <a:endParaRPr b="1" i="0" sz="2000" u="none" cap="none" strike="noStrike">
              <a:solidFill>
                <a:schemeClr val="dk1"/>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chemeClr val="dk1"/>
              </a:buClr>
              <a:buSzPts val="2000"/>
              <a:buFont typeface="Century Gothic"/>
              <a:buChar char="●"/>
            </a:pPr>
            <a:r>
              <a:rPr b="1" i="0" lang="es-MX" sz="2000" u="none" cap="none" strike="noStrike">
                <a:solidFill>
                  <a:schemeClr val="dk1"/>
                </a:solidFill>
                <a:latin typeface="Century Gothic"/>
                <a:ea typeface="Century Gothic"/>
                <a:cs typeface="Century Gothic"/>
                <a:sym typeface="Century Gothic"/>
              </a:rPr>
              <a:t># Vecinos visitantes</a:t>
            </a:r>
            <a:endParaRPr b="1" i="0" sz="2000" u="none" cap="none" strike="noStrike">
              <a:solidFill>
                <a:schemeClr val="dk1"/>
              </a:solidFill>
              <a:latin typeface="Century Gothic"/>
              <a:ea typeface="Century Gothic"/>
              <a:cs typeface="Century Gothic"/>
              <a:sym typeface="Century Gothic"/>
            </a:endParaRPr>
          </a:p>
          <a:p>
            <a:pPr indent="0" lvl="0" marL="457200" marR="0" rtl="0" algn="l">
              <a:lnSpc>
                <a:spcPct val="150000"/>
              </a:lnSpc>
              <a:spcBef>
                <a:spcPts val="0"/>
              </a:spcBef>
              <a:spcAft>
                <a:spcPts val="0"/>
              </a:spcAft>
              <a:buClr>
                <a:srgbClr val="000000"/>
              </a:buClr>
              <a:buSzPts val="2000"/>
              <a:buFont typeface="Arial"/>
              <a:buNone/>
            </a:pPr>
            <a:r>
              <a:t/>
            </a:r>
            <a:endParaRPr b="1" i="0" sz="2000" u="none" cap="none" strike="noStrike">
              <a:solidFill>
                <a:schemeClr val="dk1"/>
              </a:solidFill>
              <a:latin typeface="Century Gothic"/>
              <a:ea typeface="Century Gothic"/>
              <a:cs typeface="Century Gothic"/>
              <a:sym typeface="Century Gothic"/>
            </a:endParaRPr>
          </a:p>
          <a:p>
            <a:pPr indent="0" lvl="0" marL="457200" marR="0" rtl="0" algn="l">
              <a:lnSpc>
                <a:spcPct val="150000"/>
              </a:lnSpc>
              <a:spcBef>
                <a:spcPts val="0"/>
              </a:spcBef>
              <a:spcAft>
                <a:spcPts val="0"/>
              </a:spcAft>
              <a:buClr>
                <a:srgbClr val="000000"/>
              </a:buClr>
              <a:buSzPts val="2000"/>
              <a:buFont typeface="Arial"/>
              <a:buNone/>
            </a:pPr>
            <a:r>
              <a:t/>
            </a:r>
            <a:endParaRPr b="1" i="0" sz="2000" u="none" cap="none" strike="noStrike">
              <a:solidFill>
                <a:schemeClr val="dk1"/>
              </a:solidFill>
              <a:latin typeface="Century Gothic"/>
              <a:ea typeface="Century Gothic"/>
              <a:cs typeface="Century Gothic"/>
              <a:sym typeface="Century Gothic"/>
            </a:endParaRPr>
          </a:p>
        </p:txBody>
      </p:sp>
      <p:pic>
        <p:nvPicPr>
          <p:cNvPr id="176" name="Google Shape;176;p9"/>
          <p:cNvPicPr preferRelativeResize="0"/>
          <p:nvPr/>
        </p:nvPicPr>
        <p:blipFill rotWithShape="1">
          <a:blip r:embed="rId6">
            <a:alphaModFix/>
          </a:blip>
          <a:srcRect b="0" l="0" r="0" t="0"/>
          <a:stretch/>
        </p:blipFill>
        <p:spPr>
          <a:xfrm>
            <a:off x="9796475" y="864381"/>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