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8" roundtripDataSignature="AMtx7mjlAnmf34qqGwkdpJ2hrqr9w3wz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customschemas.google.com/relationships/presentationmetadata" Target="meta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7" name="Google Shape;187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3" name="Google Shape;233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2" name="Google Shape;282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6" name="Google Shape;316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a4783db86d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0" name="Google Shape;100;ga4783db86d_0_19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96f7b79043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4" name="Google Shape;124;g96f7b79043_0_9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4" name="Google Shape;134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6" name="Google Shape;14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7" name="Google Shape;157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7" name="Google Shape;167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7" name="Google Shape;177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2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Relationship Id="rId4" Type="http://schemas.openxmlformats.org/officeDocument/2006/relationships/image" Target="../media/image1.jpg"/><Relationship Id="rId5" Type="http://schemas.openxmlformats.org/officeDocument/2006/relationships/image" Target="../media/image5.png"/><Relationship Id="rId6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2.jpg"/><Relationship Id="rId6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4.jpg"/><Relationship Id="rId7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37263" l="0" r="0" t="0"/>
          <a:stretch/>
        </p:blipFill>
        <p:spPr>
          <a:xfrm>
            <a:off x="0" y="-31750"/>
            <a:ext cx="12192000" cy="833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79163" y="6191250"/>
            <a:ext cx="833437" cy="503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 rotWithShape="1">
          <a:blip r:embed="rId5">
            <a:alphaModFix/>
          </a:blip>
          <a:srcRect b="52797" l="38151" r="37886" t="34995"/>
          <a:stretch/>
        </p:blipFill>
        <p:spPr>
          <a:xfrm>
            <a:off x="9136063" y="6175375"/>
            <a:ext cx="1814512" cy="519113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/>
          <p:nvPr/>
        </p:nvSpPr>
        <p:spPr>
          <a:xfrm>
            <a:off x="4523455" y="4111109"/>
            <a:ext cx="2914580" cy="461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MX" sz="2400" u="sng" cap="none" strike="noStrike">
                <a:solidFill>
                  <a:srgbClr val="0A4C86"/>
                </a:solidFill>
                <a:latin typeface="Arial"/>
                <a:ea typeface="Arial"/>
                <a:cs typeface="Arial"/>
                <a:sym typeface="Arial"/>
              </a:rPr>
              <a:t>Conciencia social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" name="Google Shape;88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820989" y="2187374"/>
            <a:ext cx="4363674" cy="181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37876" y="848075"/>
            <a:ext cx="2204400" cy="9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0"/>
          <p:cNvPicPr preferRelativeResize="0"/>
          <p:nvPr/>
        </p:nvPicPr>
        <p:blipFill rotWithShape="1">
          <a:blip r:embed="rId4">
            <a:alphaModFix/>
          </a:blip>
          <a:srcRect b="37264" l="0" r="0" t="0"/>
          <a:stretch/>
        </p:blipFill>
        <p:spPr>
          <a:xfrm>
            <a:off x="0" y="-31750"/>
            <a:ext cx="12191999" cy="833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87788" y="5818550"/>
            <a:ext cx="833437" cy="503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0"/>
          <p:cNvPicPr preferRelativeResize="0"/>
          <p:nvPr/>
        </p:nvPicPr>
        <p:blipFill rotWithShape="1">
          <a:blip r:embed="rId6">
            <a:alphaModFix/>
          </a:blip>
          <a:srcRect b="52796" l="38151" r="37886" t="34996"/>
          <a:stretch/>
        </p:blipFill>
        <p:spPr>
          <a:xfrm>
            <a:off x="9136063" y="6175375"/>
            <a:ext cx="1814510" cy="519113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0"/>
          <p:cNvSpPr/>
          <p:nvPr/>
        </p:nvSpPr>
        <p:spPr>
          <a:xfrm>
            <a:off x="279307" y="945900"/>
            <a:ext cx="8712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MX" sz="2400" u="none" cap="none" strike="noStrike">
                <a:solidFill>
                  <a:srgbClr val="0A4C86"/>
                </a:solidFill>
                <a:latin typeface="Arial"/>
                <a:ea typeface="Arial"/>
                <a:cs typeface="Arial"/>
                <a:sym typeface="Arial"/>
              </a:rPr>
              <a:t>PRODUCTOS O RESULTADOS ESPERADOS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0"/>
          <p:cNvSpPr/>
          <p:nvPr/>
        </p:nvSpPr>
        <p:spPr>
          <a:xfrm>
            <a:off x="8991699" y="2477786"/>
            <a:ext cx="903300" cy="43200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120000" y="60000"/>
                </a:lnTo>
              </a:path>
            </a:pathLst>
          </a:custGeom>
          <a:noFill/>
          <a:ln cap="flat" cmpd="sng" w="12700">
            <a:solidFill>
              <a:srgbClr val="D5A6B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0"/>
          <p:cNvSpPr/>
          <p:nvPr/>
        </p:nvSpPr>
        <p:spPr>
          <a:xfrm>
            <a:off x="9787275" y="4489750"/>
            <a:ext cx="2192100" cy="1062900"/>
          </a:xfrm>
          <a:prstGeom prst="roundRect">
            <a:avLst>
              <a:gd fmla="val 16667" name="adj"/>
            </a:avLst>
          </a:prstGeom>
          <a:solidFill>
            <a:srgbClr val="D5A6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rPr b="1" i="0" lang="es-MX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Cantidad: 1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rPr b="1" i="0" lang="es-MX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Frecuencia: mensual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10"/>
          <p:cNvSpPr/>
          <p:nvPr/>
        </p:nvSpPr>
        <p:spPr>
          <a:xfrm>
            <a:off x="9711675" y="3160950"/>
            <a:ext cx="2192100" cy="1062900"/>
          </a:xfrm>
          <a:prstGeom prst="roundRect">
            <a:avLst>
              <a:gd fmla="val 16667" name="adj"/>
            </a:avLst>
          </a:prstGeom>
          <a:solidFill>
            <a:srgbClr val="D5A6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-MX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Cantidad: 20 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-MX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Frecuencia: Semanal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7" name="Google Shape;197;p10"/>
          <p:cNvGrpSpPr/>
          <p:nvPr/>
        </p:nvGrpSpPr>
        <p:grpSpPr>
          <a:xfrm>
            <a:off x="437878" y="1787825"/>
            <a:ext cx="11465897" cy="3825272"/>
            <a:chOff x="437878" y="1787825"/>
            <a:chExt cx="11465897" cy="3825272"/>
          </a:xfrm>
        </p:grpSpPr>
        <p:grpSp>
          <p:nvGrpSpPr>
            <p:cNvPr id="198" name="Google Shape;198;p10"/>
            <p:cNvGrpSpPr/>
            <p:nvPr/>
          </p:nvGrpSpPr>
          <p:grpSpPr>
            <a:xfrm>
              <a:off x="437878" y="1891930"/>
              <a:ext cx="8569629" cy="3721167"/>
              <a:chOff x="6153" y="394658"/>
              <a:chExt cx="8569629" cy="3721167"/>
            </a:xfrm>
          </p:grpSpPr>
          <p:sp>
            <p:nvSpPr>
              <p:cNvPr id="199" name="Google Shape;199;p10"/>
              <p:cNvSpPr/>
              <p:nvPr/>
            </p:nvSpPr>
            <p:spPr>
              <a:xfrm>
                <a:off x="6153" y="394658"/>
                <a:ext cx="2255100" cy="1127700"/>
              </a:xfrm>
              <a:prstGeom prst="roundRect">
                <a:avLst>
                  <a:gd fmla="val 10000" name="adj"/>
                </a:avLst>
              </a:prstGeom>
              <a:solidFill>
                <a:schemeClr val="accent4"/>
              </a:solidFill>
              <a:ln cap="flat" cmpd="sng" w="127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10"/>
              <p:cNvSpPr txBox="1"/>
              <p:nvPr/>
            </p:nvSpPr>
            <p:spPr>
              <a:xfrm>
                <a:off x="39179" y="427684"/>
                <a:ext cx="2189100" cy="106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5875" lIns="15875" spcFirstLastPara="1" rIns="15875" wrap="square" tIns="15875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s-MX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Concientizar a los vecinos de una manera agradable 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10"/>
              <p:cNvSpPr/>
              <p:nvPr/>
            </p:nvSpPr>
            <p:spPr>
              <a:xfrm>
                <a:off x="2261342" y="935955"/>
                <a:ext cx="902100" cy="45000"/>
              </a:xfrm>
              <a:custGeom>
                <a:rect b="b" l="l" r="r" t="t"/>
                <a:pathLst>
                  <a:path extrusionOk="0" h="120000" w="120000">
                    <a:moveTo>
                      <a:pt x="0" y="60000"/>
                    </a:moveTo>
                    <a:lnTo>
                      <a:pt x="120000" y="60000"/>
                    </a:lnTo>
                  </a:path>
                </a:pathLst>
              </a:custGeom>
              <a:noFill/>
              <a:ln cap="flat" cmpd="sng" w="12700">
                <a:solidFill>
                  <a:schemeClr val="accent6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10"/>
              <p:cNvSpPr txBox="1"/>
              <p:nvPr/>
            </p:nvSpPr>
            <p:spPr>
              <a:xfrm>
                <a:off x="2689828" y="935903"/>
                <a:ext cx="45000" cy="4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12700" spcFirstLastPara="1" rIns="1270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10"/>
              <p:cNvSpPr/>
              <p:nvPr/>
            </p:nvSpPr>
            <p:spPr>
              <a:xfrm>
                <a:off x="3163418" y="394658"/>
                <a:ext cx="2255100" cy="1127700"/>
              </a:xfrm>
              <a:prstGeom prst="roundRect">
                <a:avLst>
                  <a:gd fmla="val 10000" name="adj"/>
                </a:avLst>
              </a:prstGeom>
              <a:solidFill>
                <a:schemeClr val="accent6"/>
              </a:solidFill>
              <a:ln cap="flat" cmpd="sng" w="127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p10"/>
              <p:cNvSpPr txBox="1"/>
              <p:nvPr/>
            </p:nvSpPr>
            <p:spPr>
              <a:xfrm>
                <a:off x="3196444" y="427684"/>
                <a:ext cx="2189100" cy="106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5875" lIns="15875" spcFirstLastPara="1" rIns="15875" wrap="square" tIns="15875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1" i="0" lang="es-MX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Actividad 1.</a:t>
                </a:r>
                <a:r>
                  <a:rPr b="0" i="0" lang="es-MX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Colocar volantes con valores en lugares visibles 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1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10"/>
              <p:cNvSpPr/>
              <p:nvPr/>
            </p:nvSpPr>
            <p:spPr>
              <a:xfrm>
                <a:off x="5418606" y="935955"/>
                <a:ext cx="902100" cy="45000"/>
              </a:xfrm>
              <a:custGeom>
                <a:rect b="b" l="l" r="r" t="t"/>
                <a:pathLst>
                  <a:path extrusionOk="0" h="120000" w="120000">
                    <a:moveTo>
                      <a:pt x="0" y="60000"/>
                    </a:moveTo>
                    <a:lnTo>
                      <a:pt x="120000" y="60000"/>
                    </a:lnTo>
                  </a:path>
                </a:pathLst>
              </a:custGeom>
              <a:noFill/>
              <a:ln cap="flat" cmpd="sng" w="12700">
                <a:solidFill>
                  <a:srgbClr val="599BD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10"/>
              <p:cNvSpPr txBox="1"/>
              <p:nvPr/>
            </p:nvSpPr>
            <p:spPr>
              <a:xfrm>
                <a:off x="5847092" y="935903"/>
                <a:ext cx="45000" cy="4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12700" spcFirstLastPara="1" rIns="1270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07;p10"/>
              <p:cNvSpPr/>
              <p:nvPr/>
            </p:nvSpPr>
            <p:spPr>
              <a:xfrm>
                <a:off x="6320682" y="394658"/>
                <a:ext cx="2255100" cy="1127700"/>
              </a:xfrm>
              <a:prstGeom prst="roundRect">
                <a:avLst>
                  <a:gd fmla="val 10000" name="adj"/>
                </a:avLst>
              </a:prstGeom>
              <a:solidFill>
                <a:srgbClr val="599BD5"/>
              </a:solidFill>
              <a:ln cap="flat" cmpd="sng" w="127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208;p10"/>
              <p:cNvSpPr txBox="1"/>
              <p:nvPr/>
            </p:nvSpPr>
            <p:spPr>
              <a:xfrm>
                <a:off x="6353708" y="427684"/>
                <a:ext cx="2189100" cy="106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5875" lIns="15875" spcFirstLastPara="1" rIns="15875" wrap="square" tIns="15875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s-MX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Porcentaje de volantes divulgados en la colonia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p10"/>
              <p:cNvSpPr/>
              <p:nvPr/>
            </p:nvSpPr>
            <p:spPr>
              <a:xfrm>
                <a:off x="6153" y="1691391"/>
                <a:ext cx="2255100" cy="1127700"/>
              </a:xfrm>
              <a:prstGeom prst="roundRect">
                <a:avLst>
                  <a:gd fmla="val 10000" name="adj"/>
                </a:avLst>
              </a:prstGeom>
              <a:solidFill>
                <a:schemeClr val="accent4"/>
              </a:solidFill>
              <a:ln cap="flat" cmpd="sng" w="127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10"/>
              <p:cNvSpPr txBox="1"/>
              <p:nvPr/>
            </p:nvSpPr>
            <p:spPr>
              <a:xfrm>
                <a:off x="39179" y="1724417"/>
                <a:ext cx="2189100" cy="106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5875" lIns="15875" spcFirstLastPara="1" rIns="15875" wrap="square" tIns="15875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s-MX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Reunir gente con fines de crear un comité vecinal 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11;p10"/>
              <p:cNvSpPr/>
              <p:nvPr/>
            </p:nvSpPr>
            <p:spPr>
              <a:xfrm>
                <a:off x="2261342" y="2232689"/>
                <a:ext cx="902100" cy="45000"/>
              </a:xfrm>
              <a:custGeom>
                <a:rect b="b" l="l" r="r" t="t"/>
                <a:pathLst>
                  <a:path extrusionOk="0" h="120000" w="120000">
                    <a:moveTo>
                      <a:pt x="0" y="60000"/>
                    </a:moveTo>
                    <a:lnTo>
                      <a:pt x="120000" y="60000"/>
                    </a:lnTo>
                  </a:path>
                </a:pathLst>
              </a:custGeom>
              <a:noFill/>
              <a:ln cap="flat" cmpd="sng" w="12700">
                <a:solidFill>
                  <a:schemeClr val="accent6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12;p10"/>
              <p:cNvSpPr txBox="1"/>
              <p:nvPr/>
            </p:nvSpPr>
            <p:spPr>
              <a:xfrm>
                <a:off x="2689828" y="2232637"/>
                <a:ext cx="45000" cy="4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12700" spcFirstLastPara="1" rIns="1270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10"/>
              <p:cNvSpPr/>
              <p:nvPr/>
            </p:nvSpPr>
            <p:spPr>
              <a:xfrm>
                <a:off x="3163418" y="1691391"/>
                <a:ext cx="2255100" cy="1127700"/>
              </a:xfrm>
              <a:prstGeom prst="roundRect">
                <a:avLst>
                  <a:gd fmla="val 10000" name="adj"/>
                </a:avLst>
              </a:prstGeom>
              <a:solidFill>
                <a:schemeClr val="accent6"/>
              </a:solidFill>
              <a:ln cap="flat" cmpd="sng" w="127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10"/>
              <p:cNvSpPr txBox="1"/>
              <p:nvPr/>
            </p:nvSpPr>
            <p:spPr>
              <a:xfrm>
                <a:off x="3196444" y="1724417"/>
                <a:ext cx="2189100" cy="106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5875" lIns="15875" spcFirstLastPara="1" rIns="15875" wrap="square" tIns="15875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es-MX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Actividad 2. </a:t>
                </a:r>
                <a:r>
                  <a:rPr b="0" i="0" lang="es-MX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Invitar a los vecinos mediante carteles o reuniones 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15;p10"/>
              <p:cNvSpPr/>
              <p:nvPr/>
            </p:nvSpPr>
            <p:spPr>
              <a:xfrm>
                <a:off x="5418606" y="2232689"/>
                <a:ext cx="902100" cy="45000"/>
              </a:xfrm>
              <a:custGeom>
                <a:rect b="b" l="l" r="r" t="t"/>
                <a:pathLst>
                  <a:path extrusionOk="0" h="120000" w="120000">
                    <a:moveTo>
                      <a:pt x="0" y="60000"/>
                    </a:moveTo>
                    <a:lnTo>
                      <a:pt x="120000" y="60000"/>
                    </a:lnTo>
                  </a:path>
                </a:pathLst>
              </a:custGeom>
              <a:noFill/>
              <a:ln cap="flat" cmpd="sng" w="12700">
                <a:solidFill>
                  <a:srgbClr val="599BD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10"/>
              <p:cNvSpPr txBox="1"/>
              <p:nvPr/>
            </p:nvSpPr>
            <p:spPr>
              <a:xfrm>
                <a:off x="5847092" y="2232637"/>
                <a:ext cx="45000" cy="4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12700" spcFirstLastPara="1" rIns="1270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10"/>
              <p:cNvSpPr/>
              <p:nvPr/>
            </p:nvSpPr>
            <p:spPr>
              <a:xfrm>
                <a:off x="6320682" y="1691391"/>
                <a:ext cx="2255100" cy="1127700"/>
              </a:xfrm>
              <a:prstGeom prst="roundRect">
                <a:avLst>
                  <a:gd fmla="val 10000" name="adj"/>
                </a:avLst>
              </a:prstGeom>
              <a:solidFill>
                <a:srgbClr val="599BD5"/>
              </a:solidFill>
              <a:ln cap="flat" cmpd="sng" w="127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10"/>
              <p:cNvSpPr txBox="1"/>
              <p:nvPr/>
            </p:nvSpPr>
            <p:spPr>
              <a:xfrm>
                <a:off x="6353708" y="1724417"/>
                <a:ext cx="2189100" cy="106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5875" lIns="15875" spcFirstLastPara="1" rIns="15875" wrap="square" tIns="15875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s-MX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Porcentaje de personas que participan 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10"/>
              <p:cNvSpPr/>
              <p:nvPr/>
            </p:nvSpPr>
            <p:spPr>
              <a:xfrm>
                <a:off x="6153" y="2988125"/>
                <a:ext cx="2255100" cy="1127700"/>
              </a:xfrm>
              <a:prstGeom prst="roundRect">
                <a:avLst>
                  <a:gd fmla="val 10000" name="adj"/>
                </a:avLst>
              </a:prstGeom>
              <a:solidFill>
                <a:schemeClr val="accent4"/>
              </a:solidFill>
              <a:ln cap="flat" cmpd="sng" w="127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s-MX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Pedir recursos para poder empezar a mejorar las áreas de recreación 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20;p10"/>
              <p:cNvSpPr/>
              <p:nvPr/>
            </p:nvSpPr>
            <p:spPr>
              <a:xfrm>
                <a:off x="2261342" y="3529422"/>
                <a:ext cx="902100" cy="45000"/>
              </a:xfrm>
              <a:custGeom>
                <a:rect b="b" l="l" r="r" t="t"/>
                <a:pathLst>
                  <a:path extrusionOk="0" h="120000" w="120000">
                    <a:moveTo>
                      <a:pt x="0" y="60000"/>
                    </a:moveTo>
                    <a:lnTo>
                      <a:pt x="120000" y="60000"/>
                    </a:lnTo>
                  </a:path>
                </a:pathLst>
              </a:custGeom>
              <a:noFill/>
              <a:ln cap="flat" cmpd="sng" w="12700">
                <a:solidFill>
                  <a:schemeClr val="accent6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221;p10"/>
              <p:cNvSpPr txBox="1"/>
              <p:nvPr/>
            </p:nvSpPr>
            <p:spPr>
              <a:xfrm>
                <a:off x="2689828" y="3529370"/>
                <a:ext cx="45000" cy="4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12700" spcFirstLastPara="1" rIns="1270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10"/>
              <p:cNvSpPr/>
              <p:nvPr/>
            </p:nvSpPr>
            <p:spPr>
              <a:xfrm>
                <a:off x="3163418" y="2988125"/>
                <a:ext cx="2255100" cy="1127700"/>
              </a:xfrm>
              <a:prstGeom prst="roundRect">
                <a:avLst>
                  <a:gd fmla="val 10000" name="adj"/>
                </a:avLst>
              </a:prstGeom>
              <a:solidFill>
                <a:schemeClr val="accent6"/>
              </a:solidFill>
              <a:ln cap="flat" cmpd="sng" w="127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10"/>
              <p:cNvSpPr txBox="1"/>
              <p:nvPr/>
            </p:nvSpPr>
            <p:spPr>
              <a:xfrm>
                <a:off x="3196444" y="3021151"/>
                <a:ext cx="2189100" cy="106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5875" lIns="15875" spcFirstLastPara="1" rIns="15875" wrap="square" tIns="15875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es-MX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Actividad 3. </a:t>
                </a:r>
                <a:r>
                  <a:rPr b="0" i="0" lang="es-MX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Elaborar oficio para la solicitud del apoyo</a:t>
                </a:r>
                <a:r>
                  <a:rPr b="1" i="0" lang="es-MX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 b="1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10"/>
              <p:cNvSpPr/>
              <p:nvPr/>
            </p:nvSpPr>
            <p:spPr>
              <a:xfrm>
                <a:off x="5418606" y="3529422"/>
                <a:ext cx="902100" cy="45000"/>
              </a:xfrm>
              <a:custGeom>
                <a:rect b="b" l="l" r="r" t="t"/>
                <a:pathLst>
                  <a:path extrusionOk="0" h="120000" w="120000">
                    <a:moveTo>
                      <a:pt x="0" y="60000"/>
                    </a:moveTo>
                    <a:lnTo>
                      <a:pt x="120000" y="60000"/>
                    </a:lnTo>
                  </a:path>
                </a:pathLst>
              </a:custGeom>
              <a:noFill/>
              <a:ln cap="flat" cmpd="sng" w="12700">
                <a:solidFill>
                  <a:srgbClr val="599BD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10"/>
              <p:cNvSpPr txBox="1"/>
              <p:nvPr/>
            </p:nvSpPr>
            <p:spPr>
              <a:xfrm>
                <a:off x="5847092" y="3529370"/>
                <a:ext cx="45000" cy="4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12700" spcFirstLastPara="1" rIns="1270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10"/>
              <p:cNvSpPr/>
              <p:nvPr/>
            </p:nvSpPr>
            <p:spPr>
              <a:xfrm>
                <a:off x="6320682" y="2988125"/>
                <a:ext cx="2255100" cy="1127700"/>
              </a:xfrm>
              <a:prstGeom prst="roundRect">
                <a:avLst>
                  <a:gd fmla="val 10000" name="adj"/>
                </a:avLst>
              </a:prstGeom>
              <a:solidFill>
                <a:srgbClr val="599BD5"/>
              </a:solidFill>
              <a:ln cap="flat" cmpd="sng" w="127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227;p10"/>
              <p:cNvSpPr txBox="1"/>
              <p:nvPr/>
            </p:nvSpPr>
            <p:spPr>
              <a:xfrm>
                <a:off x="6353708" y="3021151"/>
                <a:ext cx="2189100" cy="106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5875" lIns="15875" spcFirstLastPara="1" rIns="15875" wrap="square" tIns="15875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s-MX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Porcentaje de oficios elaborados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8" name="Google Shape;228;p10"/>
            <p:cNvSpPr/>
            <p:nvPr/>
          </p:nvSpPr>
          <p:spPr>
            <a:xfrm>
              <a:off x="9711675" y="1787825"/>
              <a:ext cx="2192100" cy="1062900"/>
            </a:xfrm>
            <a:prstGeom prst="roundRect">
              <a:avLst>
                <a:gd fmla="val 16667" name="adj"/>
              </a:avLst>
            </a:prstGeom>
            <a:solidFill>
              <a:srgbClr val="D5A6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s-MX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Cantidad: 50</a:t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s-MX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Frecuencia: mensual</a:t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9" name="Google Shape;229;p10"/>
          <p:cNvSpPr/>
          <p:nvPr/>
        </p:nvSpPr>
        <p:spPr>
          <a:xfrm>
            <a:off x="8991699" y="3773186"/>
            <a:ext cx="903300" cy="43200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120000" y="60000"/>
                </a:lnTo>
              </a:path>
            </a:pathLst>
          </a:custGeom>
          <a:noFill/>
          <a:ln cap="flat" cmpd="sng" w="12700">
            <a:solidFill>
              <a:srgbClr val="D5A6B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10"/>
          <p:cNvSpPr/>
          <p:nvPr/>
        </p:nvSpPr>
        <p:spPr>
          <a:xfrm>
            <a:off x="8991699" y="5068586"/>
            <a:ext cx="903300" cy="43200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120000" y="60000"/>
                </a:lnTo>
              </a:path>
            </a:pathLst>
          </a:custGeom>
          <a:noFill/>
          <a:ln cap="flat" cmpd="sng" w="12700">
            <a:solidFill>
              <a:srgbClr val="D5A6B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9"/>
          <p:cNvPicPr preferRelativeResize="0"/>
          <p:nvPr/>
        </p:nvPicPr>
        <p:blipFill rotWithShape="1">
          <a:blip r:embed="rId3">
            <a:alphaModFix/>
          </a:blip>
          <a:srcRect b="37263" l="0" r="0" t="0"/>
          <a:stretch/>
        </p:blipFill>
        <p:spPr>
          <a:xfrm>
            <a:off x="0" y="-31750"/>
            <a:ext cx="12192000" cy="833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79163" y="6191250"/>
            <a:ext cx="833437" cy="503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9"/>
          <p:cNvPicPr preferRelativeResize="0"/>
          <p:nvPr/>
        </p:nvPicPr>
        <p:blipFill rotWithShape="1">
          <a:blip r:embed="rId5">
            <a:alphaModFix/>
          </a:blip>
          <a:srcRect b="52797" l="38151" r="37886" t="34995"/>
          <a:stretch/>
        </p:blipFill>
        <p:spPr>
          <a:xfrm>
            <a:off x="9136063" y="6175375"/>
            <a:ext cx="1814512" cy="519113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9"/>
          <p:cNvSpPr/>
          <p:nvPr/>
        </p:nvSpPr>
        <p:spPr>
          <a:xfrm>
            <a:off x="324955" y="945900"/>
            <a:ext cx="48186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MX" sz="2400" u="none" cap="none" strike="noStrike">
                <a:solidFill>
                  <a:srgbClr val="0A4C86"/>
                </a:solidFill>
                <a:latin typeface="Arial"/>
                <a:ea typeface="Arial"/>
                <a:cs typeface="Arial"/>
                <a:sym typeface="Arial"/>
              </a:rPr>
              <a:t>PLAN DE ACCIÓN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9" name="Google Shape;239;p9"/>
          <p:cNvGrpSpPr/>
          <p:nvPr/>
        </p:nvGrpSpPr>
        <p:grpSpPr>
          <a:xfrm>
            <a:off x="1182890" y="1155696"/>
            <a:ext cx="8827407" cy="4271532"/>
            <a:chOff x="514" y="-96346"/>
            <a:chExt cx="8721996" cy="2564339"/>
          </a:xfrm>
        </p:grpSpPr>
        <p:sp>
          <p:nvSpPr>
            <p:cNvPr id="240" name="Google Shape;240;p9"/>
            <p:cNvSpPr/>
            <p:nvPr/>
          </p:nvSpPr>
          <p:spPr>
            <a:xfrm>
              <a:off x="525" y="585011"/>
              <a:ext cx="2768056" cy="325653"/>
            </a:xfrm>
            <a:prstGeom prst="rect">
              <a:avLst/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525" y="707313"/>
              <a:ext cx="203351" cy="203351"/>
            </a:xfrm>
            <a:prstGeom prst="rect">
              <a:avLst/>
            </a:prstGeom>
            <a:solidFill>
              <a:schemeClr val="lt1">
                <a:alpha val="88235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525" y="0"/>
              <a:ext cx="2768056" cy="5850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9"/>
            <p:cNvSpPr txBox="1"/>
            <p:nvPr/>
          </p:nvSpPr>
          <p:spPr>
            <a:xfrm>
              <a:off x="514" y="76058"/>
              <a:ext cx="27681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450" lIns="66675" spcFirstLastPara="1" rIns="66675" wrap="square" tIns="444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s-MX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Concientizar a los vecinos de una manera agradable </a:t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525" y="1181319"/>
              <a:ext cx="203346" cy="203346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194289" y="1045991"/>
              <a:ext cx="2574292" cy="47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9"/>
            <p:cNvSpPr txBox="1"/>
            <p:nvPr/>
          </p:nvSpPr>
          <p:spPr>
            <a:xfrm>
              <a:off x="235810" y="1136739"/>
              <a:ext cx="2574292" cy="47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550" lIns="99550" spcFirstLastPara="1" rIns="99550" wrap="square" tIns="995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s-MX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Actividad 1. </a:t>
              </a:r>
              <a:r>
                <a:rPr b="0" i="0" lang="es-MX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Colocar volantes con valores en lugares visibles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525" y="1655320"/>
              <a:ext cx="203346" cy="203346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438FC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194289" y="1519992"/>
              <a:ext cx="2574292" cy="47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9"/>
            <p:cNvSpPr txBox="1"/>
            <p:nvPr/>
          </p:nvSpPr>
          <p:spPr>
            <a:xfrm>
              <a:off x="194289" y="1519992"/>
              <a:ext cx="2574292" cy="47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550" lIns="99550" spcFirstLastPara="1" rIns="99550" wrap="square" tIns="995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s-MX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Del 30 de junio al 30 de julio del 2021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525" y="2129321"/>
              <a:ext cx="203346" cy="203346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43AEB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194289" y="1993993"/>
              <a:ext cx="2574292" cy="47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9"/>
            <p:cNvSpPr txBox="1"/>
            <p:nvPr/>
          </p:nvSpPr>
          <p:spPr>
            <a:xfrm>
              <a:off x="194289" y="1993993"/>
              <a:ext cx="2574292" cy="47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550" lIns="99550" spcFirstLastPara="1" rIns="99550" wrap="square" tIns="995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s-MX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Bethzy Gómez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9"/>
            <p:cNvSpPr/>
            <p:nvPr/>
          </p:nvSpPr>
          <p:spPr>
            <a:xfrm>
              <a:off x="2906984" y="585011"/>
              <a:ext cx="2768056" cy="325653"/>
            </a:xfrm>
            <a:prstGeom prst="rect">
              <a:avLst/>
            </a:prstGeom>
            <a:solidFill>
              <a:srgbClr val="44B78C"/>
            </a:solidFill>
            <a:ln cap="flat" cmpd="sng" w="12700">
              <a:solidFill>
                <a:srgbClr val="44B78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2906984" y="707313"/>
              <a:ext cx="203351" cy="203351"/>
            </a:xfrm>
            <a:prstGeom prst="rect">
              <a:avLst/>
            </a:prstGeom>
            <a:solidFill>
              <a:schemeClr val="lt1">
                <a:alpha val="88235"/>
              </a:schemeClr>
            </a:solidFill>
            <a:ln cap="flat" cmpd="sng" w="12700">
              <a:solidFill>
                <a:srgbClr val="44B78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2906984" y="0"/>
              <a:ext cx="2768056" cy="5850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9"/>
            <p:cNvSpPr txBox="1"/>
            <p:nvPr/>
          </p:nvSpPr>
          <p:spPr>
            <a:xfrm>
              <a:off x="2906961" y="76065"/>
              <a:ext cx="27681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450" lIns="66675" spcFirstLastPara="1" rIns="66675" wrap="square" tIns="444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s-MX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Reunir gente con fines de crear un comité vecinal </a:t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2906984" y="1181319"/>
              <a:ext cx="203346" cy="203346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42BBA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3100748" y="1045991"/>
              <a:ext cx="2574292" cy="47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9"/>
            <p:cNvSpPr txBox="1"/>
            <p:nvPr/>
          </p:nvSpPr>
          <p:spPr>
            <a:xfrm>
              <a:off x="3169950" y="1162799"/>
              <a:ext cx="2574292" cy="47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550" lIns="99550" spcFirstLastPara="1" rIns="99550" wrap="square" tIns="995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s-MX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Actividad 2. </a:t>
              </a:r>
              <a:r>
                <a:rPr b="0" i="0" lang="es-MX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Invitar a los vecinos mediante carteles o reuniones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9"/>
            <p:cNvSpPr/>
            <p:nvPr/>
          </p:nvSpPr>
          <p:spPr>
            <a:xfrm>
              <a:off x="2906984" y="1655320"/>
              <a:ext cx="203346" cy="203346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44B78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9"/>
            <p:cNvSpPr/>
            <p:nvPr/>
          </p:nvSpPr>
          <p:spPr>
            <a:xfrm>
              <a:off x="3100748" y="1519992"/>
              <a:ext cx="2574292" cy="47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9"/>
            <p:cNvSpPr txBox="1"/>
            <p:nvPr/>
          </p:nvSpPr>
          <p:spPr>
            <a:xfrm>
              <a:off x="3100748" y="1519992"/>
              <a:ext cx="2574292" cy="47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550" lIns="99550" spcFirstLastPara="1" rIns="99550" wrap="square" tIns="995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s-MX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del 12 de junio al 30 de julio del 2021</a:t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9"/>
            <p:cNvSpPr/>
            <p:nvPr/>
          </p:nvSpPr>
          <p:spPr>
            <a:xfrm>
              <a:off x="2906984" y="2129321"/>
              <a:ext cx="203346" cy="203346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44B56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3100748" y="1993993"/>
              <a:ext cx="2574292" cy="47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9"/>
            <p:cNvSpPr txBox="1"/>
            <p:nvPr/>
          </p:nvSpPr>
          <p:spPr>
            <a:xfrm>
              <a:off x="3100748" y="1993993"/>
              <a:ext cx="2574292" cy="47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550" lIns="99550" spcFirstLastPara="1" rIns="99550" wrap="square" tIns="995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s-MX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Bethzy Gómez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5813443" y="585011"/>
              <a:ext cx="2768056" cy="325653"/>
            </a:xfrm>
            <a:prstGeom prst="rect">
              <a:avLst/>
            </a:prstGeom>
            <a:solidFill>
              <a:srgbClr val="6FAA47"/>
            </a:solidFill>
            <a:ln cap="flat" cmpd="sng" w="12700">
              <a:solidFill>
                <a:srgbClr val="6FAA4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9"/>
            <p:cNvSpPr/>
            <p:nvPr/>
          </p:nvSpPr>
          <p:spPr>
            <a:xfrm>
              <a:off x="5813443" y="707313"/>
              <a:ext cx="203351" cy="203351"/>
            </a:xfrm>
            <a:prstGeom prst="rect">
              <a:avLst/>
            </a:prstGeom>
            <a:solidFill>
              <a:schemeClr val="lt1">
                <a:alpha val="88235"/>
              </a:schemeClr>
            </a:solidFill>
            <a:ln cap="flat" cmpd="sng" w="12700">
              <a:solidFill>
                <a:srgbClr val="6FAA4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9"/>
            <p:cNvSpPr/>
            <p:nvPr/>
          </p:nvSpPr>
          <p:spPr>
            <a:xfrm>
              <a:off x="5813443" y="0"/>
              <a:ext cx="2768056" cy="5850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9"/>
            <p:cNvSpPr txBox="1"/>
            <p:nvPr/>
          </p:nvSpPr>
          <p:spPr>
            <a:xfrm>
              <a:off x="5813410" y="-96346"/>
              <a:ext cx="2909100" cy="98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450" lIns="66675" spcFirstLastPara="1" rIns="66675" wrap="square" tIns="444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s-MX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Pedir recursos para poder empezar a mejorar las áreas de recreación </a:t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5813443" y="1181319"/>
              <a:ext cx="203346" cy="203346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45B15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6007207" y="1045991"/>
              <a:ext cx="2574292" cy="47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9"/>
            <p:cNvSpPr txBox="1"/>
            <p:nvPr/>
          </p:nvSpPr>
          <p:spPr>
            <a:xfrm>
              <a:off x="6104090" y="1122801"/>
              <a:ext cx="2574292" cy="47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550" lIns="99550" spcFirstLastPara="1" rIns="99550" wrap="square" tIns="995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s-MX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Actividad 3. </a:t>
              </a:r>
              <a:r>
                <a:rPr b="0" i="0" lang="es-MX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Elaborar oficio para la solicitud del apoyo</a:t>
              </a:r>
              <a:r>
                <a:rPr b="1" i="0" lang="es-MX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9"/>
            <p:cNvSpPr/>
            <p:nvPr/>
          </p:nvSpPr>
          <p:spPr>
            <a:xfrm>
              <a:off x="5813443" y="1655320"/>
              <a:ext cx="203346" cy="203346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54AD4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9"/>
            <p:cNvSpPr/>
            <p:nvPr/>
          </p:nvSpPr>
          <p:spPr>
            <a:xfrm>
              <a:off x="6007207" y="1519992"/>
              <a:ext cx="2574292" cy="47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9"/>
            <p:cNvSpPr txBox="1"/>
            <p:nvPr/>
          </p:nvSpPr>
          <p:spPr>
            <a:xfrm>
              <a:off x="6076410" y="1610739"/>
              <a:ext cx="2574292" cy="47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550" lIns="99550" spcFirstLastPara="1" rIns="99550" wrap="square" tIns="995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s-MX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Del 30 de julio al 20 de agosto 2021</a:t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9"/>
            <p:cNvSpPr/>
            <p:nvPr/>
          </p:nvSpPr>
          <p:spPr>
            <a:xfrm>
              <a:off x="5813443" y="2129321"/>
              <a:ext cx="203346" cy="203346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6FAA4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9"/>
            <p:cNvSpPr/>
            <p:nvPr/>
          </p:nvSpPr>
          <p:spPr>
            <a:xfrm>
              <a:off x="6007207" y="1993993"/>
              <a:ext cx="2574292" cy="47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9"/>
            <p:cNvSpPr txBox="1"/>
            <p:nvPr/>
          </p:nvSpPr>
          <p:spPr>
            <a:xfrm>
              <a:off x="6007207" y="1993993"/>
              <a:ext cx="2574292" cy="47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550" lIns="99550" spcFirstLastPara="1" rIns="99550" wrap="square" tIns="995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s-MX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Bethzy Gómez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79" name="Google Shape;279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848375" y="-14028"/>
            <a:ext cx="2204400" cy="91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11"/>
          <p:cNvPicPr preferRelativeResize="0"/>
          <p:nvPr/>
        </p:nvPicPr>
        <p:blipFill rotWithShape="1">
          <a:blip r:embed="rId3">
            <a:alphaModFix/>
          </a:blip>
          <a:srcRect b="37263" l="0" r="0" t="0"/>
          <a:stretch/>
        </p:blipFill>
        <p:spPr>
          <a:xfrm>
            <a:off x="0" y="-31750"/>
            <a:ext cx="12192000" cy="833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79163" y="6191250"/>
            <a:ext cx="833437" cy="503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11"/>
          <p:cNvPicPr preferRelativeResize="0"/>
          <p:nvPr/>
        </p:nvPicPr>
        <p:blipFill rotWithShape="1">
          <a:blip r:embed="rId5">
            <a:alphaModFix/>
          </a:blip>
          <a:srcRect b="52797" l="38151" r="37886" t="34995"/>
          <a:stretch/>
        </p:blipFill>
        <p:spPr>
          <a:xfrm>
            <a:off x="9136063" y="6175375"/>
            <a:ext cx="1814512" cy="519113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11"/>
          <p:cNvSpPr/>
          <p:nvPr/>
        </p:nvSpPr>
        <p:spPr>
          <a:xfrm>
            <a:off x="540552" y="945892"/>
            <a:ext cx="171713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MX" sz="2400" u="none" cap="none" strike="noStrike">
                <a:solidFill>
                  <a:srgbClr val="0A4C86"/>
                </a:solidFill>
                <a:latin typeface="Arial"/>
                <a:ea typeface="Arial"/>
                <a:cs typeface="Arial"/>
                <a:sym typeface="Arial"/>
              </a:rPr>
              <a:t>RECURSOS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8" name="Google Shape;288;p11"/>
          <p:cNvGrpSpPr/>
          <p:nvPr/>
        </p:nvGrpSpPr>
        <p:grpSpPr>
          <a:xfrm>
            <a:off x="1581875" y="1876088"/>
            <a:ext cx="8689666" cy="4209618"/>
            <a:chOff x="721" y="283857"/>
            <a:chExt cx="8447231" cy="3936062"/>
          </a:xfrm>
        </p:grpSpPr>
        <p:sp>
          <p:nvSpPr>
            <p:cNvPr id="289" name="Google Shape;289;p11"/>
            <p:cNvSpPr/>
            <p:nvPr/>
          </p:nvSpPr>
          <p:spPr>
            <a:xfrm>
              <a:off x="926445" y="746719"/>
              <a:ext cx="1735732" cy="1157733"/>
            </a:xfrm>
            <a:prstGeom prst="rect">
              <a:avLst/>
            </a:prstGeom>
            <a:solidFill>
              <a:srgbClr val="CCD3EA">
                <a:alpha val="88235"/>
              </a:srgbClr>
            </a:solidFill>
            <a:ln cap="flat" cmpd="sng" w="12700">
              <a:solidFill>
                <a:srgbClr val="CCD3EA">
                  <a:alpha val="88235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1"/>
            <p:cNvSpPr txBox="1"/>
            <p:nvPr/>
          </p:nvSpPr>
          <p:spPr>
            <a:xfrm>
              <a:off x="1204162" y="746719"/>
              <a:ext cx="1458015" cy="11577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5125" lIns="0" spcFirstLastPara="1" rIns="135125" wrap="square" tIns="1351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0" i="0" lang="es-MX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Recursos humanos: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0" i="0" lang="es-MX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-Con dos personas </a:t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926445" y="1904452"/>
              <a:ext cx="1735732" cy="1157733"/>
            </a:xfrm>
            <a:prstGeom prst="rect">
              <a:avLst/>
            </a:prstGeom>
            <a:solidFill>
              <a:srgbClr val="CBDAE8">
                <a:alpha val="88235"/>
              </a:srgbClr>
            </a:solidFill>
            <a:ln cap="flat" cmpd="sng" w="12700">
              <a:solidFill>
                <a:srgbClr val="CBDAE8">
                  <a:alpha val="88235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1"/>
            <p:cNvSpPr txBox="1"/>
            <p:nvPr/>
          </p:nvSpPr>
          <p:spPr>
            <a:xfrm>
              <a:off x="1204162" y="1904452"/>
              <a:ext cx="1458015" cy="11577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5125" lIns="0" spcFirstLastPara="1" rIns="135125" wrap="square" tIns="1351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0" i="0" lang="es-MX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Recursos financieros :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0" i="0" lang="es-MX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-Con 30 pesos </a:t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926445" y="3062186"/>
              <a:ext cx="1735732" cy="1157733"/>
            </a:xfrm>
            <a:prstGeom prst="rect">
              <a:avLst/>
            </a:prstGeom>
            <a:solidFill>
              <a:srgbClr val="CBE0E7">
                <a:alpha val="88235"/>
              </a:srgbClr>
            </a:solidFill>
            <a:ln cap="flat" cmpd="sng" w="12700">
              <a:solidFill>
                <a:srgbClr val="CBE0E7">
                  <a:alpha val="88235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1"/>
            <p:cNvSpPr txBox="1"/>
            <p:nvPr/>
          </p:nvSpPr>
          <p:spPr>
            <a:xfrm>
              <a:off x="1204162" y="3062186"/>
              <a:ext cx="1458015" cy="11577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5125" lIns="0" spcFirstLastPara="1" rIns="135125" wrap="square" tIns="1351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0" i="0" lang="es-MX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Recursos materiales: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0" i="0" lang="es-MX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-hojas blancas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0" i="0" lang="es-MX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-Hojas de color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0" i="0" lang="es-MX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-Impresiones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0" i="0" lang="es-MX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-Cinta adhesiva </a:t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11"/>
            <p:cNvSpPr/>
            <p:nvPr/>
          </p:nvSpPr>
          <p:spPr>
            <a:xfrm>
              <a:off x="721" y="283857"/>
              <a:ext cx="1157154" cy="1157154"/>
            </a:xfrm>
            <a:prstGeom prst="ellipse">
              <a:avLst/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11"/>
            <p:cNvSpPr txBox="1"/>
            <p:nvPr/>
          </p:nvSpPr>
          <p:spPr>
            <a:xfrm>
              <a:off x="170182" y="453318"/>
              <a:ext cx="818232" cy="8182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s-MX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Actividad 1</a:t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11"/>
            <p:cNvSpPr/>
            <p:nvPr/>
          </p:nvSpPr>
          <p:spPr>
            <a:xfrm>
              <a:off x="3819332" y="746719"/>
              <a:ext cx="1735732" cy="1157733"/>
            </a:xfrm>
            <a:prstGeom prst="rect">
              <a:avLst/>
            </a:prstGeom>
            <a:solidFill>
              <a:srgbClr val="CBE7E6">
                <a:alpha val="88235"/>
              </a:srgbClr>
            </a:solidFill>
            <a:ln cap="flat" cmpd="sng" w="12700">
              <a:solidFill>
                <a:srgbClr val="CBE7E6">
                  <a:alpha val="88235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11"/>
            <p:cNvSpPr txBox="1"/>
            <p:nvPr/>
          </p:nvSpPr>
          <p:spPr>
            <a:xfrm>
              <a:off x="4097049" y="746719"/>
              <a:ext cx="1458015" cy="11577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5125" lIns="0" spcFirstLastPara="1" rIns="135125" wrap="square" tIns="1351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0" i="0" lang="es-MX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Recursos humanos: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0" i="0" lang="es-MX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-Unas 10 personas mínimo </a:t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11"/>
            <p:cNvSpPr/>
            <p:nvPr/>
          </p:nvSpPr>
          <p:spPr>
            <a:xfrm>
              <a:off x="3819332" y="1904452"/>
              <a:ext cx="1735732" cy="1157733"/>
            </a:xfrm>
            <a:prstGeom prst="rect">
              <a:avLst/>
            </a:prstGeom>
            <a:solidFill>
              <a:srgbClr val="CBE5DE">
                <a:alpha val="88235"/>
              </a:srgbClr>
            </a:solidFill>
            <a:ln cap="flat" cmpd="sng" w="12700">
              <a:solidFill>
                <a:srgbClr val="CBE5DE">
                  <a:alpha val="88235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1"/>
            <p:cNvSpPr txBox="1"/>
            <p:nvPr/>
          </p:nvSpPr>
          <p:spPr>
            <a:xfrm>
              <a:off x="4050762" y="1904452"/>
              <a:ext cx="1458015" cy="11577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5125" lIns="0" spcFirstLastPara="1" rIns="135125" wrap="square" tIns="1351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0" i="0" lang="es-MX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Recursos financieros: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0" i="0" lang="es-MX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-Ninguno ya que serán simplemente reuniones </a:t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1"/>
            <p:cNvSpPr/>
            <p:nvPr/>
          </p:nvSpPr>
          <p:spPr>
            <a:xfrm>
              <a:off x="3819332" y="3062186"/>
              <a:ext cx="1735732" cy="1157733"/>
            </a:xfrm>
            <a:prstGeom prst="rect">
              <a:avLst/>
            </a:prstGeom>
            <a:solidFill>
              <a:srgbClr val="CBE5D7">
                <a:alpha val="88235"/>
              </a:srgbClr>
            </a:solidFill>
            <a:ln cap="flat" cmpd="sng" w="12700">
              <a:solidFill>
                <a:srgbClr val="CBE5D7">
                  <a:alpha val="88235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1"/>
            <p:cNvSpPr txBox="1"/>
            <p:nvPr/>
          </p:nvSpPr>
          <p:spPr>
            <a:xfrm>
              <a:off x="4097049" y="3062186"/>
              <a:ext cx="1458015" cy="11577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5125" lIns="0" spcFirstLastPara="1" rIns="135125" wrap="square" tIns="1351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0" i="0" lang="es-MX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Recursos materiales: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0" i="0" lang="es-MX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-Sillas para sentarse </a:t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1"/>
            <p:cNvSpPr/>
            <p:nvPr/>
          </p:nvSpPr>
          <p:spPr>
            <a:xfrm>
              <a:off x="2893608" y="283857"/>
              <a:ext cx="1157154" cy="1157154"/>
            </a:xfrm>
            <a:prstGeom prst="ellipse">
              <a:avLst/>
            </a:prstGeom>
            <a:solidFill>
              <a:srgbClr val="44B78C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11"/>
            <p:cNvSpPr txBox="1"/>
            <p:nvPr/>
          </p:nvSpPr>
          <p:spPr>
            <a:xfrm>
              <a:off x="3063069" y="453318"/>
              <a:ext cx="818232" cy="8182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s-MX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Actividad 2</a:t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1"/>
            <p:cNvSpPr/>
            <p:nvPr/>
          </p:nvSpPr>
          <p:spPr>
            <a:xfrm>
              <a:off x="6712219" y="746719"/>
              <a:ext cx="1735732" cy="1157733"/>
            </a:xfrm>
            <a:prstGeom prst="rect">
              <a:avLst/>
            </a:prstGeom>
            <a:solidFill>
              <a:srgbClr val="CBE4D1">
                <a:alpha val="88235"/>
              </a:srgbClr>
            </a:solidFill>
            <a:ln cap="flat" cmpd="sng" w="12700">
              <a:solidFill>
                <a:srgbClr val="CBE4D1">
                  <a:alpha val="88235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1"/>
            <p:cNvSpPr txBox="1"/>
            <p:nvPr/>
          </p:nvSpPr>
          <p:spPr>
            <a:xfrm>
              <a:off x="6989937" y="746719"/>
              <a:ext cx="1458015" cy="11577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5125" lIns="0" spcFirstLastPara="1" rIns="135125" wrap="square" tIns="1351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0" i="0" lang="es-MX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Recursos humanos: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0" i="0" lang="es-MX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-Con unas 10 personas </a:t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1"/>
            <p:cNvSpPr/>
            <p:nvPr/>
          </p:nvSpPr>
          <p:spPr>
            <a:xfrm>
              <a:off x="6712219" y="1904452"/>
              <a:ext cx="1735732" cy="1157733"/>
            </a:xfrm>
            <a:prstGeom prst="rect">
              <a:avLst/>
            </a:prstGeom>
            <a:solidFill>
              <a:srgbClr val="CDE2CC">
                <a:alpha val="88235"/>
              </a:srgbClr>
            </a:solidFill>
            <a:ln cap="flat" cmpd="sng" w="12700">
              <a:solidFill>
                <a:srgbClr val="CDE2CC">
                  <a:alpha val="88235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1"/>
            <p:cNvSpPr txBox="1"/>
            <p:nvPr/>
          </p:nvSpPr>
          <p:spPr>
            <a:xfrm>
              <a:off x="6989937" y="1904452"/>
              <a:ext cx="1458015" cy="11577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5125" lIns="0" spcFirstLastPara="1" rIns="135125" wrap="square" tIns="1351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0" i="0" lang="es-MX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Recursos financieros: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0" i="0" lang="es-MX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-se requiere de 50 pesos por persona </a:t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1"/>
            <p:cNvSpPr/>
            <p:nvPr/>
          </p:nvSpPr>
          <p:spPr>
            <a:xfrm>
              <a:off x="6712219" y="3062186"/>
              <a:ext cx="1735732" cy="1157733"/>
            </a:xfrm>
            <a:prstGeom prst="rect">
              <a:avLst/>
            </a:prstGeom>
            <a:solidFill>
              <a:srgbClr val="D2E2CB">
                <a:alpha val="88235"/>
              </a:srgbClr>
            </a:solidFill>
            <a:ln cap="flat" cmpd="sng" w="12700">
              <a:solidFill>
                <a:srgbClr val="D2E2CB">
                  <a:alpha val="88235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11"/>
            <p:cNvSpPr txBox="1"/>
            <p:nvPr/>
          </p:nvSpPr>
          <p:spPr>
            <a:xfrm>
              <a:off x="6989937" y="3062186"/>
              <a:ext cx="1458015" cy="11577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5125" lIns="0" spcFirstLastPara="1" rIns="135125" wrap="square" tIns="1351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0" i="0" lang="es-MX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Recursos materiales: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0" i="0" lang="es-MX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-palas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0" i="0" lang="es-MX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-cubetas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0" i="0" lang="es-MX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-cada vecino puede proporcionar una planta </a:t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1"/>
            <p:cNvSpPr/>
            <p:nvPr/>
          </p:nvSpPr>
          <p:spPr>
            <a:xfrm>
              <a:off x="5786495" y="283857"/>
              <a:ext cx="1157154" cy="1157154"/>
            </a:xfrm>
            <a:prstGeom prst="ellipse">
              <a:avLst/>
            </a:prstGeom>
            <a:solidFill>
              <a:srgbClr val="6FAA47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1"/>
            <p:cNvSpPr txBox="1"/>
            <p:nvPr/>
          </p:nvSpPr>
          <p:spPr>
            <a:xfrm>
              <a:off x="5955956" y="453318"/>
              <a:ext cx="818232" cy="8182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s-MX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Actividad 3</a:t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13" name="Google Shape;313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837876" y="924275"/>
            <a:ext cx="2204400" cy="91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Google Shape;318;p12"/>
          <p:cNvPicPr preferRelativeResize="0"/>
          <p:nvPr/>
        </p:nvPicPr>
        <p:blipFill rotWithShape="1">
          <a:blip r:embed="rId3">
            <a:alphaModFix/>
          </a:blip>
          <a:srcRect b="37263" l="0" r="0" t="0"/>
          <a:stretch/>
        </p:blipFill>
        <p:spPr>
          <a:xfrm>
            <a:off x="0" y="-31750"/>
            <a:ext cx="12192000" cy="833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79163" y="6191250"/>
            <a:ext cx="833437" cy="503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12"/>
          <p:cNvPicPr preferRelativeResize="0"/>
          <p:nvPr/>
        </p:nvPicPr>
        <p:blipFill rotWithShape="1">
          <a:blip r:embed="rId5">
            <a:alphaModFix/>
          </a:blip>
          <a:srcRect b="52797" l="38151" r="37886" t="34995"/>
          <a:stretch/>
        </p:blipFill>
        <p:spPr>
          <a:xfrm>
            <a:off x="9136063" y="6175375"/>
            <a:ext cx="1814512" cy="519113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12"/>
          <p:cNvSpPr/>
          <p:nvPr/>
        </p:nvSpPr>
        <p:spPr>
          <a:xfrm>
            <a:off x="183073" y="945900"/>
            <a:ext cx="27177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MX" sz="2400" u="none" cap="none" strike="noStrike">
                <a:solidFill>
                  <a:srgbClr val="0A4C86"/>
                </a:solidFill>
                <a:latin typeface="Arial"/>
                <a:ea typeface="Arial"/>
                <a:cs typeface="Arial"/>
                <a:sym typeface="Arial"/>
              </a:rPr>
              <a:t>RESULTADOS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12"/>
          <p:cNvSpPr/>
          <p:nvPr/>
        </p:nvSpPr>
        <p:spPr>
          <a:xfrm>
            <a:off x="183080" y="1607611"/>
            <a:ext cx="7542449" cy="1600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MX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Resultados cuantitativos (porcentaje) según indicadores.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MX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Fotografías del antes y el después.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MX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Resultado “no esperado”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3" name="Google Shape;323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837876" y="924275"/>
            <a:ext cx="2204400" cy="91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/>
          <p:cNvPicPr preferRelativeResize="0"/>
          <p:nvPr/>
        </p:nvPicPr>
        <p:blipFill rotWithShape="1">
          <a:blip r:embed="rId3">
            <a:alphaModFix/>
          </a:blip>
          <a:srcRect b="37263" l="0" r="0" t="0"/>
          <a:stretch/>
        </p:blipFill>
        <p:spPr>
          <a:xfrm>
            <a:off x="0" y="-31750"/>
            <a:ext cx="12192000" cy="833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79163" y="6191250"/>
            <a:ext cx="833437" cy="503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5">
            <a:alphaModFix/>
          </a:blip>
          <a:srcRect b="52797" l="38151" r="37886" t="34995"/>
          <a:stretch/>
        </p:blipFill>
        <p:spPr>
          <a:xfrm>
            <a:off x="9136063" y="6175375"/>
            <a:ext cx="1814512" cy="519113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/>
          <p:nvPr/>
        </p:nvSpPr>
        <p:spPr>
          <a:xfrm>
            <a:off x="2572575" y="2018575"/>
            <a:ext cx="6639900" cy="20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ctr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MX" sz="2400" u="none" cap="none" strike="noStrike">
                <a:solidFill>
                  <a:srgbClr val="0A4C86"/>
                </a:solidFill>
                <a:latin typeface="Arial"/>
                <a:ea typeface="Arial"/>
                <a:cs typeface="Arial"/>
                <a:sym typeface="Arial"/>
              </a:rPr>
              <a:t>Bethzy Alicia Gómez García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MX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 formó en temas de cultura de la legalidad en MUCD. Es líder juvenil de 18 años en Hermosillo Sonora.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837876" y="924275"/>
            <a:ext cx="2204400" cy="91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ga4783db86d_0_1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79163" y="6191250"/>
            <a:ext cx="833437" cy="503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ga4783db86d_0_192"/>
          <p:cNvPicPr preferRelativeResize="0"/>
          <p:nvPr/>
        </p:nvPicPr>
        <p:blipFill rotWithShape="1">
          <a:blip r:embed="rId4">
            <a:alphaModFix/>
          </a:blip>
          <a:srcRect b="52796" l="38151" r="37886" t="34996"/>
          <a:stretch/>
        </p:blipFill>
        <p:spPr>
          <a:xfrm>
            <a:off x="9136063" y="6175375"/>
            <a:ext cx="1814510" cy="5191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árbol con raíces - Descargar Vectores Gratis, Illustrator Graficos ..." id="104" name="Google Shape;104;ga4783db86d_0_192"/>
          <p:cNvPicPr preferRelativeResize="0"/>
          <p:nvPr/>
        </p:nvPicPr>
        <p:blipFill rotWithShape="1">
          <a:blip r:embed="rId5">
            <a:alphaModFix/>
          </a:blip>
          <a:srcRect b="0" l="6261" r="0" t="0"/>
          <a:stretch/>
        </p:blipFill>
        <p:spPr>
          <a:xfrm>
            <a:off x="3374137" y="488602"/>
            <a:ext cx="5559552" cy="6045562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ga4783db86d_0_192"/>
          <p:cNvSpPr txBox="1"/>
          <p:nvPr/>
        </p:nvSpPr>
        <p:spPr>
          <a:xfrm>
            <a:off x="769649" y="1605100"/>
            <a:ext cx="1180800" cy="36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MX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Efectos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ga4783db86d_0_192"/>
          <p:cNvSpPr txBox="1"/>
          <p:nvPr/>
        </p:nvSpPr>
        <p:spPr>
          <a:xfrm>
            <a:off x="515101" y="5709450"/>
            <a:ext cx="1180800" cy="36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MX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Causas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ga4783db86d_0_192"/>
          <p:cNvSpPr txBox="1"/>
          <p:nvPr/>
        </p:nvSpPr>
        <p:spPr>
          <a:xfrm>
            <a:off x="515101" y="3937075"/>
            <a:ext cx="1689900" cy="36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MX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Problemática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8" name="Google Shape;108;ga4783db86d_0_192"/>
          <p:cNvCxnSpPr/>
          <p:nvPr/>
        </p:nvCxnSpPr>
        <p:spPr>
          <a:xfrm>
            <a:off x="1968206" y="5276546"/>
            <a:ext cx="8402100" cy="399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" name="Google Shape;109;ga4783db86d_0_192"/>
          <p:cNvCxnSpPr/>
          <p:nvPr/>
        </p:nvCxnSpPr>
        <p:spPr>
          <a:xfrm>
            <a:off x="1968206" y="3676108"/>
            <a:ext cx="840210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" name="Google Shape;110;ga4783db86d_0_192"/>
          <p:cNvCxnSpPr/>
          <p:nvPr/>
        </p:nvCxnSpPr>
        <p:spPr>
          <a:xfrm>
            <a:off x="1950369" y="6449482"/>
            <a:ext cx="853860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1" name="Google Shape;111;ga4783db86d_0_192"/>
          <p:cNvSpPr txBox="1"/>
          <p:nvPr/>
        </p:nvSpPr>
        <p:spPr>
          <a:xfrm>
            <a:off x="4989721" y="122896"/>
            <a:ext cx="2067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-MX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Árbol de problemas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ga4783db86d_0_192"/>
          <p:cNvSpPr txBox="1"/>
          <p:nvPr/>
        </p:nvSpPr>
        <p:spPr>
          <a:xfrm>
            <a:off x="2276929" y="1422593"/>
            <a:ext cx="2080038" cy="51693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MX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 hay seguridad en calles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ga4783db86d_0_192"/>
          <p:cNvSpPr txBox="1"/>
          <p:nvPr/>
        </p:nvSpPr>
        <p:spPr>
          <a:xfrm>
            <a:off x="4862630" y="1440894"/>
            <a:ext cx="3127727" cy="505416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MX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 lugares públicos no están bien cuidados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ga4783db86d_0_192"/>
          <p:cNvSpPr txBox="1"/>
          <p:nvPr/>
        </p:nvSpPr>
        <p:spPr>
          <a:xfrm>
            <a:off x="3576475" y="3937075"/>
            <a:ext cx="5559600" cy="75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MX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 la col. San Luis Hermosillo, Sonora no existen las actividades sociales, no hay juntas o interés por el bien común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ga4783db86d_0_192"/>
          <p:cNvSpPr txBox="1"/>
          <p:nvPr/>
        </p:nvSpPr>
        <p:spPr>
          <a:xfrm>
            <a:off x="2137730" y="5774548"/>
            <a:ext cx="2241768" cy="331311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MX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falta de tiempo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ga4783db86d_0_192"/>
          <p:cNvSpPr txBox="1"/>
          <p:nvPr/>
        </p:nvSpPr>
        <p:spPr>
          <a:xfrm>
            <a:off x="4964925" y="5698313"/>
            <a:ext cx="2509500" cy="369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s-MX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Falta de interés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ga4783db86d_0_192"/>
          <p:cNvSpPr txBox="1"/>
          <p:nvPr/>
        </p:nvSpPr>
        <p:spPr>
          <a:xfrm>
            <a:off x="7949975" y="5709448"/>
            <a:ext cx="2613600" cy="369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s-MX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existe el apoyo mutuo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ga4783db86d_0_192"/>
          <p:cNvSpPr/>
          <p:nvPr/>
        </p:nvSpPr>
        <p:spPr>
          <a:xfrm>
            <a:off x="562418" y="6515307"/>
            <a:ext cx="11213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MX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Material elaborado por México Unido Contra la Delincuencia A.C. con fines educativos.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ga4783db86d_0_192"/>
          <p:cNvSpPr/>
          <p:nvPr/>
        </p:nvSpPr>
        <p:spPr>
          <a:xfrm>
            <a:off x="0" y="30500"/>
            <a:ext cx="6180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MX" sz="2400" u="none" cap="none" strike="noStrike">
                <a:solidFill>
                  <a:srgbClr val="0A4C86"/>
                </a:solidFill>
                <a:latin typeface="Arial"/>
                <a:ea typeface="Arial"/>
                <a:cs typeface="Arial"/>
                <a:sym typeface="Arial"/>
              </a:rPr>
              <a:t>PLANTEAMIENTO DEL PROBLEMA</a:t>
            </a:r>
            <a:endParaRPr b="1" i="0" sz="2400" u="none" cap="none" strike="noStrike">
              <a:solidFill>
                <a:srgbClr val="0A4C8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ga4783db86d_0_19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800601" y="122900"/>
            <a:ext cx="2204400" cy="91447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ga4783db86d_0_192"/>
          <p:cNvSpPr txBox="1"/>
          <p:nvPr/>
        </p:nvSpPr>
        <p:spPr>
          <a:xfrm>
            <a:off x="8467033" y="1403081"/>
            <a:ext cx="3127727" cy="505416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MX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colonia no esta en buenas condiciones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g96f7b79043_0_91"/>
          <p:cNvPicPr preferRelativeResize="0"/>
          <p:nvPr/>
        </p:nvPicPr>
        <p:blipFill rotWithShape="1">
          <a:blip r:embed="rId3">
            <a:alphaModFix/>
          </a:blip>
          <a:srcRect b="37264" l="0" r="0" t="0"/>
          <a:stretch/>
        </p:blipFill>
        <p:spPr>
          <a:xfrm>
            <a:off x="0" y="-31750"/>
            <a:ext cx="12191999" cy="833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g96f7b79043_0_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79163" y="6191250"/>
            <a:ext cx="833437" cy="503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g96f7b79043_0_91"/>
          <p:cNvPicPr preferRelativeResize="0"/>
          <p:nvPr/>
        </p:nvPicPr>
        <p:blipFill rotWithShape="1">
          <a:blip r:embed="rId5">
            <a:alphaModFix/>
          </a:blip>
          <a:srcRect b="52796" l="38151" r="37886" t="34996"/>
          <a:stretch/>
        </p:blipFill>
        <p:spPr>
          <a:xfrm>
            <a:off x="9136063" y="6175375"/>
            <a:ext cx="1814510" cy="51911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g96f7b79043_0_91"/>
          <p:cNvSpPr/>
          <p:nvPr/>
        </p:nvSpPr>
        <p:spPr>
          <a:xfrm>
            <a:off x="305325" y="1088225"/>
            <a:ext cx="6180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MX" sz="2400" u="none" cap="none" strike="noStrike">
                <a:solidFill>
                  <a:srgbClr val="0A4C86"/>
                </a:solidFill>
                <a:latin typeface="Arial"/>
                <a:ea typeface="Arial"/>
                <a:cs typeface="Arial"/>
                <a:sym typeface="Arial"/>
              </a:rPr>
              <a:t>PLANTEAMIENTO DEL PROBLEMA</a:t>
            </a:r>
            <a:endParaRPr b="1" i="0" sz="2400" u="none" cap="none" strike="noStrike">
              <a:solidFill>
                <a:srgbClr val="0A4C8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Google Shape;130;g96f7b79043_0_9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837876" y="924275"/>
            <a:ext cx="2204400" cy="91447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g96f7b79043_0_91"/>
          <p:cNvSpPr txBox="1"/>
          <p:nvPr/>
        </p:nvSpPr>
        <p:spPr>
          <a:xfrm>
            <a:off x="305325" y="2585980"/>
            <a:ext cx="108342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MX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la col. San Luis Hermosillo, Sonora no existen las actividades sociales, no hay juntas o interés por el bien común, lo cual es causado por </a:t>
            </a:r>
            <a:r>
              <a:rPr b="0" i="0" lang="es-MX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falta de interés y tiempo de parte de las personas. Lo que provoca que la colonia no esté en buenas condiciones, los lugares públicos no están bien cuidados y no hay seguridad en calles.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3"/>
          <p:cNvPicPr preferRelativeResize="0"/>
          <p:nvPr/>
        </p:nvPicPr>
        <p:blipFill rotWithShape="1">
          <a:blip r:embed="rId3">
            <a:alphaModFix/>
          </a:blip>
          <a:srcRect b="37263" l="0" r="0" t="0"/>
          <a:stretch/>
        </p:blipFill>
        <p:spPr>
          <a:xfrm>
            <a:off x="0" y="-31750"/>
            <a:ext cx="12192000" cy="833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79163" y="6191250"/>
            <a:ext cx="833437" cy="503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3"/>
          <p:cNvPicPr preferRelativeResize="0"/>
          <p:nvPr/>
        </p:nvPicPr>
        <p:blipFill rotWithShape="1">
          <a:blip r:embed="rId5">
            <a:alphaModFix/>
          </a:blip>
          <a:srcRect b="52797" l="38151" r="37886" t="34995"/>
          <a:stretch/>
        </p:blipFill>
        <p:spPr>
          <a:xfrm>
            <a:off x="9136063" y="6175375"/>
            <a:ext cx="1814512" cy="519113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3"/>
          <p:cNvSpPr/>
          <p:nvPr/>
        </p:nvSpPr>
        <p:spPr>
          <a:xfrm>
            <a:off x="260825" y="1032700"/>
            <a:ext cx="58890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MX" sz="2400" u="none" cap="none" strike="noStrike">
                <a:solidFill>
                  <a:srgbClr val="0A4C86"/>
                </a:solidFill>
                <a:latin typeface="Arial"/>
                <a:ea typeface="Arial"/>
                <a:cs typeface="Arial"/>
                <a:sym typeface="Arial"/>
              </a:rPr>
              <a:t>JUSTIFICACIÓN Y FUNDAMENTACIÓN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3"/>
          <p:cNvSpPr/>
          <p:nvPr/>
        </p:nvSpPr>
        <p:spPr>
          <a:xfrm>
            <a:off x="260824" y="1761874"/>
            <a:ext cx="3241593" cy="4944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MX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Delimitación Geográfica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837876" y="924275"/>
            <a:ext cx="2204400" cy="91447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3"/>
          <p:cNvSpPr/>
          <p:nvPr/>
        </p:nvSpPr>
        <p:spPr>
          <a:xfrm>
            <a:off x="5586275" y="3604038"/>
            <a:ext cx="45978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MX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 San Luis Hermosillo, Sonora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Google Shape;143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50349" y="2524400"/>
            <a:ext cx="4026876" cy="338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4"/>
          <p:cNvPicPr preferRelativeResize="0"/>
          <p:nvPr/>
        </p:nvPicPr>
        <p:blipFill rotWithShape="1">
          <a:blip r:embed="rId3">
            <a:alphaModFix/>
          </a:blip>
          <a:srcRect b="37263" l="0" r="0" t="0"/>
          <a:stretch/>
        </p:blipFill>
        <p:spPr>
          <a:xfrm>
            <a:off x="0" y="-31750"/>
            <a:ext cx="12192000" cy="833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79163" y="6191250"/>
            <a:ext cx="833437" cy="503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4"/>
          <p:cNvPicPr preferRelativeResize="0"/>
          <p:nvPr/>
        </p:nvPicPr>
        <p:blipFill rotWithShape="1">
          <a:blip r:embed="rId5">
            <a:alphaModFix/>
          </a:blip>
          <a:srcRect b="52797" l="38151" r="37886" t="34995"/>
          <a:stretch/>
        </p:blipFill>
        <p:spPr>
          <a:xfrm>
            <a:off x="9136063" y="6175375"/>
            <a:ext cx="1814512" cy="519113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4"/>
          <p:cNvSpPr/>
          <p:nvPr/>
        </p:nvSpPr>
        <p:spPr>
          <a:xfrm>
            <a:off x="260824" y="1774837"/>
            <a:ext cx="2702983" cy="4944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MX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Marcha Exploratoria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4"/>
          <p:cNvSpPr/>
          <p:nvPr/>
        </p:nvSpPr>
        <p:spPr>
          <a:xfrm>
            <a:off x="337022" y="2639925"/>
            <a:ext cx="9427800" cy="10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MX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hay valores sociales que impulsen el bien común con las personas de la col. San Luis.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4"/>
          <p:cNvSpPr/>
          <p:nvPr/>
        </p:nvSpPr>
        <p:spPr>
          <a:xfrm>
            <a:off x="260825" y="1032700"/>
            <a:ext cx="58890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MX" sz="2400" u="none" cap="none" strike="noStrike">
                <a:solidFill>
                  <a:srgbClr val="0A4C86"/>
                </a:solidFill>
                <a:latin typeface="Arial"/>
                <a:ea typeface="Arial"/>
                <a:cs typeface="Arial"/>
                <a:sym typeface="Arial"/>
              </a:rPr>
              <a:t>JUSTIFICACIÓN Y FUNDAMENTACIÓN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" name="Google Shape;154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837876" y="924275"/>
            <a:ext cx="2204400" cy="91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6"/>
          <p:cNvPicPr preferRelativeResize="0"/>
          <p:nvPr/>
        </p:nvPicPr>
        <p:blipFill rotWithShape="1">
          <a:blip r:embed="rId3">
            <a:alphaModFix/>
          </a:blip>
          <a:srcRect b="37263" l="0" r="0" t="0"/>
          <a:stretch/>
        </p:blipFill>
        <p:spPr>
          <a:xfrm>
            <a:off x="0" y="-31750"/>
            <a:ext cx="12192000" cy="833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79163" y="6191250"/>
            <a:ext cx="833437" cy="503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6"/>
          <p:cNvPicPr preferRelativeResize="0"/>
          <p:nvPr/>
        </p:nvPicPr>
        <p:blipFill rotWithShape="1">
          <a:blip r:embed="rId5">
            <a:alphaModFix/>
          </a:blip>
          <a:srcRect b="52797" l="38151" r="37886" t="34995"/>
          <a:stretch/>
        </p:blipFill>
        <p:spPr>
          <a:xfrm>
            <a:off x="9136063" y="6175375"/>
            <a:ext cx="1814512" cy="519113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6"/>
          <p:cNvSpPr/>
          <p:nvPr/>
        </p:nvSpPr>
        <p:spPr>
          <a:xfrm>
            <a:off x="193500" y="1032700"/>
            <a:ext cx="33660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MX" sz="2400" u="none" cap="none" strike="noStrike">
                <a:solidFill>
                  <a:srgbClr val="0A4C86"/>
                </a:solidFill>
                <a:latin typeface="Arial"/>
                <a:ea typeface="Arial"/>
                <a:cs typeface="Arial"/>
                <a:sym typeface="Arial"/>
              </a:rPr>
              <a:t>OBJETIVO GENERAL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Google Shape;163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837876" y="924275"/>
            <a:ext cx="2204400" cy="91447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6"/>
          <p:cNvSpPr txBox="1"/>
          <p:nvPr/>
        </p:nvSpPr>
        <p:spPr>
          <a:xfrm>
            <a:off x="346364" y="2189018"/>
            <a:ext cx="11222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MX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Generar conciencia social en los vecinos de la col San Luis en Hermosillo Sonora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7"/>
          <p:cNvPicPr preferRelativeResize="0"/>
          <p:nvPr/>
        </p:nvPicPr>
        <p:blipFill rotWithShape="1">
          <a:blip r:embed="rId3">
            <a:alphaModFix/>
          </a:blip>
          <a:srcRect b="37263" l="0" r="0" t="0"/>
          <a:stretch/>
        </p:blipFill>
        <p:spPr>
          <a:xfrm>
            <a:off x="0" y="-31750"/>
            <a:ext cx="12192000" cy="833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79163" y="6191250"/>
            <a:ext cx="833437" cy="503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7"/>
          <p:cNvPicPr preferRelativeResize="0"/>
          <p:nvPr/>
        </p:nvPicPr>
        <p:blipFill rotWithShape="1">
          <a:blip r:embed="rId5">
            <a:alphaModFix/>
          </a:blip>
          <a:srcRect b="52797" l="38151" r="37886" t="34995"/>
          <a:stretch/>
        </p:blipFill>
        <p:spPr>
          <a:xfrm>
            <a:off x="9136063" y="6175375"/>
            <a:ext cx="1814512" cy="519113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7"/>
          <p:cNvSpPr/>
          <p:nvPr/>
        </p:nvSpPr>
        <p:spPr>
          <a:xfrm>
            <a:off x="193500" y="971060"/>
            <a:ext cx="3738524" cy="5749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MX" sz="2400" u="none" cap="none" strike="noStrike">
                <a:solidFill>
                  <a:srgbClr val="0A4C86"/>
                </a:solidFill>
                <a:latin typeface="Arial"/>
                <a:ea typeface="Arial"/>
                <a:cs typeface="Arial"/>
                <a:sym typeface="Arial"/>
              </a:rPr>
              <a:t>OBJETIVOS ESPECÍFICOS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3" name="Google Shape;173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837876" y="924275"/>
            <a:ext cx="2204400" cy="91447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7"/>
          <p:cNvSpPr txBox="1"/>
          <p:nvPr/>
        </p:nvSpPr>
        <p:spPr>
          <a:xfrm>
            <a:off x="193400" y="1961337"/>
            <a:ext cx="117192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0" i="0" lang="es-MX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Concientizar a los vecinos de una manera agradable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0" i="0" lang="es-MX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Reunir gente con fines de crear un comité vecinal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0" i="0" lang="es-MX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Pedir recursos para poder empezar a mejorar las áreas de recreación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8"/>
          <p:cNvPicPr preferRelativeResize="0"/>
          <p:nvPr/>
        </p:nvPicPr>
        <p:blipFill rotWithShape="1">
          <a:blip r:embed="rId3">
            <a:alphaModFix/>
          </a:blip>
          <a:srcRect b="37263" l="0" r="0" t="0"/>
          <a:stretch/>
        </p:blipFill>
        <p:spPr>
          <a:xfrm>
            <a:off x="0" y="-31750"/>
            <a:ext cx="12192000" cy="833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79163" y="6191250"/>
            <a:ext cx="833437" cy="503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8"/>
          <p:cNvPicPr preferRelativeResize="0"/>
          <p:nvPr/>
        </p:nvPicPr>
        <p:blipFill rotWithShape="1">
          <a:blip r:embed="rId5">
            <a:alphaModFix/>
          </a:blip>
          <a:srcRect b="52797" l="38151" r="37886" t="34995"/>
          <a:stretch/>
        </p:blipFill>
        <p:spPr>
          <a:xfrm>
            <a:off x="9136063" y="6175375"/>
            <a:ext cx="1814512" cy="519113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8"/>
          <p:cNvSpPr/>
          <p:nvPr/>
        </p:nvSpPr>
        <p:spPr>
          <a:xfrm>
            <a:off x="183076" y="945900"/>
            <a:ext cx="66003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MX" sz="2400" u="none" cap="none" strike="noStrike">
                <a:solidFill>
                  <a:srgbClr val="0A4C86"/>
                </a:solidFill>
                <a:latin typeface="Arial"/>
                <a:ea typeface="Arial"/>
                <a:cs typeface="Arial"/>
                <a:sym typeface="Arial"/>
              </a:rPr>
              <a:t>DESTINATARIOS O POBLACIÓN OBJETIVO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" name="Google Shape;183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837876" y="924275"/>
            <a:ext cx="2204400" cy="91447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8"/>
          <p:cNvSpPr txBox="1"/>
          <p:nvPr/>
        </p:nvSpPr>
        <p:spPr>
          <a:xfrm>
            <a:off x="457200" y="2770909"/>
            <a:ext cx="10493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MX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50 personas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2020-02-21T14:08:45Z</dcterms:created>
  <dc:creator>NAIBI LEON</dc:creator>
</cp:coreProperties>
</file>